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0"/>
  </p:notesMasterIdLst>
  <p:sldIdLst>
    <p:sldId id="299" r:id="rId2"/>
    <p:sldId id="300" r:id="rId3"/>
    <p:sldId id="301" r:id="rId4"/>
    <p:sldId id="308" r:id="rId5"/>
    <p:sldId id="374" r:id="rId6"/>
    <p:sldId id="306" r:id="rId7"/>
    <p:sldId id="309" r:id="rId8"/>
    <p:sldId id="310" r:id="rId9"/>
    <p:sldId id="318" r:id="rId10"/>
    <p:sldId id="311" r:id="rId11"/>
    <p:sldId id="398" r:id="rId12"/>
    <p:sldId id="319" r:id="rId13"/>
    <p:sldId id="321" r:id="rId14"/>
    <p:sldId id="375" r:id="rId15"/>
    <p:sldId id="323" r:id="rId16"/>
    <p:sldId id="386" r:id="rId17"/>
    <p:sldId id="340" r:id="rId18"/>
    <p:sldId id="338" r:id="rId19"/>
    <p:sldId id="288" r:id="rId20"/>
    <p:sldId id="351" r:id="rId21"/>
    <p:sldId id="291" r:id="rId22"/>
    <p:sldId id="325" r:id="rId23"/>
    <p:sldId id="326" r:id="rId24"/>
    <p:sldId id="327" r:id="rId25"/>
    <p:sldId id="330" r:id="rId26"/>
    <p:sldId id="298" r:id="rId27"/>
    <p:sldId id="294" r:id="rId28"/>
    <p:sldId id="256" r:id="rId29"/>
    <p:sldId id="258" r:id="rId30"/>
    <p:sldId id="333" r:id="rId31"/>
    <p:sldId id="334" r:id="rId32"/>
    <p:sldId id="335" r:id="rId33"/>
    <p:sldId id="336" r:id="rId34"/>
    <p:sldId id="385" r:id="rId35"/>
    <p:sldId id="342" r:id="rId36"/>
    <p:sldId id="344" r:id="rId37"/>
    <p:sldId id="346" r:id="rId38"/>
    <p:sldId id="348" r:id="rId39"/>
    <p:sldId id="264" r:id="rId40"/>
    <p:sldId id="349" r:id="rId41"/>
    <p:sldId id="354" r:id="rId42"/>
    <p:sldId id="265" r:id="rId43"/>
    <p:sldId id="266" r:id="rId44"/>
    <p:sldId id="267" r:id="rId45"/>
    <p:sldId id="268" r:id="rId46"/>
    <p:sldId id="275" r:id="rId47"/>
    <p:sldId id="392" r:id="rId48"/>
    <p:sldId id="393" r:id="rId49"/>
    <p:sldId id="381" r:id="rId50"/>
    <p:sldId id="395" r:id="rId51"/>
    <p:sldId id="388" r:id="rId52"/>
    <p:sldId id="389" r:id="rId53"/>
    <p:sldId id="361" r:id="rId54"/>
    <p:sldId id="390" r:id="rId55"/>
    <p:sldId id="391" r:id="rId56"/>
    <p:sldId id="363" r:id="rId57"/>
    <p:sldId id="380" r:id="rId58"/>
    <p:sldId id="367" r:id="rId5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94039" autoAdjust="0"/>
  </p:normalViewPr>
  <p:slideViewPr>
    <p:cSldViewPr>
      <p:cViewPr varScale="1">
        <p:scale>
          <a:sx n="84" d="100"/>
          <a:sy n="84" d="100"/>
        </p:scale>
        <p:origin x="1590" y="96"/>
      </p:cViewPr>
      <p:guideLst>
        <p:guide orient="horz" pos="2160"/>
        <p:guide pos="2880"/>
      </p:guideLst>
    </p:cSldViewPr>
  </p:slideViewPr>
  <p:outlineViewPr>
    <p:cViewPr>
      <p:scale>
        <a:sx n="33" d="100"/>
        <a:sy n="33" d="100"/>
      </p:scale>
      <p:origin x="0" y="-1632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0C44F6-BA00-4A8C-867B-6FB93733A95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it-IT"/>
        </a:p>
      </dgm:t>
    </dgm:pt>
    <dgm:pt modelId="{7F680275-EDE4-4284-A769-CF49C564A087}">
      <dgm:prSet phldrT="[Testo]" custT="1">
        <dgm:style>
          <a:lnRef idx="1">
            <a:schemeClr val="dk1"/>
          </a:lnRef>
          <a:fillRef idx="2">
            <a:schemeClr val="dk1"/>
          </a:fillRef>
          <a:effectRef idx="1">
            <a:schemeClr val="dk1"/>
          </a:effectRef>
          <a:fontRef idx="minor">
            <a:schemeClr val="dk1"/>
          </a:fontRef>
        </dgm:style>
      </dgm:prSet>
      <dgm:spPr>
        <a:effectLst>
          <a:glow rad="63500">
            <a:schemeClr val="accent1">
              <a:satMod val="175000"/>
              <a:alpha val="40000"/>
            </a:schemeClr>
          </a:glow>
        </a:effectLst>
      </dgm:spPr>
      <dgm:t>
        <a:bodyPr/>
        <a:lstStyle/>
        <a:p>
          <a:r>
            <a:rPr lang="it-IT" sz="2400" b="1" dirty="0">
              <a:solidFill>
                <a:schemeClr val="tx2">
                  <a:lumMod val="75000"/>
                </a:schemeClr>
              </a:solidFill>
            </a:rPr>
            <a:t>OCSE</a:t>
          </a:r>
        </a:p>
      </dgm:t>
    </dgm:pt>
    <dgm:pt modelId="{0EE39583-833E-4DF0-AA7F-496ADAE3F0C7}" type="parTrans" cxnId="{1F79DDAC-AD00-4AE6-9650-ECF3F7CF2201}">
      <dgm:prSet/>
      <dgm:spPr/>
      <dgm:t>
        <a:bodyPr/>
        <a:lstStyle/>
        <a:p>
          <a:endParaRPr lang="it-IT"/>
        </a:p>
      </dgm:t>
    </dgm:pt>
    <dgm:pt modelId="{A6E75829-97AF-45A3-9902-897833079340}" type="sibTrans" cxnId="{1F79DDAC-AD00-4AE6-9650-ECF3F7CF2201}">
      <dgm:prSet/>
      <dgm:spPr/>
      <dgm:t>
        <a:bodyPr/>
        <a:lstStyle/>
        <a:p>
          <a:endParaRPr lang="it-IT"/>
        </a:p>
      </dgm:t>
    </dgm:pt>
    <dgm:pt modelId="{29EDAFCE-A0D4-472D-8662-EB3679749B69}">
      <dgm:prSet custT="1">
        <dgm:style>
          <a:lnRef idx="1">
            <a:schemeClr val="dk1"/>
          </a:lnRef>
          <a:fillRef idx="2">
            <a:schemeClr val="dk1"/>
          </a:fillRef>
          <a:effectRef idx="1">
            <a:schemeClr val="dk1"/>
          </a:effectRef>
          <a:fontRef idx="minor">
            <a:schemeClr val="dk1"/>
          </a:fontRef>
        </dgm:style>
      </dgm:prSet>
      <dgm:spPr>
        <a:effectLst>
          <a:glow rad="63500">
            <a:schemeClr val="accent1">
              <a:satMod val="175000"/>
              <a:alpha val="40000"/>
            </a:schemeClr>
          </a:glow>
        </a:effectLst>
      </dgm:spPr>
      <dgm:t>
        <a:bodyPr/>
        <a:lstStyle/>
        <a:p>
          <a:r>
            <a:rPr lang="it-IT" sz="2400" b="1" dirty="0">
              <a:solidFill>
                <a:schemeClr val="tx2">
                  <a:lumMod val="75000"/>
                </a:schemeClr>
              </a:solidFill>
            </a:rPr>
            <a:t>Consiglio d’Europa</a:t>
          </a:r>
        </a:p>
      </dgm:t>
    </dgm:pt>
    <dgm:pt modelId="{75DF4487-306B-455D-ADF2-B74CF0B87D51}" type="parTrans" cxnId="{9F44E5D0-71CD-4466-9C9C-A3294AA23831}">
      <dgm:prSet/>
      <dgm:spPr/>
      <dgm:t>
        <a:bodyPr/>
        <a:lstStyle/>
        <a:p>
          <a:endParaRPr lang="it-IT"/>
        </a:p>
      </dgm:t>
    </dgm:pt>
    <dgm:pt modelId="{350C83B2-CB22-4ECB-AD19-CFF780B7C28C}" type="sibTrans" cxnId="{9F44E5D0-71CD-4466-9C9C-A3294AA23831}">
      <dgm:prSet/>
      <dgm:spPr/>
      <dgm:t>
        <a:bodyPr/>
        <a:lstStyle/>
        <a:p>
          <a:endParaRPr lang="it-IT"/>
        </a:p>
      </dgm:t>
    </dgm:pt>
    <dgm:pt modelId="{F253C82B-CAB4-4DDA-897A-43D6D4BC8318}">
      <dgm:prSet custT="1">
        <dgm:style>
          <a:lnRef idx="1">
            <a:schemeClr val="dk1"/>
          </a:lnRef>
          <a:fillRef idx="2">
            <a:schemeClr val="dk1"/>
          </a:fillRef>
          <a:effectRef idx="1">
            <a:schemeClr val="dk1"/>
          </a:effectRef>
          <a:fontRef idx="minor">
            <a:schemeClr val="dk1"/>
          </a:fontRef>
        </dgm:style>
      </dgm:prSet>
      <dgm:spPr>
        <a:effectLst>
          <a:glow rad="63500">
            <a:schemeClr val="accent1">
              <a:satMod val="175000"/>
              <a:alpha val="40000"/>
            </a:schemeClr>
          </a:glow>
        </a:effectLst>
      </dgm:spPr>
      <dgm:t>
        <a:bodyPr/>
        <a:lstStyle/>
        <a:p>
          <a:r>
            <a:rPr lang="it-IT" sz="2400" b="1" dirty="0">
              <a:solidFill>
                <a:schemeClr val="tx2">
                  <a:lumMod val="75000"/>
                </a:schemeClr>
              </a:solidFill>
            </a:rPr>
            <a:t>ONU</a:t>
          </a:r>
        </a:p>
      </dgm:t>
    </dgm:pt>
    <dgm:pt modelId="{33B9DB5E-6BDA-42DB-B9E1-068018EA8135}" type="parTrans" cxnId="{0A0CFFED-FC26-4D91-881B-4F9D2C093E82}">
      <dgm:prSet/>
      <dgm:spPr/>
      <dgm:t>
        <a:bodyPr/>
        <a:lstStyle/>
        <a:p>
          <a:endParaRPr lang="it-IT"/>
        </a:p>
      </dgm:t>
    </dgm:pt>
    <dgm:pt modelId="{DC966FBD-2631-4840-ABA5-6EE557C9A3D0}" type="sibTrans" cxnId="{0A0CFFED-FC26-4D91-881B-4F9D2C093E82}">
      <dgm:prSet/>
      <dgm:spPr/>
      <dgm:t>
        <a:bodyPr/>
        <a:lstStyle/>
        <a:p>
          <a:endParaRPr lang="it-IT"/>
        </a:p>
      </dgm:t>
    </dgm:pt>
    <dgm:pt modelId="{30609ACC-7D89-4873-BC67-E1E52CDD3E75}">
      <dgm:prSet custT="1">
        <dgm:style>
          <a:lnRef idx="1">
            <a:schemeClr val="dk1"/>
          </a:lnRef>
          <a:fillRef idx="2">
            <a:schemeClr val="dk1"/>
          </a:fillRef>
          <a:effectRef idx="1">
            <a:schemeClr val="dk1"/>
          </a:effectRef>
          <a:fontRef idx="minor">
            <a:schemeClr val="dk1"/>
          </a:fontRef>
        </dgm:style>
      </dgm:prSet>
      <dgm:spPr>
        <a:effectLst>
          <a:glow rad="63500">
            <a:schemeClr val="accent1">
              <a:satMod val="175000"/>
              <a:alpha val="40000"/>
            </a:schemeClr>
          </a:glow>
        </a:effectLst>
      </dgm:spPr>
      <dgm:t>
        <a:bodyPr/>
        <a:lstStyle/>
        <a:p>
          <a:r>
            <a:rPr lang="it-IT" sz="2400" b="1" dirty="0">
              <a:solidFill>
                <a:schemeClr val="tx2">
                  <a:lumMod val="75000"/>
                </a:schemeClr>
              </a:solidFill>
            </a:rPr>
            <a:t>GRECO</a:t>
          </a:r>
        </a:p>
      </dgm:t>
    </dgm:pt>
    <dgm:pt modelId="{27C2C92D-639B-4086-9ADA-21FA1D521145}" type="sibTrans" cxnId="{7C85E1DB-3BA4-4EAE-89B2-E06737FE2A7B}">
      <dgm:prSet/>
      <dgm:spPr/>
      <dgm:t>
        <a:bodyPr/>
        <a:lstStyle/>
        <a:p>
          <a:endParaRPr lang="it-IT"/>
        </a:p>
      </dgm:t>
    </dgm:pt>
    <dgm:pt modelId="{43C2D460-3021-493D-BD9B-E7D9655FC475}" type="parTrans" cxnId="{7C85E1DB-3BA4-4EAE-89B2-E06737FE2A7B}">
      <dgm:prSet/>
      <dgm:spPr/>
      <dgm:t>
        <a:bodyPr/>
        <a:lstStyle/>
        <a:p>
          <a:endParaRPr lang="it-IT"/>
        </a:p>
      </dgm:t>
    </dgm:pt>
    <dgm:pt modelId="{792701CC-1429-421F-AF11-F3A41E090BDF}">
      <dgm:prSet/>
      <dgm:spPr>
        <a:effectLst>
          <a:glow rad="63500">
            <a:schemeClr val="accent1">
              <a:satMod val="175000"/>
              <a:alpha val="40000"/>
            </a:schemeClr>
          </a:glow>
        </a:effectLst>
      </dgm:spPr>
      <dgm:t>
        <a:bodyPr/>
        <a:lstStyle/>
        <a:p>
          <a:pPr algn="just"/>
          <a:r>
            <a:rPr lang="it-IT" dirty="0">
              <a:solidFill>
                <a:schemeClr val="tx1"/>
              </a:solidFill>
            </a:rPr>
            <a:t>Il </a:t>
          </a:r>
          <a:r>
            <a:rPr lang="it-IT" b="1" dirty="0">
              <a:solidFill>
                <a:schemeClr val="tx1"/>
              </a:solidFill>
            </a:rPr>
            <a:t>GRECO</a:t>
          </a:r>
          <a:r>
            <a:rPr lang="it-IT" dirty="0">
              <a:solidFill>
                <a:schemeClr val="tx1"/>
              </a:solidFill>
            </a:rPr>
            <a:t> (</a:t>
          </a:r>
          <a:r>
            <a:rPr lang="it-IT" i="1" dirty="0" err="1">
              <a:solidFill>
                <a:schemeClr val="tx1"/>
              </a:solidFill>
            </a:rPr>
            <a:t>Groupe</a:t>
          </a:r>
          <a:r>
            <a:rPr lang="it-IT" i="1" dirty="0">
              <a:solidFill>
                <a:schemeClr val="tx1"/>
              </a:solidFill>
            </a:rPr>
            <a:t> d’</a:t>
          </a:r>
          <a:r>
            <a:rPr lang="it-IT" i="1" dirty="0" err="1">
              <a:solidFill>
                <a:schemeClr val="tx1"/>
              </a:solidFill>
            </a:rPr>
            <a:t>Etats</a:t>
          </a:r>
          <a:r>
            <a:rPr lang="it-IT" i="1" dirty="0">
              <a:solidFill>
                <a:schemeClr val="tx1"/>
              </a:solidFill>
            </a:rPr>
            <a:t> </a:t>
          </a:r>
          <a:r>
            <a:rPr lang="it-IT" i="1" dirty="0" err="1">
              <a:solidFill>
                <a:schemeClr val="tx1"/>
              </a:solidFill>
            </a:rPr>
            <a:t>contre</a:t>
          </a:r>
          <a:r>
            <a:rPr lang="it-IT" i="1" dirty="0">
              <a:solidFill>
                <a:schemeClr val="tx1"/>
              </a:solidFill>
            </a:rPr>
            <a:t> la </a:t>
          </a:r>
          <a:r>
            <a:rPr lang="it-IT" i="1" dirty="0" err="1">
              <a:solidFill>
                <a:schemeClr val="tx1"/>
              </a:solidFill>
            </a:rPr>
            <a:t>Corruption</a:t>
          </a:r>
          <a:r>
            <a:rPr lang="it-IT" dirty="0">
              <a:solidFill>
                <a:schemeClr val="tx1"/>
              </a:solidFill>
            </a:rPr>
            <a:t>), con sede a Strasburgo, è un organismo istituito nel 1999 in seno al Consiglio d’Europa, è l’organismo del </a:t>
          </a:r>
          <a:r>
            <a:rPr lang="it-IT" dirty="0" err="1">
              <a:solidFill>
                <a:schemeClr val="tx1"/>
              </a:solidFill>
            </a:rPr>
            <a:t>Conisglio</a:t>
          </a:r>
          <a:r>
            <a:rPr lang="it-IT" dirty="0">
              <a:solidFill>
                <a:schemeClr val="tx1"/>
              </a:solidFill>
            </a:rPr>
            <a:t> Europeo operante in materia di corruzione con il compito di monitorare il livello di conformità delle legislazioni di ciascuno di essi agli </a:t>
          </a:r>
          <a:r>
            <a:rPr lang="it-IT" i="1" dirty="0">
              <a:solidFill>
                <a:schemeClr val="tx1"/>
              </a:solidFill>
            </a:rPr>
            <a:t>standards </a:t>
          </a:r>
          <a:r>
            <a:rPr lang="it-IT" dirty="0">
              <a:solidFill>
                <a:schemeClr val="tx1"/>
              </a:solidFill>
            </a:rPr>
            <a:t>anti-corruzione dell’organizzazione.</a:t>
          </a:r>
        </a:p>
      </dgm:t>
    </dgm:pt>
    <dgm:pt modelId="{DFCDCA68-BFCE-4B22-9843-289F387A4619}" type="parTrans" cxnId="{BC66D2FB-4F84-4383-B6B8-B52536BA205D}">
      <dgm:prSet/>
      <dgm:spPr/>
      <dgm:t>
        <a:bodyPr/>
        <a:lstStyle/>
        <a:p>
          <a:endParaRPr lang="it-IT"/>
        </a:p>
      </dgm:t>
    </dgm:pt>
    <dgm:pt modelId="{AAEC560A-841A-4811-9B6E-5F02BE3702D9}" type="sibTrans" cxnId="{BC66D2FB-4F84-4383-B6B8-B52536BA205D}">
      <dgm:prSet/>
      <dgm:spPr/>
      <dgm:t>
        <a:bodyPr/>
        <a:lstStyle/>
        <a:p>
          <a:endParaRPr lang="it-IT"/>
        </a:p>
      </dgm:t>
    </dgm:pt>
    <dgm:pt modelId="{9FEF30E5-877F-4391-B923-B4DC36B1FAA7}" type="pres">
      <dgm:prSet presAssocID="{5A0C44F6-BA00-4A8C-867B-6FB93733A957}" presName="hierChild1" presStyleCnt="0">
        <dgm:presLayoutVars>
          <dgm:orgChart val="1"/>
          <dgm:chPref val="1"/>
          <dgm:dir/>
          <dgm:animOne val="branch"/>
          <dgm:animLvl val="lvl"/>
          <dgm:resizeHandles/>
        </dgm:presLayoutVars>
      </dgm:prSet>
      <dgm:spPr/>
    </dgm:pt>
    <dgm:pt modelId="{90623417-0C48-496E-84A0-B1B1158D2C95}" type="pres">
      <dgm:prSet presAssocID="{7F680275-EDE4-4284-A769-CF49C564A087}" presName="hierRoot1" presStyleCnt="0">
        <dgm:presLayoutVars>
          <dgm:hierBranch val="init"/>
        </dgm:presLayoutVars>
      </dgm:prSet>
      <dgm:spPr/>
    </dgm:pt>
    <dgm:pt modelId="{E82C8F1C-F2A7-4B3F-A610-B18A9730E81F}" type="pres">
      <dgm:prSet presAssocID="{7F680275-EDE4-4284-A769-CF49C564A087}" presName="rootComposite1" presStyleCnt="0"/>
      <dgm:spPr/>
    </dgm:pt>
    <dgm:pt modelId="{81CCC7F1-4439-42C4-BE07-039215BBD46F}" type="pres">
      <dgm:prSet presAssocID="{7F680275-EDE4-4284-A769-CF49C564A087}" presName="rootText1" presStyleLbl="node0" presStyleIdx="0" presStyleCnt="3">
        <dgm:presLayoutVars>
          <dgm:chPref val="3"/>
        </dgm:presLayoutVars>
      </dgm:prSet>
      <dgm:spPr/>
    </dgm:pt>
    <dgm:pt modelId="{405F31AD-F1B1-443D-B99E-506A84C6CB7C}" type="pres">
      <dgm:prSet presAssocID="{7F680275-EDE4-4284-A769-CF49C564A087}" presName="rootConnector1" presStyleLbl="node1" presStyleIdx="0" presStyleCnt="0"/>
      <dgm:spPr/>
    </dgm:pt>
    <dgm:pt modelId="{2CFE3D0B-CB70-4F7C-97F2-7A20074C6F8D}" type="pres">
      <dgm:prSet presAssocID="{7F680275-EDE4-4284-A769-CF49C564A087}" presName="hierChild2" presStyleCnt="0"/>
      <dgm:spPr/>
    </dgm:pt>
    <dgm:pt modelId="{9DCF3897-C839-4EFD-9601-205290F43658}" type="pres">
      <dgm:prSet presAssocID="{7F680275-EDE4-4284-A769-CF49C564A087}" presName="hierChild3" presStyleCnt="0"/>
      <dgm:spPr/>
    </dgm:pt>
    <dgm:pt modelId="{89EEF16B-BABD-4A06-A9B7-F3C6E3C46048}" type="pres">
      <dgm:prSet presAssocID="{29EDAFCE-A0D4-472D-8662-EB3679749B69}" presName="hierRoot1" presStyleCnt="0">
        <dgm:presLayoutVars>
          <dgm:hierBranch val="init"/>
        </dgm:presLayoutVars>
      </dgm:prSet>
      <dgm:spPr/>
    </dgm:pt>
    <dgm:pt modelId="{390E3814-502A-4EFB-B11C-290DD0220DD6}" type="pres">
      <dgm:prSet presAssocID="{29EDAFCE-A0D4-472D-8662-EB3679749B69}" presName="rootComposite1" presStyleCnt="0"/>
      <dgm:spPr/>
    </dgm:pt>
    <dgm:pt modelId="{978C1FA7-80AC-47C4-AB0D-17C2AAA0DAF7}" type="pres">
      <dgm:prSet presAssocID="{29EDAFCE-A0D4-472D-8662-EB3679749B69}" presName="rootText1" presStyleLbl="node0" presStyleIdx="1" presStyleCnt="3" custLinFactNeighborX="0" custLinFactNeighborY="-2839">
        <dgm:presLayoutVars>
          <dgm:chPref val="3"/>
        </dgm:presLayoutVars>
      </dgm:prSet>
      <dgm:spPr/>
    </dgm:pt>
    <dgm:pt modelId="{02457FCF-7914-4F7B-978B-FBF6AB6B748C}" type="pres">
      <dgm:prSet presAssocID="{29EDAFCE-A0D4-472D-8662-EB3679749B69}" presName="rootConnector1" presStyleLbl="node1" presStyleIdx="0" presStyleCnt="0"/>
      <dgm:spPr/>
    </dgm:pt>
    <dgm:pt modelId="{761A6C13-D0FB-4FFD-B460-EFB2C6E155AB}" type="pres">
      <dgm:prSet presAssocID="{29EDAFCE-A0D4-472D-8662-EB3679749B69}" presName="hierChild2" presStyleCnt="0"/>
      <dgm:spPr/>
    </dgm:pt>
    <dgm:pt modelId="{21998DF5-4F6D-4FAB-A379-9E78F483F871}" type="pres">
      <dgm:prSet presAssocID="{43C2D460-3021-493D-BD9B-E7D9655FC475}" presName="Name37" presStyleLbl="parChTrans1D2" presStyleIdx="0" presStyleCnt="1"/>
      <dgm:spPr/>
    </dgm:pt>
    <dgm:pt modelId="{3785B559-87CE-433F-8596-EC90BD2BFF5F}" type="pres">
      <dgm:prSet presAssocID="{30609ACC-7D89-4873-BC67-E1E52CDD3E75}" presName="hierRoot2" presStyleCnt="0">
        <dgm:presLayoutVars>
          <dgm:hierBranch val="init"/>
        </dgm:presLayoutVars>
      </dgm:prSet>
      <dgm:spPr/>
    </dgm:pt>
    <dgm:pt modelId="{A4403CFF-EE14-4094-8813-6C8B91C58580}" type="pres">
      <dgm:prSet presAssocID="{30609ACC-7D89-4873-BC67-E1E52CDD3E75}" presName="rootComposite" presStyleCnt="0"/>
      <dgm:spPr/>
    </dgm:pt>
    <dgm:pt modelId="{72713AF9-5798-42AA-B4A4-FF9CBAB5556A}" type="pres">
      <dgm:prSet presAssocID="{30609ACC-7D89-4873-BC67-E1E52CDD3E75}" presName="rootText" presStyleLbl="node2" presStyleIdx="0" presStyleCnt="1">
        <dgm:presLayoutVars>
          <dgm:chPref val="3"/>
        </dgm:presLayoutVars>
      </dgm:prSet>
      <dgm:spPr/>
    </dgm:pt>
    <dgm:pt modelId="{5B00410E-BFD1-4809-A3A3-039675008F79}" type="pres">
      <dgm:prSet presAssocID="{30609ACC-7D89-4873-BC67-E1E52CDD3E75}" presName="rootConnector" presStyleLbl="node2" presStyleIdx="0" presStyleCnt="1"/>
      <dgm:spPr/>
    </dgm:pt>
    <dgm:pt modelId="{7FBF6972-756C-4A01-8A7E-2B6E53CD6D7E}" type="pres">
      <dgm:prSet presAssocID="{30609ACC-7D89-4873-BC67-E1E52CDD3E75}" presName="hierChild4" presStyleCnt="0"/>
      <dgm:spPr/>
    </dgm:pt>
    <dgm:pt modelId="{61A87082-EBBA-480F-BDF9-7C0FE5A4D787}" type="pres">
      <dgm:prSet presAssocID="{DFCDCA68-BFCE-4B22-9843-289F387A4619}" presName="Name37" presStyleLbl="parChTrans1D3" presStyleIdx="0" presStyleCnt="1"/>
      <dgm:spPr/>
    </dgm:pt>
    <dgm:pt modelId="{6669B4DE-C74C-4227-B983-E3A28FF7610D}" type="pres">
      <dgm:prSet presAssocID="{792701CC-1429-421F-AF11-F3A41E090BDF}" presName="hierRoot2" presStyleCnt="0">
        <dgm:presLayoutVars>
          <dgm:hierBranch val="init"/>
        </dgm:presLayoutVars>
      </dgm:prSet>
      <dgm:spPr/>
    </dgm:pt>
    <dgm:pt modelId="{1D6FA59D-F738-4484-97D2-DD02F3585823}" type="pres">
      <dgm:prSet presAssocID="{792701CC-1429-421F-AF11-F3A41E090BDF}" presName="rootComposite" presStyleCnt="0"/>
      <dgm:spPr/>
    </dgm:pt>
    <dgm:pt modelId="{8C744E54-9C60-46E1-A4C7-F4534FDF60EB}" type="pres">
      <dgm:prSet presAssocID="{792701CC-1429-421F-AF11-F3A41E090BDF}" presName="rootText" presStyleLbl="node3" presStyleIdx="0" presStyleCnt="1" custScaleX="191235" custScaleY="109401">
        <dgm:presLayoutVars>
          <dgm:chPref val="3"/>
        </dgm:presLayoutVars>
      </dgm:prSet>
      <dgm:spPr/>
    </dgm:pt>
    <dgm:pt modelId="{BE5715C5-142A-41FA-A2D5-92EA42A038E4}" type="pres">
      <dgm:prSet presAssocID="{792701CC-1429-421F-AF11-F3A41E090BDF}" presName="rootConnector" presStyleLbl="node3" presStyleIdx="0" presStyleCnt="1"/>
      <dgm:spPr/>
    </dgm:pt>
    <dgm:pt modelId="{2F03EE7B-0FB8-44C2-8C45-BBADA9C8AE96}" type="pres">
      <dgm:prSet presAssocID="{792701CC-1429-421F-AF11-F3A41E090BDF}" presName="hierChild4" presStyleCnt="0"/>
      <dgm:spPr/>
    </dgm:pt>
    <dgm:pt modelId="{F41FD708-651A-441F-9D46-FFB0E70D9AF3}" type="pres">
      <dgm:prSet presAssocID="{792701CC-1429-421F-AF11-F3A41E090BDF}" presName="hierChild5" presStyleCnt="0"/>
      <dgm:spPr/>
    </dgm:pt>
    <dgm:pt modelId="{0663898D-3685-438C-81FE-4CAF8F8EF957}" type="pres">
      <dgm:prSet presAssocID="{30609ACC-7D89-4873-BC67-E1E52CDD3E75}" presName="hierChild5" presStyleCnt="0"/>
      <dgm:spPr/>
    </dgm:pt>
    <dgm:pt modelId="{6F70BF4D-B314-4417-B6AB-12F4288AA136}" type="pres">
      <dgm:prSet presAssocID="{29EDAFCE-A0D4-472D-8662-EB3679749B69}" presName="hierChild3" presStyleCnt="0"/>
      <dgm:spPr/>
    </dgm:pt>
    <dgm:pt modelId="{761DEAA5-0EAB-4C19-ACDE-33C99D4315FB}" type="pres">
      <dgm:prSet presAssocID="{F253C82B-CAB4-4DDA-897A-43D6D4BC8318}" presName="hierRoot1" presStyleCnt="0">
        <dgm:presLayoutVars>
          <dgm:hierBranch val="init"/>
        </dgm:presLayoutVars>
      </dgm:prSet>
      <dgm:spPr/>
    </dgm:pt>
    <dgm:pt modelId="{C01615BA-76DA-43B4-9759-7CBB5325FC9B}" type="pres">
      <dgm:prSet presAssocID="{F253C82B-CAB4-4DDA-897A-43D6D4BC8318}" presName="rootComposite1" presStyleCnt="0"/>
      <dgm:spPr/>
    </dgm:pt>
    <dgm:pt modelId="{1832682D-DD63-48F9-88B9-21DB476060D3}" type="pres">
      <dgm:prSet presAssocID="{F253C82B-CAB4-4DDA-897A-43D6D4BC8318}" presName="rootText1" presStyleLbl="node0" presStyleIdx="2" presStyleCnt="3" custLinFactNeighborX="23" custLinFactNeighborY="-766">
        <dgm:presLayoutVars>
          <dgm:chPref val="3"/>
        </dgm:presLayoutVars>
      </dgm:prSet>
      <dgm:spPr/>
    </dgm:pt>
    <dgm:pt modelId="{44EB3E2F-69AB-4B00-8741-1E38F0E4386D}" type="pres">
      <dgm:prSet presAssocID="{F253C82B-CAB4-4DDA-897A-43D6D4BC8318}" presName="rootConnector1" presStyleLbl="node1" presStyleIdx="0" presStyleCnt="0"/>
      <dgm:spPr/>
    </dgm:pt>
    <dgm:pt modelId="{F7CB67D3-EAFB-48E5-BFE6-779171CCC2D6}" type="pres">
      <dgm:prSet presAssocID="{F253C82B-CAB4-4DDA-897A-43D6D4BC8318}" presName="hierChild2" presStyleCnt="0"/>
      <dgm:spPr/>
    </dgm:pt>
    <dgm:pt modelId="{736100A4-94C5-4AF0-A042-D8BB3981FD71}" type="pres">
      <dgm:prSet presAssocID="{F253C82B-CAB4-4DDA-897A-43D6D4BC8318}" presName="hierChild3" presStyleCnt="0"/>
      <dgm:spPr/>
    </dgm:pt>
  </dgm:ptLst>
  <dgm:cxnLst>
    <dgm:cxn modelId="{6C6CEC0D-9C37-4F5B-BAE3-1A53581E7D20}" type="presOf" srcId="{30609ACC-7D89-4873-BC67-E1E52CDD3E75}" destId="{5B00410E-BFD1-4809-A3A3-039675008F79}" srcOrd="1" destOrd="0" presId="urn:microsoft.com/office/officeart/2005/8/layout/orgChart1"/>
    <dgm:cxn modelId="{BF7C9F11-C358-472F-A6A3-7AD39649024A}" type="presOf" srcId="{29EDAFCE-A0D4-472D-8662-EB3679749B69}" destId="{978C1FA7-80AC-47C4-AB0D-17C2AAA0DAF7}" srcOrd="0" destOrd="0" presId="urn:microsoft.com/office/officeart/2005/8/layout/orgChart1"/>
    <dgm:cxn modelId="{5191EC27-BC4E-4355-98FF-55217BE6BD9A}" type="presOf" srcId="{29EDAFCE-A0D4-472D-8662-EB3679749B69}" destId="{02457FCF-7914-4F7B-978B-FBF6AB6B748C}" srcOrd="1" destOrd="0" presId="urn:microsoft.com/office/officeart/2005/8/layout/orgChart1"/>
    <dgm:cxn modelId="{921DFE3F-161A-4C38-B7C4-182FFC56E510}" type="presOf" srcId="{DFCDCA68-BFCE-4B22-9843-289F387A4619}" destId="{61A87082-EBBA-480F-BDF9-7C0FE5A4D787}" srcOrd="0" destOrd="0" presId="urn:microsoft.com/office/officeart/2005/8/layout/orgChart1"/>
    <dgm:cxn modelId="{C4E81B5F-3966-4B1C-8D77-BC9FB3435D02}" type="presOf" srcId="{F253C82B-CAB4-4DDA-897A-43D6D4BC8318}" destId="{44EB3E2F-69AB-4B00-8741-1E38F0E4386D}" srcOrd="1" destOrd="0" presId="urn:microsoft.com/office/officeart/2005/8/layout/orgChart1"/>
    <dgm:cxn modelId="{34946466-7F78-4778-B33C-9DCF8890825C}" type="presOf" srcId="{30609ACC-7D89-4873-BC67-E1E52CDD3E75}" destId="{72713AF9-5798-42AA-B4A4-FF9CBAB5556A}" srcOrd="0" destOrd="0" presId="urn:microsoft.com/office/officeart/2005/8/layout/orgChart1"/>
    <dgm:cxn modelId="{5A3DB847-16E1-4942-8D4C-9482D136C434}" type="presOf" srcId="{43C2D460-3021-493D-BD9B-E7D9655FC475}" destId="{21998DF5-4F6D-4FAB-A379-9E78F483F871}" srcOrd="0" destOrd="0" presId="urn:microsoft.com/office/officeart/2005/8/layout/orgChart1"/>
    <dgm:cxn modelId="{5A22056D-A15A-42D1-8E28-189031C4538D}" type="presOf" srcId="{7F680275-EDE4-4284-A769-CF49C564A087}" destId="{405F31AD-F1B1-443D-B99E-506A84C6CB7C}" srcOrd="1" destOrd="0" presId="urn:microsoft.com/office/officeart/2005/8/layout/orgChart1"/>
    <dgm:cxn modelId="{AB3CA552-0571-4CF9-8745-005C736B250C}" type="presOf" srcId="{792701CC-1429-421F-AF11-F3A41E090BDF}" destId="{BE5715C5-142A-41FA-A2D5-92EA42A038E4}" srcOrd="1" destOrd="0" presId="urn:microsoft.com/office/officeart/2005/8/layout/orgChart1"/>
    <dgm:cxn modelId="{6430D077-4BCF-4B85-9BA0-3461D4418969}" type="presOf" srcId="{F253C82B-CAB4-4DDA-897A-43D6D4BC8318}" destId="{1832682D-DD63-48F9-88B9-21DB476060D3}" srcOrd="0" destOrd="0" presId="urn:microsoft.com/office/officeart/2005/8/layout/orgChart1"/>
    <dgm:cxn modelId="{3AB32E81-DA16-42AC-8A57-28F196C47B14}" type="presOf" srcId="{7F680275-EDE4-4284-A769-CF49C564A087}" destId="{81CCC7F1-4439-42C4-BE07-039215BBD46F}" srcOrd="0" destOrd="0" presId="urn:microsoft.com/office/officeart/2005/8/layout/orgChart1"/>
    <dgm:cxn modelId="{80808CA4-488E-4D31-962B-50C890556251}" type="presOf" srcId="{5A0C44F6-BA00-4A8C-867B-6FB93733A957}" destId="{9FEF30E5-877F-4391-B923-B4DC36B1FAA7}" srcOrd="0" destOrd="0" presId="urn:microsoft.com/office/officeart/2005/8/layout/orgChart1"/>
    <dgm:cxn modelId="{1F79DDAC-AD00-4AE6-9650-ECF3F7CF2201}" srcId="{5A0C44F6-BA00-4A8C-867B-6FB93733A957}" destId="{7F680275-EDE4-4284-A769-CF49C564A087}" srcOrd="0" destOrd="0" parTransId="{0EE39583-833E-4DF0-AA7F-496ADAE3F0C7}" sibTransId="{A6E75829-97AF-45A3-9902-897833079340}"/>
    <dgm:cxn modelId="{9F44E5D0-71CD-4466-9C9C-A3294AA23831}" srcId="{5A0C44F6-BA00-4A8C-867B-6FB93733A957}" destId="{29EDAFCE-A0D4-472D-8662-EB3679749B69}" srcOrd="1" destOrd="0" parTransId="{75DF4487-306B-455D-ADF2-B74CF0B87D51}" sibTransId="{350C83B2-CB22-4ECB-AD19-CFF780B7C28C}"/>
    <dgm:cxn modelId="{7C85E1DB-3BA4-4EAE-89B2-E06737FE2A7B}" srcId="{29EDAFCE-A0D4-472D-8662-EB3679749B69}" destId="{30609ACC-7D89-4873-BC67-E1E52CDD3E75}" srcOrd="0" destOrd="0" parTransId="{43C2D460-3021-493D-BD9B-E7D9655FC475}" sibTransId="{27C2C92D-639B-4086-9ADA-21FA1D521145}"/>
    <dgm:cxn modelId="{0F1CC3E5-23D8-40C6-99F7-A9A40C7E68E1}" type="presOf" srcId="{792701CC-1429-421F-AF11-F3A41E090BDF}" destId="{8C744E54-9C60-46E1-A4C7-F4534FDF60EB}" srcOrd="0" destOrd="0" presId="urn:microsoft.com/office/officeart/2005/8/layout/orgChart1"/>
    <dgm:cxn modelId="{0A0CFFED-FC26-4D91-881B-4F9D2C093E82}" srcId="{5A0C44F6-BA00-4A8C-867B-6FB93733A957}" destId="{F253C82B-CAB4-4DDA-897A-43D6D4BC8318}" srcOrd="2" destOrd="0" parTransId="{33B9DB5E-6BDA-42DB-B9E1-068018EA8135}" sibTransId="{DC966FBD-2631-4840-ABA5-6EE557C9A3D0}"/>
    <dgm:cxn modelId="{BC66D2FB-4F84-4383-B6B8-B52536BA205D}" srcId="{30609ACC-7D89-4873-BC67-E1E52CDD3E75}" destId="{792701CC-1429-421F-AF11-F3A41E090BDF}" srcOrd="0" destOrd="0" parTransId="{DFCDCA68-BFCE-4B22-9843-289F387A4619}" sibTransId="{AAEC560A-841A-4811-9B6E-5F02BE3702D9}"/>
    <dgm:cxn modelId="{059770FA-D868-4291-824F-BBC7AF3FEF0F}" type="presParOf" srcId="{9FEF30E5-877F-4391-B923-B4DC36B1FAA7}" destId="{90623417-0C48-496E-84A0-B1B1158D2C95}" srcOrd="0" destOrd="0" presId="urn:microsoft.com/office/officeart/2005/8/layout/orgChart1"/>
    <dgm:cxn modelId="{FBC00327-C962-4455-AF70-CE08DE58D0E2}" type="presParOf" srcId="{90623417-0C48-496E-84A0-B1B1158D2C95}" destId="{E82C8F1C-F2A7-4B3F-A610-B18A9730E81F}" srcOrd="0" destOrd="0" presId="urn:microsoft.com/office/officeart/2005/8/layout/orgChart1"/>
    <dgm:cxn modelId="{0C61FA11-52B9-44FF-9F40-4411CB410DBB}" type="presParOf" srcId="{E82C8F1C-F2A7-4B3F-A610-B18A9730E81F}" destId="{81CCC7F1-4439-42C4-BE07-039215BBD46F}" srcOrd="0" destOrd="0" presId="urn:microsoft.com/office/officeart/2005/8/layout/orgChart1"/>
    <dgm:cxn modelId="{46B21780-71FF-42ED-BCEF-FD8083155ADD}" type="presParOf" srcId="{E82C8F1C-F2A7-4B3F-A610-B18A9730E81F}" destId="{405F31AD-F1B1-443D-B99E-506A84C6CB7C}" srcOrd="1" destOrd="0" presId="urn:microsoft.com/office/officeart/2005/8/layout/orgChart1"/>
    <dgm:cxn modelId="{9FE3C91C-BADA-4300-A7BD-5E7A46262E0A}" type="presParOf" srcId="{90623417-0C48-496E-84A0-B1B1158D2C95}" destId="{2CFE3D0B-CB70-4F7C-97F2-7A20074C6F8D}" srcOrd="1" destOrd="0" presId="urn:microsoft.com/office/officeart/2005/8/layout/orgChart1"/>
    <dgm:cxn modelId="{D14C52E8-89D9-4226-A337-872C11378474}" type="presParOf" srcId="{90623417-0C48-496E-84A0-B1B1158D2C95}" destId="{9DCF3897-C839-4EFD-9601-205290F43658}" srcOrd="2" destOrd="0" presId="urn:microsoft.com/office/officeart/2005/8/layout/orgChart1"/>
    <dgm:cxn modelId="{AA469A65-1C49-49D7-A59F-38F03C690FE4}" type="presParOf" srcId="{9FEF30E5-877F-4391-B923-B4DC36B1FAA7}" destId="{89EEF16B-BABD-4A06-A9B7-F3C6E3C46048}" srcOrd="1" destOrd="0" presId="urn:microsoft.com/office/officeart/2005/8/layout/orgChart1"/>
    <dgm:cxn modelId="{1AFC2CD1-1011-48C5-89C4-64968AA4402C}" type="presParOf" srcId="{89EEF16B-BABD-4A06-A9B7-F3C6E3C46048}" destId="{390E3814-502A-4EFB-B11C-290DD0220DD6}" srcOrd="0" destOrd="0" presId="urn:microsoft.com/office/officeart/2005/8/layout/orgChart1"/>
    <dgm:cxn modelId="{F8DD67D9-079C-4D04-AF6E-CE4EF970E3B6}" type="presParOf" srcId="{390E3814-502A-4EFB-B11C-290DD0220DD6}" destId="{978C1FA7-80AC-47C4-AB0D-17C2AAA0DAF7}" srcOrd="0" destOrd="0" presId="urn:microsoft.com/office/officeart/2005/8/layout/orgChart1"/>
    <dgm:cxn modelId="{E43A849C-2226-4113-ACF0-89EF9A9E3973}" type="presParOf" srcId="{390E3814-502A-4EFB-B11C-290DD0220DD6}" destId="{02457FCF-7914-4F7B-978B-FBF6AB6B748C}" srcOrd="1" destOrd="0" presId="urn:microsoft.com/office/officeart/2005/8/layout/orgChart1"/>
    <dgm:cxn modelId="{DE0410A0-1AAD-4324-88E2-39A1A04C5FF1}" type="presParOf" srcId="{89EEF16B-BABD-4A06-A9B7-F3C6E3C46048}" destId="{761A6C13-D0FB-4FFD-B460-EFB2C6E155AB}" srcOrd="1" destOrd="0" presId="urn:microsoft.com/office/officeart/2005/8/layout/orgChart1"/>
    <dgm:cxn modelId="{A845FE51-2F10-4CEE-95AA-3B4EE3983483}" type="presParOf" srcId="{761A6C13-D0FB-4FFD-B460-EFB2C6E155AB}" destId="{21998DF5-4F6D-4FAB-A379-9E78F483F871}" srcOrd="0" destOrd="0" presId="urn:microsoft.com/office/officeart/2005/8/layout/orgChart1"/>
    <dgm:cxn modelId="{9D2CD59A-6A80-438A-BA8C-55F800CF76B0}" type="presParOf" srcId="{761A6C13-D0FB-4FFD-B460-EFB2C6E155AB}" destId="{3785B559-87CE-433F-8596-EC90BD2BFF5F}" srcOrd="1" destOrd="0" presId="urn:microsoft.com/office/officeart/2005/8/layout/orgChart1"/>
    <dgm:cxn modelId="{25D6CFDD-96FC-452E-BA87-879287DA34C3}" type="presParOf" srcId="{3785B559-87CE-433F-8596-EC90BD2BFF5F}" destId="{A4403CFF-EE14-4094-8813-6C8B91C58580}" srcOrd="0" destOrd="0" presId="urn:microsoft.com/office/officeart/2005/8/layout/orgChart1"/>
    <dgm:cxn modelId="{65E6EC85-4147-4BE3-B49B-956672EE1650}" type="presParOf" srcId="{A4403CFF-EE14-4094-8813-6C8B91C58580}" destId="{72713AF9-5798-42AA-B4A4-FF9CBAB5556A}" srcOrd="0" destOrd="0" presId="urn:microsoft.com/office/officeart/2005/8/layout/orgChart1"/>
    <dgm:cxn modelId="{CD9FD0C2-6357-4835-B11F-3CB0383929F7}" type="presParOf" srcId="{A4403CFF-EE14-4094-8813-6C8B91C58580}" destId="{5B00410E-BFD1-4809-A3A3-039675008F79}" srcOrd="1" destOrd="0" presId="urn:microsoft.com/office/officeart/2005/8/layout/orgChart1"/>
    <dgm:cxn modelId="{78434D96-321F-41FC-AA02-408B8CB6B70C}" type="presParOf" srcId="{3785B559-87CE-433F-8596-EC90BD2BFF5F}" destId="{7FBF6972-756C-4A01-8A7E-2B6E53CD6D7E}" srcOrd="1" destOrd="0" presId="urn:microsoft.com/office/officeart/2005/8/layout/orgChart1"/>
    <dgm:cxn modelId="{85D5DF83-BB83-4782-B5CE-81B28AD0FD26}" type="presParOf" srcId="{7FBF6972-756C-4A01-8A7E-2B6E53CD6D7E}" destId="{61A87082-EBBA-480F-BDF9-7C0FE5A4D787}" srcOrd="0" destOrd="0" presId="urn:microsoft.com/office/officeart/2005/8/layout/orgChart1"/>
    <dgm:cxn modelId="{C556B73C-189E-48C8-B6C8-FA3250E66A92}" type="presParOf" srcId="{7FBF6972-756C-4A01-8A7E-2B6E53CD6D7E}" destId="{6669B4DE-C74C-4227-B983-E3A28FF7610D}" srcOrd="1" destOrd="0" presId="urn:microsoft.com/office/officeart/2005/8/layout/orgChart1"/>
    <dgm:cxn modelId="{EBAD525B-3AC9-44F2-A656-7B652419D855}" type="presParOf" srcId="{6669B4DE-C74C-4227-B983-E3A28FF7610D}" destId="{1D6FA59D-F738-4484-97D2-DD02F3585823}" srcOrd="0" destOrd="0" presId="urn:microsoft.com/office/officeart/2005/8/layout/orgChart1"/>
    <dgm:cxn modelId="{81F503A9-051F-4847-8341-EEFAFE3B6156}" type="presParOf" srcId="{1D6FA59D-F738-4484-97D2-DD02F3585823}" destId="{8C744E54-9C60-46E1-A4C7-F4534FDF60EB}" srcOrd="0" destOrd="0" presId="urn:microsoft.com/office/officeart/2005/8/layout/orgChart1"/>
    <dgm:cxn modelId="{E832928C-96FF-4F71-BDC0-FA7C2C7C8688}" type="presParOf" srcId="{1D6FA59D-F738-4484-97D2-DD02F3585823}" destId="{BE5715C5-142A-41FA-A2D5-92EA42A038E4}" srcOrd="1" destOrd="0" presId="urn:microsoft.com/office/officeart/2005/8/layout/orgChart1"/>
    <dgm:cxn modelId="{8EBA2CC5-D3A3-4EB3-AF15-8055CE29FB6C}" type="presParOf" srcId="{6669B4DE-C74C-4227-B983-E3A28FF7610D}" destId="{2F03EE7B-0FB8-44C2-8C45-BBADA9C8AE96}" srcOrd="1" destOrd="0" presId="urn:microsoft.com/office/officeart/2005/8/layout/orgChart1"/>
    <dgm:cxn modelId="{10C33733-580A-4179-A336-22B3C854F743}" type="presParOf" srcId="{6669B4DE-C74C-4227-B983-E3A28FF7610D}" destId="{F41FD708-651A-441F-9D46-FFB0E70D9AF3}" srcOrd="2" destOrd="0" presId="urn:microsoft.com/office/officeart/2005/8/layout/orgChart1"/>
    <dgm:cxn modelId="{6112E3E9-AC02-4DB0-8F13-84028EDBAF24}" type="presParOf" srcId="{3785B559-87CE-433F-8596-EC90BD2BFF5F}" destId="{0663898D-3685-438C-81FE-4CAF8F8EF957}" srcOrd="2" destOrd="0" presId="urn:microsoft.com/office/officeart/2005/8/layout/orgChart1"/>
    <dgm:cxn modelId="{5A854B31-18DC-41A4-9848-AA40DBD748D6}" type="presParOf" srcId="{89EEF16B-BABD-4A06-A9B7-F3C6E3C46048}" destId="{6F70BF4D-B314-4417-B6AB-12F4288AA136}" srcOrd="2" destOrd="0" presId="urn:microsoft.com/office/officeart/2005/8/layout/orgChart1"/>
    <dgm:cxn modelId="{55DD9598-BEFA-4BC3-B34E-FA3FAE4D48F7}" type="presParOf" srcId="{9FEF30E5-877F-4391-B923-B4DC36B1FAA7}" destId="{761DEAA5-0EAB-4C19-ACDE-33C99D4315FB}" srcOrd="2" destOrd="0" presId="urn:microsoft.com/office/officeart/2005/8/layout/orgChart1"/>
    <dgm:cxn modelId="{E4C56FBC-351B-476F-9CFE-A1B05F1A558C}" type="presParOf" srcId="{761DEAA5-0EAB-4C19-ACDE-33C99D4315FB}" destId="{C01615BA-76DA-43B4-9759-7CBB5325FC9B}" srcOrd="0" destOrd="0" presId="urn:microsoft.com/office/officeart/2005/8/layout/orgChart1"/>
    <dgm:cxn modelId="{2D77755E-F0CE-4877-AB81-89BA7C8058B2}" type="presParOf" srcId="{C01615BA-76DA-43B4-9759-7CBB5325FC9B}" destId="{1832682D-DD63-48F9-88B9-21DB476060D3}" srcOrd="0" destOrd="0" presId="urn:microsoft.com/office/officeart/2005/8/layout/orgChart1"/>
    <dgm:cxn modelId="{B11E6ED5-CD8B-4FD4-9D9D-940455BC70ED}" type="presParOf" srcId="{C01615BA-76DA-43B4-9759-7CBB5325FC9B}" destId="{44EB3E2F-69AB-4B00-8741-1E38F0E4386D}" srcOrd="1" destOrd="0" presId="urn:microsoft.com/office/officeart/2005/8/layout/orgChart1"/>
    <dgm:cxn modelId="{BEEADCCD-2739-4742-A73B-E94D9F02A0D0}" type="presParOf" srcId="{761DEAA5-0EAB-4C19-ACDE-33C99D4315FB}" destId="{F7CB67D3-EAFB-48E5-BFE6-779171CCC2D6}" srcOrd="1" destOrd="0" presId="urn:microsoft.com/office/officeart/2005/8/layout/orgChart1"/>
    <dgm:cxn modelId="{B6D15639-B6AD-4521-9278-B07A35366299}" type="presParOf" srcId="{761DEAA5-0EAB-4C19-ACDE-33C99D4315FB}" destId="{736100A4-94C5-4AF0-A042-D8BB3981FD7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BDD23C-C82B-485E-A828-0529E87BCF50}" type="doc">
      <dgm:prSet loTypeId="urn:microsoft.com/office/officeart/2005/8/layout/radial1" loCatId="relationship" qsTypeId="urn:microsoft.com/office/officeart/2005/8/quickstyle/3d1" qsCatId="3D" csTypeId="urn:microsoft.com/office/officeart/2005/8/colors/accent1_3" csCatId="accent1" phldr="1"/>
      <dgm:spPr/>
    </dgm:pt>
    <dgm:pt modelId="{C434FBB5-DA75-447F-8FAE-DDAF56A43984}">
      <dgm:prSet>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a:effectLst>
          <a:glow rad="63500">
            <a:schemeClr val="accent1">
              <a:satMod val="175000"/>
              <a:alpha val="40000"/>
            </a:schemeClr>
          </a:glow>
        </a:effectLst>
      </dgm:spPr>
      <dgm:t>
        <a:bodyPr/>
        <a:lstStyle/>
        <a:p>
          <a:pPr marR="0" algn="ctr" rtl="0"/>
          <a:r>
            <a:rPr lang="it-IT" b="1" i="0" u="none" strike="noStrike" baseline="0" dirty="0">
              <a:solidFill>
                <a:schemeClr val="accent1">
                  <a:lumMod val="75000"/>
                </a:schemeClr>
              </a:solidFill>
              <a:latin typeface="Calibri" panose="020F0502020204030204" pitchFamily="34" charset="0"/>
            </a:rPr>
            <a:t>Sistema di gestione del rischio</a:t>
          </a:r>
        </a:p>
      </dgm:t>
    </dgm:pt>
    <dgm:pt modelId="{924FBE64-B1B9-4258-952A-6FFB06210191}" type="parTrans" cxnId="{39C1E9F8-E4FB-486D-9341-96754D991277}">
      <dgm:prSet/>
      <dgm:spPr/>
      <dgm:t>
        <a:bodyPr/>
        <a:lstStyle/>
        <a:p>
          <a:endParaRPr lang="it-IT"/>
        </a:p>
      </dgm:t>
    </dgm:pt>
    <dgm:pt modelId="{B406688A-0E34-4351-BB2F-8147CDDA324A}" type="sibTrans" cxnId="{39C1E9F8-E4FB-486D-9341-96754D991277}">
      <dgm:prSet/>
      <dgm:spPr/>
      <dgm:t>
        <a:bodyPr/>
        <a:lstStyle/>
        <a:p>
          <a:endParaRPr lang="it-IT"/>
        </a:p>
      </dgm:t>
    </dgm:pt>
    <dgm:pt modelId="{77B1C41C-F901-4171-9EBF-BB412665949E}">
      <dgm:prSet custT="1">
        <dgm:style>
          <a:lnRef idx="1">
            <a:schemeClr val="dk1"/>
          </a:lnRef>
          <a:fillRef idx="2">
            <a:schemeClr val="dk1"/>
          </a:fillRef>
          <a:effectRef idx="1">
            <a:schemeClr val="dk1"/>
          </a:effectRef>
          <a:fontRef idx="minor">
            <a:schemeClr val="dk1"/>
          </a:fontRef>
        </dgm:style>
      </dgm:prSet>
      <dgm:spPr>
        <a:ln/>
        <a:effectLst>
          <a:glow rad="63500">
            <a:schemeClr val="accent1">
              <a:satMod val="175000"/>
              <a:alpha val="40000"/>
            </a:schemeClr>
          </a:glow>
          <a:softEdge rad="31750"/>
        </a:effectLst>
      </dgm:spPr>
      <dgm:t>
        <a:bodyPr/>
        <a:lstStyle/>
        <a:p>
          <a:pPr marR="0" algn="ctr" rtl="0"/>
          <a:r>
            <a:rPr lang="it-IT" sz="2000" b="1" i="0" u="none" strike="noStrike" baseline="0" dirty="0">
              <a:solidFill>
                <a:schemeClr val="accent1">
                  <a:lumMod val="75000"/>
                </a:schemeClr>
              </a:solidFill>
              <a:latin typeface="Times New Roman" panose="02020603050405020304" pitchFamily="18" charset="0"/>
            </a:rPr>
            <a:t>ANAC</a:t>
          </a:r>
        </a:p>
      </dgm:t>
    </dgm:pt>
    <dgm:pt modelId="{73F19389-3666-467E-8161-721114F015E8}" type="parTrans" cxnId="{DE5164A6-330C-44C3-A19E-5D9952AF7954}">
      <dgm:prSet/>
      <dgm:spPr/>
      <dgm:t>
        <a:bodyPr/>
        <a:lstStyle/>
        <a:p>
          <a:endParaRPr lang="it-IT"/>
        </a:p>
      </dgm:t>
    </dgm:pt>
    <dgm:pt modelId="{B1D3046A-D81F-4AFB-B4C9-4C90EA12E70A}" type="sibTrans" cxnId="{DE5164A6-330C-44C3-A19E-5D9952AF7954}">
      <dgm:prSet/>
      <dgm:spPr/>
      <dgm:t>
        <a:bodyPr/>
        <a:lstStyle/>
        <a:p>
          <a:endParaRPr lang="it-IT"/>
        </a:p>
      </dgm:t>
    </dgm:pt>
    <dgm:pt modelId="{38DE7245-8EFA-491E-A76F-898AABF9FE4A}">
      <dgm:prSet custT="1">
        <dgm:style>
          <a:lnRef idx="1">
            <a:schemeClr val="dk1"/>
          </a:lnRef>
          <a:fillRef idx="2">
            <a:schemeClr val="dk1"/>
          </a:fillRef>
          <a:effectRef idx="1">
            <a:schemeClr val="dk1"/>
          </a:effectRef>
          <a:fontRef idx="minor">
            <a:schemeClr val="dk1"/>
          </a:fontRef>
        </dgm:style>
      </dgm:prSet>
      <dgm:spPr>
        <a:ln/>
        <a:effectLst>
          <a:glow rad="63500">
            <a:schemeClr val="accent1">
              <a:satMod val="175000"/>
              <a:alpha val="40000"/>
            </a:schemeClr>
          </a:glow>
          <a:softEdge rad="31750"/>
        </a:effectLst>
      </dgm:spPr>
      <dgm:t>
        <a:bodyPr/>
        <a:lstStyle/>
        <a:p>
          <a:pPr marR="0" algn="ctr" rtl="0"/>
          <a:r>
            <a:rPr lang="it-IT" sz="2000" b="1" i="0" u="none" strike="noStrike" baseline="0" dirty="0">
              <a:solidFill>
                <a:schemeClr val="accent1">
                  <a:lumMod val="75000"/>
                </a:schemeClr>
              </a:solidFill>
              <a:latin typeface="Calibri" panose="020F0502020204030204" pitchFamily="34" charset="0"/>
            </a:rPr>
            <a:t>Personale della p.a.</a:t>
          </a:r>
        </a:p>
      </dgm:t>
    </dgm:pt>
    <dgm:pt modelId="{A1ED4AA2-1B3D-4869-A6EB-358D74A50759}" type="parTrans" cxnId="{1B947B6E-5E3C-48C6-8CE2-F099BB46EB24}">
      <dgm:prSet/>
      <dgm:spPr/>
      <dgm:t>
        <a:bodyPr/>
        <a:lstStyle/>
        <a:p>
          <a:endParaRPr lang="it-IT"/>
        </a:p>
      </dgm:t>
    </dgm:pt>
    <dgm:pt modelId="{374467A6-2948-4FE6-AC88-B0F1B3E58F4C}" type="sibTrans" cxnId="{1B947B6E-5E3C-48C6-8CE2-F099BB46EB24}">
      <dgm:prSet/>
      <dgm:spPr/>
      <dgm:t>
        <a:bodyPr/>
        <a:lstStyle/>
        <a:p>
          <a:endParaRPr lang="it-IT"/>
        </a:p>
      </dgm:t>
    </dgm:pt>
    <dgm:pt modelId="{EEA45922-7259-4DCD-80DE-9B002FB571DA}">
      <dgm:prSet custT="1">
        <dgm:style>
          <a:lnRef idx="1">
            <a:schemeClr val="dk1"/>
          </a:lnRef>
          <a:fillRef idx="2">
            <a:schemeClr val="dk1"/>
          </a:fillRef>
          <a:effectRef idx="1">
            <a:schemeClr val="dk1"/>
          </a:effectRef>
          <a:fontRef idx="minor">
            <a:schemeClr val="dk1"/>
          </a:fontRef>
        </dgm:style>
      </dgm:prSet>
      <dgm:spPr>
        <a:ln/>
        <a:effectLst>
          <a:glow rad="63500">
            <a:schemeClr val="accent1">
              <a:satMod val="175000"/>
              <a:alpha val="40000"/>
            </a:schemeClr>
          </a:glow>
          <a:softEdge rad="31750"/>
        </a:effectLst>
      </dgm:spPr>
      <dgm:t>
        <a:bodyPr/>
        <a:lstStyle/>
        <a:p>
          <a:pPr marR="0" algn="ctr" rtl="0"/>
          <a:r>
            <a:rPr lang="it-IT" sz="2000" b="1" i="0" u="none" strike="noStrike" baseline="0" dirty="0">
              <a:solidFill>
                <a:schemeClr val="accent1">
                  <a:lumMod val="75000"/>
                </a:schemeClr>
              </a:solidFill>
              <a:latin typeface="Calibri" panose="020F0502020204030204" pitchFamily="34" charset="0"/>
            </a:rPr>
            <a:t>RPCT</a:t>
          </a:r>
          <a:endParaRPr lang="it-IT" sz="2000" b="0" i="0" u="none" strike="noStrike" baseline="0" dirty="0">
            <a:solidFill>
              <a:schemeClr val="accent1">
                <a:lumMod val="75000"/>
              </a:schemeClr>
            </a:solidFill>
            <a:latin typeface="Calibri" panose="020F0502020204030204" pitchFamily="34" charset="0"/>
          </a:endParaRPr>
        </a:p>
      </dgm:t>
    </dgm:pt>
    <dgm:pt modelId="{61F9E04B-F92E-4610-B2EF-5EB165DADCE7}" type="parTrans" cxnId="{315D5D03-C2FE-46A2-9122-DB114C2B3156}">
      <dgm:prSet/>
      <dgm:spPr/>
      <dgm:t>
        <a:bodyPr/>
        <a:lstStyle/>
        <a:p>
          <a:endParaRPr lang="it-IT"/>
        </a:p>
      </dgm:t>
    </dgm:pt>
    <dgm:pt modelId="{3047BA73-5553-41E9-B831-0B4D819882A6}" type="sibTrans" cxnId="{315D5D03-C2FE-46A2-9122-DB114C2B3156}">
      <dgm:prSet/>
      <dgm:spPr/>
      <dgm:t>
        <a:bodyPr/>
        <a:lstStyle/>
        <a:p>
          <a:endParaRPr lang="it-IT"/>
        </a:p>
      </dgm:t>
    </dgm:pt>
    <dgm:pt modelId="{5E2E4ADB-DD96-4945-ADF3-1D9C6A91375D}">
      <dgm:prSet custT="1">
        <dgm:style>
          <a:lnRef idx="1">
            <a:schemeClr val="dk1"/>
          </a:lnRef>
          <a:fillRef idx="2">
            <a:schemeClr val="dk1"/>
          </a:fillRef>
          <a:effectRef idx="1">
            <a:schemeClr val="dk1"/>
          </a:effectRef>
          <a:fontRef idx="minor">
            <a:schemeClr val="dk1"/>
          </a:fontRef>
        </dgm:style>
      </dgm:prSet>
      <dgm:spPr>
        <a:ln/>
        <a:effectLst>
          <a:glow rad="63500">
            <a:schemeClr val="accent1">
              <a:satMod val="175000"/>
              <a:alpha val="40000"/>
            </a:schemeClr>
          </a:glow>
          <a:softEdge rad="31750"/>
        </a:effectLst>
      </dgm:spPr>
      <dgm:t>
        <a:bodyPr/>
        <a:lstStyle/>
        <a:p>
          <a:pPr marR="0" algn="ctr" rtl="0"/>
          <a:r>
            <a:rPr lang="it-IT" sz="2000" b="1" i="0" u="none" strike="noStrike" baseline="0" dirty="0">
              <a:solidFill>
                <a:schemeClr val="accent1">
                  <a:lumMod val="75000"/>
                </a:schemeClr>
              </a:solidFill>
              <a:latin typeface="Calibri" panose="020F0502020204030204" pitchFamily="34" charset="0"/>
            </a:rPr>
            <a:t>OIV</a:t>
          </a:r>
          <a:endParaRPr lang="it-IT" sz="2000" b="1" i="0" u="none" strike="noStrike" baseline="0" dirty="0">
            <a:solidFill>
              <a:schemeClr val="accent1">
                <a:lumMod val="75000"/>
              </a:schemeClr>
            </a:solidFill>
            <a:latin typeface="Times New Roman" panose="02020603050405020304" pitchFamily="18" charset="0"/>
          </a:endParaRPr>
        </a:p>
      </dgm:t>
    </dgm:pt>
    <dgm:pt modelId="{3A66377C-F7FD-4C53-8ECF-DA78097CA5F3}" type="parTrans" cxnId="{A62A993A-C275-42CD-92AF-7BE367130C32}">
      <dgm:prSet/>
      <dgm:spPr/>
      <dgm:t>
        <a:bodyPr/>
        <a:lstStyle/>
        <a:p>
          <a:endParaRPr lang="it-IT"/>
        </a:p>
      </dgm:t>
    </dgm:pt>
    <dgm:pt modelId="{DA75BB78-EA2C-46E3-BF73-772EB1D183DA}" type="sibTrans" cxnId="{A62A993A-C275-42CD-92AF-7BE367130C32}">
      <dgm:prSet/>
      <dgm:spPr/>
      <dgm:t>
        <a:bodyPr/>
        <a:lstStyle/>
        <a:p>
          <a:endParaRPr lang="it-IT"/>
        </a:p>
      </dgm:t>
    </dgm:pt>
    <dgm:pt modelId="{CBBBCD22-BFD2-42D1-B067-5F62B81AE215}">
      <dgm:prSet custT="1">
        <dgm:style>
          <a:lnRef idx="1">
            <a:schemeClr val="dk1"/>
          </a:lnRef>
          <a:fillRef idx="2">
            <a:schemeClr val="dk1"/>
          </a:fillRef>
          <a:effectRef idx="1">
            <a:schemeClr val="dk1"/>
          </a:effectRef>
          <a:fontRef idx="minor">
            <a:schemeClr val="dk1"/>
          </a:fontRef>
        </dgm:style>
      </dgm:prSet>
      <dgm:spPr>
        <a:ln/>
        <a:effectLst>
          <a:glow rad="63500">
            <a:schemeClr val="accent1">
              <a:satMod val="175000"/>
              <a:alpha val="40000"/>
            </a:schemeClr>
          </a:glow>
          <a:softEdge rad="31750"/>
        </a:effectLst>
      </dgm:spPr>
      <dgm:t>
        <a:bodyPr/>
        <a:lstStyle/>
        <a:p>
          <a:pPr marR="0" algn="ctr" rtl="0"/>
          <a:r>
            <a:rPr lang="it-IT" sz="2000" b="1" i="0" u="none" strike="noStrike" baseline="0" dirty="0">
              <a:solidFill>
                <a:schemeClr val="accent1">
                  <a:lumMod val="75000"/>
                </a:schemeClr>
              </a:solidFill>
              <a:latin typeface="Calibri" panose="020F0502020204030204" pitchFamily="34" charset="0"/>
            </a:rPr>
            <a:t>Organo di indirizzo politico</a:t>
          </a:r>
        </a:p>
      </dgm:t>
    </dgm:pt>
    <dgm:pt modelId="{FB1A95E6-38EB-46B2-905A-CD274CB6960E}" type="parTrans" cxnId="{DCFBEBF4-F04E-4161-82F8-B507437E894F}">
      <dgm:prSet/>
      <dgm:spPr/>
      <dgm:t>
        <a:bodyPr/>
        <a:lstStyle/>
        <a:p>
          <a:endParaRPr lang="it-IT"/>
        </a:p>
      </dgm:t>
    </dgm:pt>
    <dgm:pt modelId="{9CC36C0A-11E9-4A79-93EE-94E88E0F1AA3}" type="sibTrans" cxnId="{DCFBEBF4-F04E-4161-82F8-B507437E894F}">
      <dgm:prSet/>
      <dgm:spPr/>
      <dgm:t>
        <a:bodyPr/>
        <a:lstStyle/>
        <a:p>
          <a:endParaRPr lang="it-IT"/>
        </a:p>
      </dgm:t>
    </dgm:pt>
    <dgm:pt modelId="{C6D5731B-1B30-472C-ADFC-5E6259B63A56}">
      <dgm:prSet>
        <dgm:style>
          <a:lnRef idx="1">
            <a:schemeClr val="dk1"/>
          </a:lnRef>
          <a:fillRef idx="2">
            <a:schemeClr val="dk1"/>
          </a:fillRef>
          <a:effectRef idx="1">
            <a:schemeClr val="dk1"/>
          </a:effectRef>
          <a:fontRef idx="minor">
            <a:schemeClr val="dk1"/>
          </a:fontRef>
        </dgm:style>
      </dgm:prSet>
      <dgm:spPr>
        <a:effectLst>
          <a:glow rad="63500">
            <a:schemeClr val="accent1">
              <a:satMod val="175000"/>
              <a:alpha val="40000"/>
            </a:schemeClr>
          </a:glow>
          <a:softEdge rad="31750"/>
        </a:effectLst>
      </dgm:spPr>
      <dgm:t>
        <a:bodyPr/>
        <a:lstStyle/>
        <a:p>
          <a:pPr marR="0" algn="ctr" rtl="0"/>
          <a:r>
            <a:rPr lang="it-IT" b="1" i="0" u="none" strike="noStrike" baseline="0" dirty="0">
              <a:solidFill>
                <a:schemeClr val="accent1">
                  <a:lumMod val="75000"/>
                </a:schemeClr>
              </a:solidFill>
              <a:latin typeface="Calibri" panose="020F0502020204030204" pitchFamily="34" charset="0"/>
            </a:rPr>
            <a:t>Altre </a:t>
          </a:r>
          <a:r>
            <a:rPr lang="it-IT" b="1" i="0" u="none" strike="noStrike" baseline="0" dirty="0" err="1">
              <a:solidFill>
                <a:schemeClr val="accent1">
                  <a:lumMod val="75000"/>
                </a:schemeClr>
              </a:solidFill>
              <a:latin typeface="Calibri" panose="020F0502020204030204" pitchFamily="34" charset="0"/>
            </a:rPr>
            <a:t>Struttture</a:t>
          </a:r>
          <a:r>
            <a:rPr lang="it-IT" b="1" i="0" u="none" strike="noStrike" baseline="0" dirty="0">
              <a:solidFill>
                <a:schemeClr val="accent1">
                  <a:lumMod val="75000"/>
                </a:schemeClr>
              </a:solidFill>
              <a:latin typeface="Calibri" panose="020F0502020204030204" pitchFamily="34" charset="0"/>
            </a:rPr>
            <a:t> (UPD, PDO, </a:t>
          </a:r>
          <a:r>
            <a:rPr lang="it-IT" b="1" i="0" u="none" strike="noStrike" baseline="0" dirty="0" err="1">
              <a:solidFill>
                <a:schemeClr val="accent1">
                  <a:lumMod val="75000"/>
                </a:schemeClr>
              </a:solidFill>
              <a:latin typeface="Calibri" panose="020F0502020204030204" pitchFamily="34" charset="0"/>
            </a:rPr>
            <a:t>Oss.legali</a:t>
          </a:r>
          <a:r>
            <a:rPr lang="it-IT" b="1" i="0" u="none" strike="noStrike" baseline="0" dirty="0">
              <a:solidFill>
                <a:schemeClr val="accent1">
                  <a:lumMod val="75000"/>
                </a:schemeClr>
              </a:solidFill>
              <a:latin typeface="Calibri" panose="020F0502020204030204" pitchFamily="34" charset="0"/>
            </a:rPr>
            <a:t>)</a:t>
          </a:r>
          <a:endParaRPr lang="it-IT" b="0" i="0" u="none" strike="noStrike" baseline="0" dirty="0">
            <a:solidFill>
              <a:schemeClr val="accent1">
                <a:lumMod val="75000"/>
              </a:schemeClr>
            </a:solidFill>
            <a:latin typeface="Calibri" panose="020F0502020204030204" pitchFamily="34" charset="0"/>
          </a:endParaRPr>
        </a:p>
      </dgm:t>
    </dgm:pt>
    <dgm:pt modelId="{C74E6220-AC35-452D-BC43-E849505BF74C}" type="parTrans" cxnId="{EE414C22-FE93-4C78-AAAB-D54CDA13E964}">
      <dgm:prSet/>
      <dgm:spPr/>
      <dgm:t>
        <a:bodyPr/>
        <a:lstStyle/>
        <a:p>
          <a:endParaRPr lang="it-IT"/>
        </a:p>
      </dgm:t>
    </dgm:pt>
    <dgm:pt modelId="{CB610458-8123-4276-8733-C043FEAE6581}" type="sibTrans" cxnId="{EE414C22-FE93-4C78-AAAB-D54CDA13E964}">
      <dgm:prSet/>
      <dgm:spPr/>
      <dgm:t>
        <a:bodyPr/>
        <a:lstStyle/>
        <a:p>
          <a:endParaRPr lang="it-IT"/>
        </a:p>
      </dgm:t>
    </dgm:pt>
    <dgm:pt modelId="{3B0AA784-E960-4379-B063-B6C3608658A7}" type="pres">
      <dgm:prSet presAssocID="{62BDD23C-C82B-485E-A828-0529E87BCF50}" presName="cycle" presStyleCnt="0">
        <dgm:presLayoutVars>
          <dgm:chMax val="1"/>
          <dgm:dir/>
          <dgm:animLvl val="ctr"/>
          <dgm:resizeHandles val="exact"/>
        </dgm:presLayoutVars>
      </dgm:prSet>
      <dgm:spPr/>
    </dgm:pt>
    <dgm:pt modelId="{F54AE9BB-4980-495A-86C3-DDCB8AFA1912}" type="pres">
      <dgm:prSet presAssocID="{C434FBB5-DA75-447F-8FAE-DDAF56A43984}" presName="centerShape" presStyleLbl="node0" presStyleIdx="0" presStyleCnt="1" custScaleX="142279" custLinFactNeighborX="-561" custLinFactNeighborY="-700"/>
      <dgm:spPr/>
    </dgm:pt>
    <dgm:pt modelId="{16C9F859-2852-4DBA-B2E7-72D45C071DE8}" type="pres">
      <dgm:prSet presAssocID="{73F19389-3666-467E-8161-721114F015E8}" presName="Name9" presStyleLbl="parChTrans1D2" presStyleIdx="0" presStyleCnt="6"/>
      <dgm:spPr/>
    </dgm:pt>
    <dgm:pt modelId="{5385B9A8-6E35-4088-9FAE-69BB000874AA}" type="pres">
      <dgm:prSet presAssocID="{73F19389-3666-467E-8161-721114F015E8}" presName="connTx" presStyleLbl="parChTrans1D2" presStyleIdx="0" presStyleCnt="6"/>
      <dgm:spPr/>
    </dgm:pt>
    <dgm:pt modelId="{02923A9E-B282-4A39-A822-2431516BD630}" type="pres">
      <dgm:prSet presAssocID="{77B1C41C-F901-4171-9EBF-BB412665949E}" presName="node" presStyleLbl="node1" presStyleIdx="0" presStyleCnt="6" custScaleX="120732">
        <dgm:presLayoutVars>
          <dgm:bulletEnabled val="1"/>
        </dgm:presLayoutVars>
      </dgm:prSet>
      <dgm:spPr/>
    </dgm:pt>
    <dgm:pt modelId="{FBB8E9EC-8AAC-480F-B780-6B73706B43E3}" type="pres">
      <dgm:prSet presAssocID="{A1ED4AA2-1B3D-4869-A6EB-358D74A50759}" presName="Name9" presStyleLbl="parChTrans1D2" presStyleIdx="1" presStyleCnt="6"/>
      <dgm:spPr/>
    </dgm:pt>
    <dgm:pt modelId="{A6DC74A5-2CD2-491F-A2E3-9F6C50668D84}" type="pres">
      <dgm:prSet presAssocID="{A1ED4AA2-1B3D-4869-A6EB-358D74A50759}" presName="connTx" presStyleLbl="parChTrans1D2" presStyleIdx="1" presStyleCnt="6"/>
      <dgm:spPr/>
    </dgm:pt>
    <dgm:pt modelId="{4E9A6BD0-7965-46D3-A428-0A59D4F1BD46}" type="pres">
      <dgm:prSet presAssocID="{38DE7245-8EFA-491E-A76F-898AABF9FE4A}" presName="node" presStyleLbl="node1" presStyleIdx="1" presStyleCnt="6" custScaleX="111619">
        <dgm:presLayoutVars>
          <dgm:bulletEnabled val="1"/>
        </dgm:presLayoutVars>
      </dgm:prSet>
      <dgm:spPr/>
    </dgm:pt>
    <dgm:pt modelId="{AFB9E191-2FDB-4CE8-AF47-028AEE20CE0A}" type="pres">
      <dgm:prSet presAssocID="{C74E6220-AC35-452D-BC43-E849505BF74C}" presName="Name9" presStyleLbl="parChTrans1D2" presStyleIdx="2" presStyleCnt="6"/>
      <dgm:spPr/>
    </dgm:pt>
    <dgm:pt modelId="{523D2B00-5C96-4DA4-9239-EE05188B17A2}" type="pres">
      <dgm:prSet presAssocID="{C74E6220-AC35-452D-BC43-E849505BF74C}" presName="connTx" presStyleLbl="parChTrans1D2" presStyleIdx="2" presStyleCnt="6"/>
      <dgm:spPr/>
    </dgm:pt>
    <dgm:pt modelId="{A25A22F1-EA51-4D01-8340-B9FF485324C8}" type="pres">
      <dgm:prSet presAssocID="{C6D5731B-1B30-472C-ADFC-5E6259B63A56}" presName="node" presStyleLbl="node1" presStyleIdx="2" presStyleCnt="6" custScaleX="111232">
        <dgm:presLayoutVars>
          <dgm:bulletEnabled val="1"/>
        </dgm:presLayoutVars>
      </dgm:prSet>
      <dgm:spPr/>
    </dgm:pt>
    <dgm:pt modelId="{10D4462A-A6DD-44A9-9361-093D63E78D0B}" type="pres">
      <dgm:prSet presAssocID="{61F9E04B-F92E-4610-B2EF-5EB165DADCE7}" presName="Name9" presStyleLbl="parChTrans1D2" presStyleIdx="3" presStyleCnt="6"/>
      <dgm:spPr/>
    </dgm:pt>
    <dgm:pt modelId="{EF369DE1-5592-4B21-8A24-89BBBE0215FC}" type="pres">
      <dgm:prSet presAssocID="{61F9E04B-F92E-4610-B2EF-5EB165DADCE7}" presName="connTx" presStyleLbl="parChTrans1D2" presStyleIdx="3" presStyleCnt="6"/>
      <dgm:spPr/>
    </dgm:pt>
    <dgm:pt modelId="{ECA5584D-01D8-4C27-9375-5ED17E9940CE}" type="pres">
      <dgm:prSet presAssocID="{EEA45922-7259-4DCD-80DE-9B002FB571DA}" presName="node" presStyleLbl="node1" presStyleIdx="3" presStyleCnt="6" custScaleX="121326" custScaleY="94323" custRadScaleRad="102174" custRadScaleInc="4376">
        <dgm:presLayoutVars>
          <dgm:bulletEnabled val="1"/>
        </dgm:presLayoutVars>
      </dgm:prSet>
      <dgm:spPr/>
    </dgm:pt>
    <dgm:pt modelId="{0624110E-636B-4893-A94E-7B4A8EF54B93}" type="pres">
      <dgm:prSet presAssocID="{3A66377C-F7FD-4C53-8ECF-DA78097CA5F3}" presName="Name9" presStyleLbl="parChTrans1D2" presStyleIdx="4" presStyleCnt="6"/>
      <dgm:spPr/>
    </dgm:pt>
    <dgm:pt modelId="{9AF28E08-1A83-41AF-8769-2AADB150428E}" type="pres">
      <dgm:prSet presAssocID="{3A66377C-F7FD-4C53-8ECF-DA78097CA5F3}" presName="connTx" presStyleLbl="parChTrans1D2" presStyleIdx="4" presStyleCnt="6"/>
      <dgm:spPr/>
    </dgm:pt>
    <dgm:pt modelId="{980985DD-06EF-4988-9B02-BE64EE593671}" type="pres">
      <dgm:prSet presAssocID="{5E2E4ADB-DD96-4945-ADF3-1D9C6A91375D}" presName="node" presStyleLbl="node1" presStyleIdx="4" presStyleCnt="6" custScaleX="112599" custRadScaleRad="99703" custRadScaleInc="1260">
        <dgm:presLayoutVars>
          <dgm:bulletEnabled val="1"/>
        </dgm:presLayoutVars>
      </dgm:prSet>
      <dgm:spPr/>
    </dgm:pt>
    <dgm:pt modelId="{7A56D88C-5DB0-467A-843C-03D5D3324958}" type="pres">
      <dgm:prSet presAssocID="{FB1A95E6-38EB-46B2-905A-CD274CB6960E}" presName="Name9" presStyleLbl="parChTrans1D2" presStyleIdx="5" presStyleCnt="6"/>
      <dgm:spPr/>
    </dgm:pt>
    <dgm:pt modelId="{4513A6C5-43CE-45B5-9086-4C756F442B70}" type="pres">
      <dgm:prSet presAssocID="{FB1A95E6-38EB-46B2-905A-CD274CB6960E}" presName="connTx" presStyleLbl="parChTrans1D2" presStyleIdx="5" presStyleCnt="6"/>
      <dgm:spPr/>
    </dgm:pt>
    <dgm:pt modelId="{0998A1C1-A48F-4F01-88D4-4A0345B2914F}" type="pres">
      <dgm:prSet presAssocID="{CBBBCD22-BFD2-42D1-B067-5F62B81AE215}" presName="node" presStyleLbl="node1" presStyleIdx="5" presStyleCnt="6" custScaleX="123806">
        <dgm:presLayoutVars>
          <dgm:bulletEnabled val="1"/>
        </dgm:presLayoutVars>
      </dgm:prSet>
      <dgm:spPr/>
    </dgm:pt>
  </dgm:ptLst>
  <dgm:cxnLst>
    <dgm:cxn modelId="{315D5D03-C2FE-46A2-9122-DB114C2B3156}" srcId="{C434FBB5-DA75-447F-8FAE-DDAF56A43984}" destId="{EEA45922-7259-4DCD-80DE-9B002FB571DA}" srcOrd="3" destOrd="0" parTransId="{61F9E04B-F92E-4610-B2EF-5EB165DADCE7}" sibTransId="{3047BA73-5553-41E9-B831-0B4D819882A6}"/>
    <dgm:cxn modelId="{FD6FC80A-7A13-44CB-A533-BC6465FECCBC}" type="presOf" srcId="{38DE7245-8EFA-491E-A76F-898AABF9FE4A}" destId="{4E9A6BD0-7965-46D3-A428-0A59D4F1BD46}" srcOrd="0" destOrd="0" presId="urn:microsoft.com/office/officeart/2005/8/layout/radial1"/>
    <dgm:cxn modelId="{B2DB8213-C6E5-4760-93FB-385541F131F9}" type="presOf" srcId="{73F19389-3666-467E-8161-721114F015E8}" destId="{16C9F859-2852-4DBA-B2E7-72D45C071DE8}" srcOrd="0" destOrd="0" presId="urn:microsoft.com/office/officeart/2005/8/layout/radial1"/>
    <dgm:cxn modelId="{EE414C22-FE93-4C78-AAAB-D54CDA13E964}" srcId="{C434FBB5-DA75-447F-8FAE-DDAF56A43984}" destId="{C6D5731B-1B30-472C-ADFC-5E6259B63A56}" srcOrd="2" destOrd="0" parTransId="{C74E6220-AC35-452D-BC43-E849505BF74C}" sibTransId="{CB610458-8123-4276-8733-C043FEAE6581}"/>
    <dgm:cxn modelId="{340EC025-DC5B-4355-ADA0-36CE60F74EB3}" type="presOf" srcId="{A1ED4AA2-1B3D-4869-A6EB-358D74A50759}" destId="{FBB8E9EC-8AAC-480F-B780-6B73706B43E3}" srcOrd="0" destOrd="0" presId="urn:microsoft.com/office/officeart/2005/8/layout/radial1"/>
    <dgm:cxn modelId="{31400128-3510-457A-ACFB-53B92B6D75D7}" type="presOf" srcId="{61F9E04B-F92E-4610-B2EF-5EB165DADCE7}" destId="{10D4462A-A6DD-44A9-9361-093D63E78D0B}" srcOrd="0" destOrd="0" presId="urn:microsoft.com/office/officeart/2005/8/layout/radial1"/>
    <dgm:cxn modelId="{A62A993A-C275-42CD-92AF-7BE367130C32}" srcId="{C434FBB5-DA75-447F-8FAE-DDAF56A43984}" destId="{5E2E4ADB-DD96-4945-ADF3-1D9C6A91375D}" srcOrd="4" destOrd="0" parTransId="{3A66377C-F7FD-4C53-8ECF-DA78097CA5F3}" sibTransId="{DA75BB78-EA2C-46E3-BF73-772EB1D183DA}"/>
    <dgm:cxn modelId="{CAE3E73A-A5D0-45F2-B4B2-EB373F7E9270}" type="presOf" srcId="{62BDD23C-C82B-485E-A828-0529E87BCF50}" destId="{3B0AA784-E960-4379-B063-B6C3608658A7}" srcOrd="0" destOrd="0" presId="urn:microsoft.com/office/officeart/2005/8/layout/radial1"/>
    <dgm:cxn modelId="{9C6F963B-72E0-4592-B0AB-76D9415D9B64}" type="presOf" srcId="{FB1A95E6-38EB-46B2-905A-CD274CB6960E}" destId="{4513A6C5-43CE-45B5-9086-4C756F442B70}" srcOrd="1" destOrd="0" presId="urn:microsoft.com/office/officeart/2005/8/layout/radial1"/>
    <dgm:cxn modelId="{74CF6A3F-82FA-4C2D-90DB-21F719977081}" type="presOf" srcId="{77B1C41C-F901-4171-9EBF-BB412665949E}" destId="{02923A9E-B282-4A39-A822-2431516BD630}" srcOrd="0" destOrd="0" presId="urn:microsoft.com/office/officeart/2005/8/layout/radial1"/>
    <dgm:cxn modelId="{061DB45F-02DC-4EC3-9A80-098A5FDA69BC}" type="presOf" srcId="{3A66377C-F7FD-4C53-8ECF-DA78097CA5F3}" destId="{9AF28E08-1A83-41AF-8769-2AADB150428E}" srcOrd="1" destOrd="0" presId="urn:microsoft.com/office/officeart/2005/8/layout/radial1"/>
    <dgm:cxn modelId="{FDC60364-7867-4FA0-9755-3944EF61DD6B}" type="presOf" srcId="{FB1A95E6-38EB-46B2-905A-CD274CB6960E}" destId="{7A56D88C-5DB0-467A-843C-03D5D3324958}" srcOrd="0" destOrd="0" presId="urn:microsoft.com/office/officeart/2005/8/layout/radial1"/>
    <dgm:cxn modelId="{A1E0F66C-6BAE-4F77-85F1-6241363C9DB8}" type="presOf" srcId="{61F9E04B-F92E-4610-B2EF-5EB165DADCE7}" destId="{EF369DE1-5592-4B21-8A24-89BBBE0215FC}" srcOrd="1" destOrd="0" presId="urn:microsoft.com/office/officeart/2005/8/layout/radial1"/>
    <dgm:cxn modelId="{1B947B6E-5E3C-48C6-8CE2-F099BB46EB24}" srcId="{C434FBB5-DA75-447F-8FAE-DDAF56A43984}" destId="{38DE7245-8EFA-491E-A76F-898AABF9FE4A}" srcOrd="1" destOrd="0" parTransId="{A1ED4AA2-1B3D-4869-A6EB-358D74A50759}" sibTransId="{374467A6-2948-4FE6-AC88-B0F1B3E58F4C}"/>
    <dgm:cxn modelId="{594F8D73-49B3-4660-9BAE-C14581DA1A93}" type="presOf" srcId="{A1ED4AA2-1B3D-4869-A6EB-358D74A50759}" destId="{A6DC74A5-2CD2-491F-A2E3-9F6C50668D84}" srcOrd="1" destOrd="0" presId="urn:microsoft.com/office/officeart/2005/8/layout/radial1"/>
    <dgm:cxn modelId="{DE5164A6-330C-44C3-A19E-5D9952AF7954}" srcId="{C434FBB5-DA75-447F-8FAE-DDAF56A43984}" destId="{77B1C41C-F901-4171-9EBF-BB412665949E}" srcOrd="0" destOrd="0" parTransId="{73F19389-3666-467E-8161-721114F015E8}" sibTransId="{B1D3046A-D81F-4AFB-B4C9-4C90EA12E70A}"/>
    <dgm:cxn modelId="{E16BD8B3-B837-4866-A7CC-BCE5AD9C3880}" type="presOf" srcId="{CBBBCD22-BFD2-42D1-B067-5F62B81AE215}" destId="{0998A1C1-A48F-4F01-88D4-4A0345B2914F}" srcOrd="0" destOrd="0" presId="urn:microsoft.com/office/officeart/2005/8/layout/radial1"/>
    <dgm:cxn modelId="{101593B9-884C-4CEF-828D-1B01D33FAACE}" type="presOf" srcId="{EEA45922-7259-4DCD-80DE-9B002FB571DA}" destId="{ECA5584D-01D8-4C27-9375-5ED17E9940CE}" srcOrd="0" destOrd="0" presId="urn:microsoft.com/office/officeart/2005/8/layout/radial1"/>
    <dgm:cxn modelId="{B9F61AC3-4325-461B-9629-ED8271974974}" type="presOf" srcId="{C6D5731B-1B30-472C-ADFC-5E6259B63A56}" destId="{A25A22F1-EA51-4D01-8340-B9FF485324C8}" srcOrd="0" destOrd="0" presId="urn:microsoft.com/office/officeart/2005/8/layout/radial1"/>
    <dgm:cxn modelId="{1339A7C3-2BEB-4D58-83CC-6FC7002C1F84}" type="presOf" srcId="{3A66377C-F7FD-4C53-8ECF-DA78097CA5F3}" destId="{0624110E-636B-4893-A94E-7B4A8EF54B93}" srcOrd="0" destOrd="0" presId="urn:microsoft.com/office/officeart/2005/8/layout/radial1"/>
    <dgm:cxn modelId="{042169C4-A2E3-4419-B544-16F187897E1A}" type="presOf" srcId="{73F19389-3666-467E-8161-721114F015E8}" destId="{5385B9A8-6E35-4088-9FAE-69BB000874AA}" srcOrd="1" destOrd="0" presId="urn:microsoft.com/office/officeart/2005/8/layout/radial1"/>
    <dgm:cxn modelId="{0D56DFCE-EF3E-4E69-921F-A7CAB6B5CB97}" type="presOf" srcId="{C74E6220-AC35-452D-BC43-E849505BF74C}" destId="{AFB9E191-2FDB-4CE8-AF47-028AEE20CE0A}" srcOrd="0" destOrd="0" presId="urn:microsoft.com/office/officeart/2005/8/layout/radial1"/>
    <dgm:cxn modelId="{DC41F0E2-7851-439E-BFC2-9421C750F654}" type="presOf" srcId="{5E2E4ADB-DD96-4945-ADF3-1D9C6A91375D}" destId="{980985DD-06EF-4988-9B02-BE64EE593671}" srcOrd="0" destOrd="0" presId="urn:microsoft.com/office/officeart/2005/8/layout/radial1"/>
    <dgm:cxn modelId="{11F02CE4-F0F8-4535-A45A-618B886BD52B}" type="presOf" srcId="{C434FBB5-DA75-447F-8FAE-DDAF56A43984}" destId="{F54AE9BB-4980-495A-86C3-DDCB8AFA1912}" srcOrd="0" destOrd="0" presId="urn:microsoft.com/office/officeart/2005/8/layout/radial1"/>
    <dgm:cxn modelId="{DCFBEBF4-F04E-4161-82F8-B507437E894F}" srcId="{C434FBB5-DA75-447F-8FAE-DDAF56A43984}" destId="{CBBBCD22-BFD2-42D1-B067-5F62B81AE215}" srcOrd="5" destOrd="0" parTransId="{FB1A95E6-38EB-46B2-905A-CD274CB6960E}" sibTransId="{9CC36C0A-11E9-4A79-93EE-94E88E0F1AA3}"/>
    <dgm:cxn modelId="{47669BF5-EFEB-466E-8B6D-A5D8A5FB56FC}" type="presOf" srcId="{C74E6220-AC35-452D-BC43-E849505BF74C}" destId="{523D2B00-5C96-4DA4-9239-EE05188B17A2}" srcOrd="1" destOrd="0" presId="urn:microsoft.com/office/officeart/2005/8/layout/radial1"/>
    <dgm:cxn modelId="{39C1E9F8-E4FB-486D-9341-96754D991277}" srcId="{62BDD23C-C82B-485E-A828-0529E87BCF50}" destId="{C434FBB5-DA75-447F-8FAE-DDAF56A43984}" srcOrd="0" destOrd="0" parTransId="{924FBE64-B1B9-4258-952A-6FFB06210191}" sibTransId="{B406688A-0E34-4351-BB2F-8147CDDA324A}"/>
    <dgm:cxn modelId="{0EF85943-8530-4330-8833-E3F0F956A31D}" type="presParOf" srcId="{3B0AA784-E960-4379-B063-B6C3608658A7}" destId="{F54AE9BB-4980-495A-86C3-DDCB8AFA1912}" srcOrd="0" destOrd="0" presId="urn:microsoft.com/office/officeart/2005/8/layout/radial1"/>
    <dgm:cxn modelId="{1E367D1E-70B0-4DBF-B40D-37F0FE5932D4}" type="presParOf" srcId="{3B0AA784-E960-4379-B063-B6C3608658A7}" destId="{16C9F859-2852-4DBA-B2E7-72D45C071DE8}" srcOrd="1" destOrd="0" presId="urn:microsoft.com/office/officeart/2005/8/layout/radial1"/>
    <dgm:cxn modelId="{5E84BE14-ABB7-47D5-A51A-CE9FC3201237}" type="presParOf" srcId="{16C9F859-2852-4DBA-B2E7-72D45C071DE8}" destId="{5385B9A8-6E35-4088-9FAE-69BB000874AA}" srcOrd="0" destOrd="0" presId="urn:microsoft.com/office/officeart/2005/8/layout/radial1"/>
    <dgm:cxn modelId="{AABB67FA-752E-4949-82E6-6911E263C65E}" type="presParOf" srcId="{3B0AA784-E960-4379-B063-B6C3608658A7}" destId="{02923A9E-B282-4A39-A822-2431516BD630}" srcOrd="2" destOrd="0" presId="urn:microsoft.com/office/officeart/2005/8/layout/radial1"/>
    <dgm:cxn modelId="{9A740716-CEE1-4A7B-9A21-AE78E652D20B}" type="presParOf" srcId="{3B0AA784-E960-4379-B063-B6C3608658A7}" destId="{FBB8E9EC-8AAC-480F-B780-6B73706B43E3}" srcOrd="3" destOrd="0" presId="urn:microsoft.com/office/officeart/2005/8/layout/radial1"/>
    <dgm:cxn modelId="{28B4CF4B-E7AA-4F6E-A3FD-AF8C52DD4424}" type="presParOf" srcId="{FBB8E9EC-8AAC-480F-B780-6B73706B43E3}" destId="{A6DC74A5-2CD2-491F-A2E3-9F6C50668D84}" srcOrd="0" destOrd="0" presId="urn:microsoft.com/office/officeart/2005/8/layout/radial1"/>
    <dgm:cxn modelId="{4D78AC3C-648B-4DAA-A340-B0B10FCCF0E0}" type="presParOf" srcId="{3B0AA784-E960-4379-B063-B6C3608658A7}" destId="{4E9A6BD0-7965-46D3-A428-0A59D4F1BD46}" srcOrd="4" destOrd="0" presId="urn:microsoft.com/office/officeart/2005/8/layout/radial1"/>
    <dgm:cxn modelId="{7543791C-F71B-4824-98DF-3E0CB28335FE}" type="presParOf" srcId="{3B0AA784-E960-4379-B063-B6C3608658A7}" destId="{AFB9E191-2FDB-4CE8-AF47-028AEE20CE0A}" srcOrd="5" destOrd="0" presId="urn:microsoft.com/office/officeart/2005/8/layout/radial1"/>
    <dgm:cxn modelId="{4470E92F-A5CA-4415-9085-44DB901938E5}" type="presParOf" srcId="{AFB9E191-2FDB-4CE8-AF47-028AEE20CE0A}" destId="{523D2B00-5C96-4DA4-9239-EE05188B17A2}" srcOrd="0" destOrd="0" presId="urn:microsoft.com/office/officeart/2005/8/layout/radial1"/>
    <dgm:cxn modelId="{96360C13-5686-40E6-83DA-47EBB2042322}" type="presParOf" srcId="{3B0AA784-E960-4379-B063-B6C3608658A7}" destId="{A25A22F1-EA51-4D01-8340-B9FF485324C8}" srcOrd="6" destOrd="0" presId="urn:microsoft.com/office/officeart/2005/8/layout/radial1"/>
    <dgm:cxn modelId="{BE741622-C62A-4801-AD9F-3F95A9E62CF3}" type="presParOf" srcId="{3B0AA784-E960-4379-B063-B6C3608658A7}" destId="{10D4462A-A6DD-44A9-9361-093D63E78D0B}" srcOrd="7" destOrd="0" presId="urn:microsoft.com/office/officeart/2005/8/layout/radial1"/>
    <dgm:cxn modelId="{4A684B40-41FF-4048-9D28-12EB97AAEBE6}" type="presParOf" srcId="{10D4462A-A6DD-44A9-9361-093D63E78D0B}" destId="{EF369DE1-5592-4B21-8A24-89BBBE0215FC}" srcOrd="0" destOrd="0" presId="urn:microsoft.com/office/officeart/2005/8/layout/radial1"/>
    <dgm:cxn modelId="{5A3946B9-CA97-449E-B643-472E30BD3DC4}" type="presParOf" srcId="{3B0AA784-E960-4379-B063-B6C3608658A7}" destId="{ECA5584D-01D8-4C27-9375-5ED17E9940CE}" srcOrd="8" destOrd="0" presId="urn:microsoft.com/office/officeart/2005/8/layout/radial1"/>
    <dgm:cxn modelId="{89360932-6F8D-4F71-A33A-14FB8A2F6D13}" type="presParOf" srcId="{3B0AA784-E960-4379-B063-B6C3608658A7}" destId="{0624110E-636B-4893-A94E-7B4A8EF54B93}" srcOrd="9" destOrd="0" presId="urn:microsoft.com/office/officeart/2005/8/layout/radial1"/>
    <dgm:cxn modelId="{3EEE0AD5-94A7-46E5-861A-757D84D2BCE3}" type="presParOf" srcId="{0624110E-636B-4893-A94E-7B4A8EF54B93}" destId="{9AF28E08-1A83-41AF-8769-2AADB150428E}" srcOrd="0" destOrd="0" presId="urn:microsoft.com/office/officeart/2005/8/layout/radial1"/>
    <dgm:cxn modelId="{B11B2FA7-3226-4C59-B037-1D2E1C455B9A}" type="presParOf" srcId="{3B0AA784-E960-4379-B063-B6C3608658A7}" destId="{980985DD-06EF-4988-9B02-BE64EE593671}" srcOrd="10" destOrd="0" presId="urn:microsoft.com/office/officeart/2005/8/layout/radial1"/>
    <dgm:cxn modelId="{1B9CD474-291B-4E17-8ABD-ED02D1AA6BB8}" type="presParOf" srcId="{3B0AA784-E960-4379-B063-B6C3608658A7}" destId="{7A56D88C-5DB0-467A-843C-03D5D3324958}" srcOrd="11" destOrd="0" presId="urn:microsoft.com/office/officeart/2005/8/layout/radial1"/>
    <dgm:cxn modelId="{D470AC0E-DCCF-4E50-A823-B79B0A6B202A}" type="presParOf" srcId="{7A56D88C-5DB0-467A-843C-03D5D3324958}" destId="{4513A6C5-43CE-45B5-9086-4C756F442B70}" srcOrd="0" destOrd="0" presId="urn:microsoft.com/office/officeart/2005/8/layout/radial1"/>
    <dgm:cxn modelId="{AE8958CB-1E05-4C34-B357-207C952FFED4}" type="presParOf" srcId="{3B0AA784-E960-4379-B063-B6C3608658A7}" destId="{0998A1C1-A48F-4F01-88D4-4A0345B2914F}" srcOrd="12" destOrd="0" presId="urn:microsoft.com/office/officeart/2005/8/layout/radial1"/>
  </dgm:cxnLst>
  <dgm:bg>
    <a:solidFill>
      <a:schemeClr val="bg1"/>
    </a:solidFill>
    <a:effectLst>
      <a:softEdge rad="31750"/>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9FDD11-8AC8-437B-B632-32B999839CE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it-IT"/>
        </a:p>
      </dgm:t>
    </dgm:pt>
    <dgm:pt modelId="{F3C4F298-1380-4AD4-8687-1EB0BBBD05D9}">
      <dgm:prSet phldrT="[Testo]" custT="1">
        <dgm:style>
          <a:lnRef idx="1">
            <a:schemeClr val="dk1"/>
          </a:lnRef>
          <a:fillRef idx="2">
            <a:schemeClr val="dk1"/>
          </a:fillRef>
          <a:effectRef idx="1">
            <a:schemeClr val="dk1"/>
          </a:effectRef>
          <a:fontRef idx="minor">
            <a:schemeClr val="dk1"/>
          </a:fontRef>
        </dgm:style>
      </dgm:prSet>
      <dgm:spPr/>
      <dgm:t>
        <a:bodyPr/>
        <a:lstStyle/>
        <a:p>
          <a:r>
            <a:rPr lang="it-IT" sz="2400" dirty="0">
              <a:solidFill>
                <a:schemeClr val="accent1">
                  <a:lumMod val="75000"/>
                </a:schemeClr>
              </a:solidFill>
            </a:rPr>
            <a:t>Organo di indirizzo politico</a:t>
          </a:r>
        </a:p>
      </dgm:t>
    </dgm:pt>
    <dgm:pt modelId="{201B78D1-F7C2-4B61-88FB-5078B7CDB73B}" type="parTrans" cxnId="{F804EE40-28BB-44F1-AEEF-10F1DC1F965A}">
      <dgm:prSet/>
      <dgm:spPr/>
      <dgm:t>
        <a:bodyPr/>
        <a:lstStyle/>
        <a:p>
          <a:endParaRPr lang="it-IT"/>
        </a:p>
      </dgm:t>
    </dgm:pt>
    <dgm:pt modelId="{8ED927B3-351B-4CE7-9840-C02B780AA2E3}" type="sibTrans" cxnId="{F804EE40-28BB-44F1-AEEF-10F1DC1F965A}">
      <dgm:prSet/>
      <dgm:spPr/>
      <dgm:t>
        <a:bodyPr/>
        <a:lstStyle/>
        <a:p>
          <a:endParaRPr lang="it-IT"/>
        </a:p>
      </dgm:t>
    </dgm:pt>
    <dgm:pt modelId="{454461A3-97C2-44BA-96D9-073536F671EA}">
      <dgm:prSet phldrT="[Testo]">
        <dgm:style>
          <a:lnRef idx="1">
            <a:schemeClr val="accent1"/>
          </a:lnRef>
          <a:fillRef idx="2">
            <a:schemeClr val="accent1"/>
          </a:fillRef>
          <a:effectRef idx="1">
            <a:schemeClr val="accent1"/>
          </a:effectRef>
          <a:fontRef idx="minor">
            <a:schemeClr val="dk1"/>
          </a:fontRef>
        </dgm:style>
      </dgm:prSet>
      <dgm:spPr>
        <a:effectLst>
          <a:glow rad="63500">
            <a:schemeClr val="accent1">
              <a:satMod val="175000"/>
              <a:alpha val="40000"/>
            </a:schemeClr>
          </a:glow>
        </a:effectLst>
      </dgm:spPr>
      <dgm:t>
        <a:bodyPr/>
        <a:lstStyle/>
        <a:p>
          <a:pPr algn="ctr"/>
          <a:r>
            <a:rPr lang="it-IT" dirty="0">
              <a:solidFill>
                <a:schemeClr val="accent1">
                  <a:lumMod val="75000"/>
                </a:schemeClr>
              </a:solidFill>
            </a:rPr>
            <a:t>Organo di vertice dell’amministrazione che ha il compito di approvare ogni anno il Piano Triennale per la Prevenzione della Corruzione (PTPC) e di nominare il Responsabile della Prevenzione della Corruzione e della trasparenza (RPCT)</a:t>
          </a:r>
        </a:p>
      </dgm:t>
    </dgm:pt>
    <dgm:pt modelId="{09F11522-DE03-4BF7-BA33-1841B9E7B80B}" type="parTrans" cxnId="{94A8C02C-F0CE-4975-ACC7-CD0B9E239C7A}">
      <dgm:prSet/>
      <dgm:spPr/>
      <dgm:t>
        <a:bodyPr/>
        <a:lstStyle/>
        <a:p>
          <a:endParaRPr lang="it-IT"/>
        </a:p>
      </dgm:t>
    </dgm:pt>
    <dgm:pt modelId="{45E9C332-75F2-4482-887A-247BC5093C42}" type="sibTrans" cxnId="{94A8C02C-F0CE-4975-ACC7-CD0B9E239C7A}">
      <dgm:prSet/>
      <dgm:spPr/>
      <dgm:t>
        <a:bodyPr/>
        <a:lstStyle/>
        <a:p>
          <a:endParaRPr lang="it-IT"/>
        </a:p>
      </dgm:t>
    </dgm:pt>
    <dgm:pt modelId="{C79069F4-F24C-4C62-878B-0A4299F2CFEA}">
      <dgm:prSet phldrT="[Testo]" custT="1">
        <dgm:style>
          <a:lnRef idx="1">
            <a:schemeClr val="dk1"/>
          </a:lnRef>
          <a:fillRef idx="2">
            <a:schemeClr val="dk1"/>
          </a:fillRef>
          <a:effectRef idx="1">
            <a:schemeClr val="dk1"/>
          </a:effectRef>
          <a:fontRef idx="minor">
            <a:schemeClr val="dk1"/>
          </a:fontRef>
        </dgm:style>
      </dgm:prSet>
      <dgm:spPr/>
      <dgm:t>
        <a:bodyPr/>
        <a:lstStyle/>
        <a:p>
          <a:r>
            <a:rPr lang="it-IT" sz="2000" dirty="0">
              <a:solidFill>
                <a:schemeClr val="accent1">
                  <a:lumMod val="75000"/>
                </a:schemeClr>
              </a:solidFill>
            </a:rPr>
            <a:t>Organo Indipendente di Valutazione</a:t>
          </a:r>
        </a:p>
        <a:p>
          <a:r>
            <a:rPr lang="it-IT" sz="2000" dirty="0">
              <a:solidFill>
                <a:schemeClr val="accent1">
                  <a:lumMod val="75000"/>
                </a:schemeClr>
              </a:solidFill>
            </a:rPr>
            <a:t> (OIV)</a:t>
          </a:r>
        </a:p>
      </dgm:t>
    </dgm:pt>
    <dgm:pt modelId="{F8D99905-2FA0-4F01-806C-315E92D16EFA}" type="parTrans" cxnId="{5665E81D-0AD3-43B5-8D38-34979FC2EF0A}">
      <dgm:prSet/>
      <dgm:spPr/>
      <dgm:t>
        <a:bodyPr/>
        <a:lstStyle/>
        <a:p>
          <a:endParaRPr lang="it-IT"/>
        </a:p>
      </dgm:t>
    </dgm:pt>
    <dgm:pt modelId="{F3013220-69C3-4EC6-BAF1-5CED22FF41DA}" type="sibTrans" cxnId="{5665E81D-0AD3-43B5-8D38-34979FC2EF0A}">
      <dgm:prSet/>
      <dgm:spPr/>
      <dgm:t>
        <a:bodyPr/>
        <a:lstStyle/>
        <a:p>
          <a:endParaRPr lang="it-IT"/>
        </a:p>
      </dgm:t>
    </dgm:pt>
    <dgm:pt modelId="{B4491274-DA8E-4B99-A5A7-DCDEB6750B35}">
      <dgm:prSet phldrT="[Testo]">
        <dgm:style>
          <a:lnRef idx="1">
            <a:schemeClr val="accent1"/>
          </a:lnRef>
          <a:fillRef idx="2">
            <a:schemeClr val="accent1"/>
          </a:fillRef>
          <a:effectRef idx="1">
            <a:schemeClr val="accent1"/>
          </a:effectRef>
          <a:fontRef idx="minor">
            <a:schemeClr val="dk1"/>
          </a:fontRef>
        </dgm:style>
      </dgm:prSet>
      <dgm:spPr>
        <a:effectLst>
          <a:glow rad="63500">
            <a:schemeClr val="accent1">
              <a:satMod val="175000"/>
              <a:alpha val="40000"/>
            </a:schemeClr>
          </a:glow>
        </a:effectLst>
      </dgm:spPr>
      <dgm:t>
        <a:bodyPr/>
        <a:lstStyle/>
        <a:p>
          <a:r>
            <a:rPr lang="it-IT" dirty="0">
              <a:solidFill>
                <a:schemeClr val="accent1">
                  <a:lumMod val="75000"/>
                </a:schemeClr>
              </a:solidFill>
            </a:rPr>
            <a:t>E’ </a:t>
          </a:r>
          <a:r>
            <a:rPr lang="it-IT" dirty="0" err="1">
              <a:solidFill>
                <a:schemeClr val="accent1">
                  <a:lumMod val="75000"/>
                </a:schemeClr>
              </a:solidFill>
            </a:rPr>
            <a:t>un’Organismo</a:t>
          </a:r>
          <a:r>
            <a:rPr lang="it-IT" dirty="0">
              <a:solidFill>
                <a:schemeClr val="accent1">
                  <a:lumMod val="75000"/>
                </a:schemeClr>
              </a:solidFill>
            </a:rPr>
            <a:t> di monitoraggio e di controllo in materia di trasparenza e performance</a:t>
          </a:r>
        </a:p>
      </dgm:t>
    </dgm:pt>
    <dgm:pt modelId="{9543DD4F-6EDA-43A7-88FD-F1D7D80E561F}" type="parTrans" cxnId="{FAB74ED9-BB2E-4254-9C49-7279B94758E4}">
      <dgm:prSet/>
      <dgm:spPr/>
      <dgm:t>
        <a:bodyPr/>
        <a:lstStyle/>
        <a:p>
          <a:endParaRPr lang="it-IT"/>
        </a:p>
      </dgm:t>
    </dgm:pt>
    <dgm:pt modelId="{9A0FFF3F-6373-457F-B987-CBD26FCB4055}" type="sibTrans" cxnId="{FAB74ED9-BB2E-4254-9C49-7279B94758E4}">
      <dgm:prSet/>
      <dgm:spPr/>
      <dgm:t>
        <a:bodyPr/>
        <a:lstStyle/>
        <a:p>
          <a:endParaRPr lang="it-IT"/>
        </a:p>
      </dgm:t>
    </dgm:pt>
    <dgm:pt modelId="{FF0047A7-54C9-4205-A50B-49E63D437E02}">
      <dgm:prSet custT="1">
        <dgm:style>
          <a:lnRef idx="1">
            <a:schemeClr val="dk1"/>
          </a:lnRef>
          <a:fillRef idx="2">
            <a:schemeClr val="dk1"/>
          </a:fillRef>
          <a:effectRef idx="1">
            <a:schemeClr val="dk1"/>
          </a:effectRef>
          <a:fontRef idx="minor">
            <a:schemeClr val="dk1"/>
          </a:fontRef>
        </dgm:style>
      </dgm:prSet>
      <dgm:spPr/>
      <dgm:t>
        <a:bodyPr/>
        <a:lstStyle/>
        <a:p>
          <a:pPr algn="ctr"/>
          <a:r>
            <a:rPr lang="it-IT" sz="1800" dirty="0">
              <a:solidFill>
                <a:schemeClr val="accent1">
                  <a:lumMod val="75000"/>
                </a:schemeClr>
              </a:solidFill>
            </a:rPr>
            <a:t>Responsabile per la prevenzione della corruzione e per la trasparenza</a:t>
          </a:r>
        </a:p>
        <a:p>
          <a:pPr algn="ctr"/>
          <a:r>
            <a:rPr lang="it-IT" sz="1800" dirty="0">
              <a:solidFill>
                <a:schemeClr val="accent1">
                  <a:lumMod val="75000"/>
                </a:schemeClr>
              </a:solidFill>
            </a:rPr>
            <a:t>RPCT</a:t>
          </a:r>
        </a:p>
      </dgm:t>
    </dgm:pt>
    <dgm:pt modelId="{9EE67571-9FB1-40B4-9516-F0B286994917}" type="parTrans" cxnId="{2F9C7FDA-A3DC-40B8-91D6-D6BC3C7AB80C}">
      <dgm:prSet/>
      <dgm:spPr/>
      <dgm:t>
        <a:bodyPr/>
        <a:lstStyle/>
        <a:p>
          <a:endParaRPr lang="it-IT"/>
        </a:p>
      </dgm:t>
    </dgm:pt>
    <dgm:pt modelId="{0B020A69-71DA-4E89-A34C-E1A3B71E2ECB}" type="sibTrans" cxnId="{2F9C7FDA-A3DC-40B8-91D6-D6BC3C7AB80C}">
      <dgm:prSet/>
      <dgm:spPr/>
      <dgm:t>
        <a:bodyPr/>
        <a:lstStyle/>
        <a:p>
          <a:endParaRPr lang="it-IT"/>
        </a:p>
      </dgm:t>
    </dgm:pt>
    <dgm:pt modelId="{D2A05DD9-7108-44CC-BC6C-9E69F4E268AE}">
      <dgm:prSet>
        <dgm:style>
          <a:lnRef idx="1">
            <a:schemeClr val="accent1"/>
          </a:lnRef>
          <a:fillRef idx="2">
            <a:schemeClr val="accent1"/>
          </a:fillRef>
          <a:effectRef idx="1">
            <a:schemeClr val="accent1"/>
          </a:effectRef>
          <a:fontRef idx="minor">
            <a:schemeClr val="dk1"/>
          </a:fontRef>
        </dgm:style>
      </dgm:prSet>
      <dgm:spPr>
        <a:effectLst>
          <a:glow rad="63500">
            <a:schemeClr val="accent1">
              <a:satMod val="175000"/>
              <a:alpha val="40000"/>
            </a:schemeClr>
          </a:glow>
        </a:effectLst>
      </dgm:spPr>
      <dgm:t>
        <a:bodyPr/>
        <a:lstStyle/>
        <a:p>
          <a:r>
            <a:rPr lang="it-IT" dirty="0">
              <a:solidFill>
                <a:schemeClr val="accent1">
                  <a:lumMod val="75000"/>
                </a:schemeClr>
              </a:solidFill>
            </a:rPr>
            <a:t>Figura istituita dalla legge n. 190 del 2012 per la predisposizione e la verifica dell’attuazione del Piano Triennale  della Prevenzione della corruzione. è individuato dall’organo di indirizzo, di norma tra i dirigenti di ruolo in servizio</a:t>
          </a:r>
        </a:p>
      </dgm:t>
    </dgm:pt>
    <dgm:pt modelId="{2686E9AB-0223-40D9-BB79-058F271A8E6C}" type="parTrans" cxnId="{A682D053-EE35-4E2F-950F-BAAE2D59D184}">
      <dgm:prSet/>
      <dgm:spPr/>
      <dgm:t>
        <a:bodyPr/>
        <a:lstStyle/>
        <a:p>
          <a:endParaRPr lang="it-IT"/>
        </a:p>
      </dgm:t>
    </dgm:pt>
    <dgm:pt modelId="{A71AABD2-15C0-42F0-B8E3-569A0525E92B}" type="sibTrans" cxnId="{A682D053-EE35-4E2F-950F-BAAE2D59D184}">
      <dgm:prSet/>
      <dgm:spPr/>
      <dgm:t>
        <a:bodyPr/>
        <a:lstStyle/>
        <a:p>
          <a:endParaRPr lang="it-IT"/>
        </a:p>
      </dgm:t>
    </dgm:pt>
    <dgm:pt modelId="{6E78C2D1-CDF8-487C-B1EB-4568DB4506A9}" type="pres">
      <dgm:prSet presAssocID="{BE9FDD11-8AC8-437B-B632-32B999839CEC}" presName="diagram" presStyleCnt="0">
        <dgm:presLayoutVars>
          <dgm:chPref val="1"/>
          <dgm:dir/>
          <dgm:animOne val="branch"/>
          <dgm:animLvl val="lvl"/>
          <dgm:resizeHandles/>
        </dgm:presLayoutVars>
      </dgm:prSet>
      <dgm:spPr/>
    </dgm:pt>
    <dgm:pt modelId="{191404E4-70C5-41B0-B627-0D8AEBFE2311}" type="pres">
      <dgm:prSet presAssocID="{F3C4F298-1380-4AD4-8687-1EB0BBBD05D9}" presName="root" presStyleCnt="0"/>
      <dgm:spPr/>
    </dgm:pt>
    <dgm:pt modelId="{AD548ED6-2DC6-4439-A8EB-32E12F037DD5}" type="pres">
      <dgm:prSet presAssocID="{F3C4F298-1380-4AD4-8687-1EB0BBBD05D9}" presName="rootComposite" presStyleCnt="0"/>
      <dgm:spPr/>
    </dgm:pt>
    <dgm:pt modelId="{44DEC73C-7D73-4360-9DC4-1DF0E081C064}" type="pres">
      <dgm:prSet presAssocID="{F3C4F298-1380-4AD4-8687-1EB0BBBD05D9}" presName="rootText" presStyleLbl="node1" presStyleIdx="0" presStyleCnt="3" custScaleY="116777"/>
      <dgm:spPr/>
    </dgm:pt>
    <dgm:pt modelId="{06D4634C-9857-472D-BD97-40A190673172}" type="pres">
      <dgm:prSet presAssocID="{F3C4F298-1380-4AD4-8687-1EB0BBBD05D9}" presName="rootConnector" presStyleLbl="node1" presStyleIdx="0" presStyleCnt="3"/>
      <dgm:spPr/>
    </dgm:pt>
    <dgm:pt modelId="{646C8A56-3194-41DB-884A-F124B0F8EC8C}" type="pres">
      <dgm:prSet presAssocID="{F3C4F298-1380-4AD4-8687-1EB0BBBD05D9}" presName="childShape" presStyleCnt="0"/>
      <dgm:spPr/>
    </dgm:pt>
    <dgm:pt modelId="{A469D692-FEBF-43D9-BE18-866A177E90A4}" type="pres">
      <dgm:prSet presAssocID="{09F11522-DE03-4BF7-BA33-1841B9E7B80B}" presName="Name13" presStyleLbl="parChTrans1D2" presStyleIdx="0" presStyleCnt="3"/>
      <dgm:spPr/>
    </dgm:pt>
    <dgm:pt modelId="{F9ADE368-84DF-426B-96FE-1D656A59FCFF}" type="pres">
      <dgm:prSet presAssocID="{454461A3-97C2-44BA-96D9-073536F671EA}" presName="childText" presStyleLbl="bgAcc1" presStyleIdx="0" presStyleCnt="3" custScaleX="126623" custScaleY="175837">
        <dgm:presLayoutVars>
          <dgm:bulletEnabled val="1"/>
        </dgm:presLayoutVars>
      </dgm:prSet>
      <dgm:spPr/>
    </dgm:pt>
    <dgm:pt modelId="{C5FC0590-6CA4-40A0-8CD9-A94A5F050B4C}" type="pres">
      <dgm:prSet presAssocID="{C79069F4-F24C-4C62-878B-0A4299F2CFEA}" presName="root" presStyleCnt="0"/>
      <dgm:spPr/>
    </dgm:pt>
    <dgm:pt modelId="{453EF52F-A468-4E5A-A1FF-C0F30CAA9461}" type="pres">
      <dgm:prSet presAssocID="{C79069F4-F24C-4C62-878B-0A4299F2CFEA}" presName="rootComposite" presStyleCnt="0"/>
      <dgm:spPr/>
    </dgm:pt>
    <dgm:pt modelId="{63235FD9-2EA7-4EB9-9D09-A42D485AC54F}" type="pres">
      <dgm:prSet presAssocID="{C79069F4-F24C-4C62-878B-0A4299F2CFEA}" presName="rootText" presStyleLbl="node1" presStyleIdx="1" presStyleCnt="3" custScaleY="117597"/>
      <dgm:spPr/>
    </dgm:pt>
    <dgm:pt modelId="{435A9837-20E2-4DEF-BFF4-51D9CE4A6F48}" type="pres">
      <dgm:prSet presAssocID="{C79069F4-F24C-4C62-878B-0A4299F2CFEA}" presName="rootConnector" presStyleLbl="node1" presStyleIdx="1" presStyleCnt="3"/>
      <dgm:spPr/>
    </dgm:pt>
    <dgm:pt modelId="{A42A66E1-EC83-46B6-AAFF-435B8EB701BF}" type="pres">
      <dgm:prSet presAssocID="{C79069F4-F24C-4C62-878B-0A4299F2CFEA}" presName="childShape" presStyleCnt="0"/>
      <dgm:spPr/>
    </dgm:pt>
    <dgm:pt modelId="{4E258645-9297-411D-A4D4-BE43C54847C3}" type="pres">
      <dgm:prSet presAssocID="{9543DD4F-6EDA-43A7-88FD-F1D7D80E561F}" presName="Name13" presStyleLbl="parChTrans1D2" presStyleIdx="1" presStyleCnt="3"/>
      <dgm:spPr/>
    </dgm:pt>
    <dgm:pt modelId="{91C042EF-1629-4B43-B09F-42615951D8D5}" type="pres">
      <dgm:prSet presAssocID="{B4491274-DA8E-4B99-A5A7-DCDEB6750B35}" presName="childText" presStyleLbl="bgAcc1" presStyleIdx="1" presStyleCnt="3">
        <dgm:presLayoutVars>
          <dgm:bulletEnabled val="1"/>
        </dgm:presLayoutVars>
      </dgm:prSet>
      <dgm:spPr/>
    </dgm:pt>
    <dgm:pt modelId="{FE1397BB-D15E-4EB0-BB46-05870CA7EC75}" type="pres">
      <dgm:prSet presAssocID="{FF0047A7-54C9-4205-A50B-49E63D437E02}" presName="root" presStyleCnt="0"/>
      <dgm:spPr/>
    </dgm:pt>
    <dgm:pt modelId="{8D73A7C3-08BE-4B44-9285-F28A68A44D86}" type="pres">
      <dgm:prSet presAssocID="{FF0047A7-54C9-4205-A50B-49E63D437E02}" presName="rootComposite" presStyleCnt="0"/>
      <dgm:spPr/>
    </dgm:pt>
    <dgm:pt modelId="{2911E731-F9A4-43D6-AE66-4548BDF6950A}" type="pres">
      <dgm:prSet presAssocID="{FF0047A7-54C9-4205-A50B-49E63D437E02}" presName="rootText" presStyleLbl="node1" presStyleIdx="2" presStyleCnt="3" custScaleX="133643" custScaleY="114856" custLinFactNeighborX="-8786" custLinFactNeighborY="3043"/>
      <dgm:spPr/>
    </dgm:pt>
    <dgm:pt modelId="{4E0821D6-4362-449E-BA36-03397B50AAB6}" type="pres">
      <dgm:prSet presAssocID="{FF0047A7-54C9-4205-A50B-49E63D437E02}" presName="rootConnector" presStyleLbl="node1" presStyleIdx="2" presStyleCnt="3"/>
      <dgm:spPr/>
    </dgm:pt>
    <dgm:pt modelId="{23BF2F59-352F-4D12-97A8-26B41DE1DB3D}" type="pres">
      <dgm:prSet presAssocID="{FF0047A7-54C9-4205-A50B-49E63D437E02}" presName="childShape" presStyleCnt="0"/>
      <dgm:spPr/>
    </dgm:pt>
    <dgm:pt modelId="{9BFAD57E-04B0-40F1-AB75-C243BA75EF8A}" type="pres">
      <dgm:prSet presAssocID="{2686E9AB-0223-40D9-BB79-058F271A8E6C}" presName="Name13" presStyleLbl="parChTrans1D2" presStyleIdx="2" presStyleCnt="3"/>
      <dgm:spPr/>
    </dgm:pt>
    <dgm:pt modelId="{49FF9090-C1B0-4AB1-B43E-FA4064DC0873}" type="pres">
      <dgm:prSet presAssocID="{D2A05DD9-7108-44CC-BC6C-9E69F4E268AE}" presName="childText" presStyleLbl="bgAcc1" presStyleIdx="2" presStyleCnt="3" custScaleX="122788" custScaleY="164284">
        <dgm:presLayoutVars>
          <dgm:bulletEnabled val="1"/>
        </dgm:presLayoutVars>
      </dgm:prSet>
      <dgm:spPr/>
    </dgm:pt>
  </dgm:ptLst>
  <dgm:cxnLst>
    <dgm:cxn modelId="{50943702-A3B9-433A-9091-4E14ED8E915E}" type="presOf" srcId="{FF0047A7-54C9-4205-A50B-49E63D437E02}" destId="{2911E731-F9A4-43D6-AE66-4548BDF6950A}" srcOrd="0" destOrd="0" presId="urn:microsoft.com/office/officeart/2005/8/layout/hierarchy3"/>
    <dgm:cxn modelId="{560BC408-3CFC-4BBB-BAED-7AE7AF5E8A0A}" type="presOf" srcId="{FF0047A7-54C9-4205-A50B-49E63D437E02}" destId="{4E0821D6-4362-449E-BA36-03397B50AAB6}" srcOrd="1" destOrd="0" presId="urn:microsoft.com/office/officeart/2005/8/layout/hierarchy3"/>
    <dgm:cxn modelId="{CFC8320E-8F51-4733-9119-C8BC17551106}" type="presOf" srcId="{F3C4F298-1380-4AD4-8687-1EB0BBBD05D9}" destId="{44DEC73C-7D73-4360-9DC4-1DF0E081C064}" srcOrd="0" destOrd="0" presId="urn:microsoft.com/office/officeart/2005/8/layout/hierarchy3"/>
    <dgm:cxn modelId="{5665E81D-0AD3-43B5-8D38-34979FC2EF0A}" srcId="{BE9FDD11-8AC8-437B-B632-32B999839CEC}" destId="{C79069F4-F24C-4C62-878B-0A4299F2CFEA}" srcOrd="1" destOrd="0" parTransId="{F8D99905-2FA0-4F01-806C-315E92D16EFA}" sibTransId="{F3013220-69C3-4EC6-BAF1-5CED22FF41DA}"/>
    <dgm:cxn modelId="{91631A2A-6F38-45E9-A01C-E0EF95CBD5D8}" type="presOf" srcId="{454461A3-97C2-44BA-96D9-073536F671EA}" destId="{F9ADE368-84DF-426B-96FE-1D656A59FCFF}" srcOrd="0" destOrd="0" presId="urn:microsoft.com/office/officeart/2005/8/layout/hierarchy3"/>
    <dgm:cxn modelId="{BBFA4A2B-0DAF-475F-9215-C133C6D61DB2}" type="presOf" srcId="{F3C4F298-1380-4AD4-8687-1EB0BBBD05D9}" destId="{06D4634C-9857-472D-BD97-40A190673172}" srcOrd="1" destOrd="0" presId="urn:microsoft.com/office/officeart/2005/8/layout/hierarchy3"/>
    <dgm:cxn modelId="{94A8C02C-F0CE-4975-ACC7-CD0B9E239C7A}" srcId="{F3C4F298-1380-4AD4-8687-1EB0BBBD05D9}" destId="{454461A3-97C2-44BA-96D9-073536F671EA}" srcOrd="0" destOrd="0" parTransId="{09F11522-DE03-4BF7-BA33-1841B9E7B80B}" sibTransId="{45E9C332-75F2-4482-887A-247BC5093C42}"/>
    <dgm:cxn modelId="{F804EE40-28BB-44F1-AEEF-10F1DC1F965A}" srcId="{BE9FDD11-8AC8-437B-B632-32B999839CEC}" destId="{F3C4F298-1380-4AD4-8687-1EB0BBBD05D9}" srcOrd="0" destOrd="0" parTransId="{201B78D1-F7C2-4B61-88FB-5078B7CDB73B}" sibTransId="{8ED927B3-351B-4CE7-9840-C02B780AA2E3}"/>
    <dgm:cxn modelId="{F5582D47-2971-46CA-9C3D-C12D64188F93}" type="presOf" srcId="{C79069F4-F24C-4C62-878B-0A4299F2CFEA}" destId="{63235FD9-2EA7-4EB9-9D09-A42D485AC54F}" srcOrd="0" destOrd="0" presId="urn:microsoft.com/office/officeart/2005/8/layout/hierarchy3"/>
    <dgm:cxn modelId="{A682D053-EE35-4E2F-950F-BAAE2D59D184}" srcId="{FF0047A7-54C9-4205-A50B-49E63D437E02}" destId="{D2A05DD9-7108-44CC-BC6C-9E69F4E268AE}" srcOrd="0" destOrd="0" parTransId="{2686E9AB-0223-40D9-BB79-058F271A8E6C}" sibTransId="{A71AABD2-15C0-42F0-B8E3-569A0525E92B}"/>
    <dgm:cxn modelId="{1F1A6578-FCF4-41E7-8A37-9D7AA67212E6}" type="presOf" srcId="{B4491274-DA8E-4B99-A5A7-DCDEB6750B35}" destId="{91C042EF-1629-4B43-B09F-42615951D8D5}" srcOrd="0" destOrd="0" presId="urn:microsoft.com/office/officeart/2005/8/layout/hierarchy3"/>
    <dgm:cxn modelId="{B550869F-C9AD-44B0-90F3-ECB69552A66C}" type="presOf" srcId="{09F11522-DE03-4BF7-BA33-1841B9E7B80B}" destId="{A469D692-FEBF-43D9-BE18-866A177E90A4}" srcOrd="0" destOrd="0" presId="urn:microsoft.com/office/officeart/2005/8/layout/hierarchy3"/>
    <dgm:cxn modelId="{98BA4DB4-36CB-42B6-B4A6-7B1AB7FA6660}" type="presOf" srcId="{9543DD4F-6EDA-43A7-88FD-F1D7D80E561F}" destId="{4E258645-9297-411D-A4D4-BE43C54847C3}" srcOrd="0" destOrd="0" presId="urn:microsoft.com/office/officeart/2005/8/layout/hierarchy3"/>
    <dgm:cxn modelId="{DE0E3FBD-A4EA-446B-A812-DE0ABCD649C6}" type="presOf" srcId="{C79069F4-F24C-4C62-878B-0A4299F2CFEA}" destId="{435A9837-20E2-4DEF-BFF4-51D9CE4A6F48}" srcOrd="1" destOrd="0" presId="urn:microsoft.com/office/officeart/2005/8/layout/hierarchy3"/>
    <dgm:cxn modelId="{FAB74ED9-BB2E-4254-9C49-7279B94758E4}" srcId="{C79069F4-F24C-4C62-878B-0A4299F2CFEA}" destId="{B4491274-DA8E-4B99-A5A7-DCDEB6750B35}" srcOrd="0" destOrd="0" parTransId="{9543DD4F-6EDA-43A7-88FD-F1D7D80E561F}" sibTransId="{9A0FFF3F-6373-457F-B987-CBD26FCB4055}"/>
    <dgm:cxn modelId="{2F9C7FDA-A3DC-40B8-91D6-D6BC3C7AB80C}" srcId="{BE9FDD11-8AC8-437B-B632-32B999839CEC}" destId="{FF0047A7-54C9-4205-A50B-49E63D437E02}" srcOrd="2" destOrd="0" parTransId="{9EE67571-9FB1-40B4-9516-F0B286994917}" sibTransId="{0B020A69-71DA-4E89-A34C-E1A3B71E2ECB}"/>
    <dgm:cxn modelId="{9AA696E0-C62F-4191-AC5F-81399F298063}" type="presOf" srcId="{D2A05DD9-7108-44CC-BC6C-9E69F4E268AE}" destId="{49FF9090-C1B0-4AB1-B43E-FA4064DC0873}" srcOrd="0" destOrd="0" presId="urn:microsoft.com/office/officeart/2005/8/layout/hierarchy3"/>
    <dgm:cxn modelId="{5DD0F4E1-8867-493A-82F0-0AAEF58BEC71}" type="presOf" srcId="{2686E9AB-0223-40D9-BB79-058F271A8E6C}" destId="{9BFAD57E-04B0-40F1-AB75-C243BA75EF8A}" srcOrd="0" destOrd="0" presId="urn:microsoft.com/office/officeart/2005/8/layout/hierarchy3"/>
    <dgm:cxn modelId="{1B078AE9-AA4C-4091-9644-6F2A3CA77C59}" type="presOf" srcId="{BE9FDD11-8AC8-437B-B632-32B999839CEC}" destId="{6E78C2D1-CDF8-487C-B1EB-4568DB4506A9}" srcOrd="0" destOrd="0" presId="urn:microsoft.com/office/officeart/2005/8/layout/hierarchy3"/>
    <dgm:cxn modelId="{81B5EE1F-CD0E-4504-A6A7-9E51066BAB55}" type="presParOf" srcId="{6E78C2D1-CDF8-487C-B1EB-4568DB4506A9}" destId="{191404E4-70C5-41B0-B627-0D8AEBFE2311}" srcOrd="0" destOrd="0" presId="urn:microsoft.com/office/officeart/2005/8/layout/hierarchy3"/>
    <dgm:cxn modelId="{E35740E3-DBEA-40F1-996F-69B7366213D0}" type="presParOf" srcId="{191404E4-70C5-41B0-B627-0D8AEBFE2311}" destId="{AD548ED6-2DC6-4439-A8EB-32E12F037DD5}" srcOrd="0" destOrd="0" presId="urn:microsoft.com/office/officeart/2005/8/layout/hierarchy3"/>
    <dgm:cxn modelId="{D38F50AB-A49B-490D-96BE-58FFF717AEB1}" type="presParOf" srcId="{AD548ED6-2DC6-4439-A8EB-32E12F037DD5}" destId="{44DEC73C-7D73-4360-9DC4-1DF0E081C064}" srcOrd="0" destOrd="0" presId="urn:microsoft.com/office/officeart/2005/8/layout/hierarchy3"/>
    <dgm:cxn modelId="{8CEC781B-2A41-4B92-85B7-2FCCCE98960D}" type="presParOf" srcId="{AD548ED6-2DC6-4439-A8EB-32E12F037DD5}" destId="{06D4634C-9857-472D-BD97-40A190673172}" srcOrd="1" destOrd="0" presId="urn:microsoft.com/office/officeart/2005/8/layout/hierarchy3"/>
    <dgm:cxn modelId="{B69C10F0-3CA9-407E-9723-89F9FADD5DE9}" type="presParOf" srcId="{191404E4-70C5-41B0-B627-0D8AEBFE2311}" destId="{646C8A56-3194-41DB-884A-F124B0F8EC8C}" srcOrd="1" destOrd="0" presId="urn:microsoft.com/office/officeart/2005/8/layout/hierarchy3"/>
    <dgm:cxn modelId="{DE20D261-E8DB-42B6-8E6A-D912C9477331}" type="presParOf" srcId="{646C8A56-3194-41DB-884A-F124B0F8EC8C}" destId="{A469D692-FEBF-43D9-BE18-866A177E90A4}" srcOrd="0" destOrd="0" presId="urn:microsoft.com/office/officeart/2005/8/layout/hierarchy3"/>
    <dgm:cxn modelId="{C4F90C7A-6210-451C-874B-C4BB04D5FAD3}" type="presParOf" srcId="{646C8A56-3194-41DB-884A-F124B0F8EC8C}" destId="{F9ADE368-84DF-426B-96FE-1D656A59FCFF}" srcOrd="1" destOrd="0" presId="urn:microsoft.com/office/officeart/2005/8/layout/hierarchy3"/>
    <dgm:cxn modelId="{4AF0DD3D-48D2-4A30-9D73-929E738EB29F}" type="presParOf" srcId="{6E78C2D1-CDF8-487C-B1EB-4568DB4506A9}" destId="{C5FC0590-6CA4-40A0-8CD9-A94A5F050B4C}" srcOrd="1" destOrd="0" presId="urn:microsoft.com/office/officeart/2005/8/layout/hierarchy3"/>
    <dgm:cxn modelId="{9D008D8C-0490-4AB1-8C13-8C995462E1E2}" type="presParOf" srcId="{C5FC0590-6CA4-40A0-8CD9-A94A5F050B4C}" destId="{453EF52F-A468-4E5A-A1FF-C0F30CAA9461}" srcOrd="0" destOrd="0" presId="urn:microsoft.com/office/officeart/2005/8/layout/hierarchy3"/>
    <dgm:cxn modelId="{0C6E0A93-FCF3-4648-B5CF-DDC674F1E690}" type="presParOf" srcId="{453EF52F-A468-4E5A-A1FF-C0F30CAA9461}" destId="{63235FD9-2EA7-4EB9-9D09-A42D485AC54F}" srcOrd="0" destOrd="0" presId="urn:microsoft.com/office/officeart/2005/8/layout/hierarchy3"/>
    <dgm:cxn modelId="{26251C0D-8688-46A3-AE54-E77E1A6DA0B0}" type="presParOf" srcId="{453EF52F-A468-4E5A-A1FF-C0F30CAA9461}" destId="{435A9837-20E2-4DEF-BFF4-51D9CE4A6F48}" srcOrd="1" destOrd="0" presId="urn:microsoft.com/office/officeart/2005/8/layout/hierarchy3"/>
    <dgm:cxn modelId="{E9F451D3-FF5A-4A9A-9328-C7671A7FDE06}" type="presParOf" srcId="{C5FC0590-6CA4-40A0-8CD9-A94A5F050B4C}" destId="{A42A66E1-EC83-46B6-AAFF-435B8EB701BF}" srcOrd="1" destOrd="0" presId="urn:microsoft.com/office/officeart/2005/8/layout/hierarchy3"/>
    <dgm:cxn modelId="{1EB8DA8B-CCC9-400D-8E4E-9E7C44A4CF46}" type="presParOf" srcId="{A42A66E1-EC83-46B6-AAFF-435B8EB701BF}" destId="{4E258645-9297-411D-A4D4-BE43C54847C3}" srcOrd="0" destOrd="0" presId="urn:microsoft.com/office/officeart/2005/8/layout/hierarchy3"/>
    <dgm:cxn modelId="{DABEF5EE-7E6C-4F32-95A9-A859A46D9625}" type="presParOf" srcId="{A42A66E1-EC83-46B6-AAFF-435B8EB701BF}" destId="{91C042EF-1629-4B43-B09F-42615951D8D5}" srcOrd="1" destOrd="0" presId="urn:microsoft.com/office/officeart/2005/8/layout/hierarchy3"/>
    <dgm:cxn modelId="{F3F925CB-3E02-482A-98DB-BFA76456EFDC}" type="presParOf" srcId="{6E78C2D1-CDF8-487C-B1EB-4568DB4506A9}" destId="{FE1397BB-D15E-4EB0-BB46-05870CA7EC75}" srcOrd="2" destOrd="0" presId="urn:microsoft.com/office/officeart/2005/8/layout/hierarchy3"/>
    <dgm:cxn modelId="{6191BF8E-46EA-49E8-9F48-FDCA55825E84}" type="presParOf" srcId="{FE1397BB-D15E-4EB0-BB46-05870CA7EC75}" destId="{8D73A7C3-08BE-4B44-9285-F28A68A44D86}" srcOrd="0" destOrd="0" presId="urn:microsoft.com/office/officeart/2005/8/layout/hierarchy3"/>
    <dgm:cxn modelId="{B093392F-BEFC-4254-BDAC-074893472957}" type="presParOf" srcId="{8D73A7C3-08BE-4B44-9285-F28A68A44D86}" destId="{2911E731-F9A4-43D6-AE66-4548BDF6950A}" srcOrd="0" destOrd="0" presId="urn:microsoft.com/office/officeart/2005/8/layout/hierarchy3"/>
    <dgm:cxn modelId="{4780DCAC-FED2-4D59-A121-7ADB79A9CCE5}" type="presParOf" srcId="{8D73A7C3-08BE-4B44-9285-F28A68A44D86}" destId="{4E0821D6-4362-449E-BA36-03397B50AAB6}" srcOrd="1" destOrd="0" presId="urn:microsoft.com/office/officeart/2005/8/layout/hierarchy3"/>
    <dgm:cxn modelId="{D2F4C697-D668-4669-B520-3BB5CF01510E}" type="presParOf" srcId="{FE1397BB-D15E-4EB0-BB46-05870CA7EC75}" destId="{23BF2F59-352F-4D12-97A8-26B41DE1DB3D}" srcOrd="1" destOrd="0" presId="urn:microsoft.com/office/officeart/2005/8/layout/hierarchy3"/>
    <dgm:cxn modelId="{35D76D96-5D4C-496C-ACF2-C5B8A34E60B7}" type="presParOf" srcId="{23BF2F59-352F-4D12-97A8-26B41DE1DB3D}" destId="{9BFAD57E-04B0-40F1-AB75-C243BA75EF8A}" srcOrd="0" destOrd="0" presId="urn:microsoft.com/office/officeart/2005/8/layout/hierarchy3"/>
    <dgm:cxn modelId="{2E4782F3-D112-4C33-89DD-765542D7538B}" type="presParOf" srcId="{23BF2F59-352F-4D12-97A8-26B41DE1DB3D}" destId="{49FF9090-C1B0-4AB1-B43E-FA4064DC087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77AF23-8A0D-407D-A430-5E6B729778D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it-IT"/>
        </a:p>
      </dgm:t>
    </dgm:pt>
    <dgm:pt modelId="{1EF48776-E9A5-4AE6-A39A-A5CF829CFC95}">
      <dgm:prSet phldrT="[Testo]" custT="1">
        <dgm:style>
          <a:lnRef idx="1">
            <a:schemeClr val="dk1"/>
          </a:lnRef>
          <a:fillRef idx="2">
            <a:schemeClr val="dk1"/>
          </a:fillRef>
          <a:effectRef idx="1">
            <a:schemeClr val="dk1"/>
          </a:effectRef>
          <a:fontRef idx="minor">
            <a:schemeClr val="dk1"/>
          </a:fontRef>
        </dgm:style>
      </dgm:prSet>
      <dgm:spPr/>
      <dgm:t>
        <a:bodyPr/>
        <a:lstStyle/>
        <a:p>
          <a:r>
            <a:rPr lang="it-IT" sz="2800" b="1" dirty="0">
              <a:solidFill>
                <a:schemeClr val="accent1">
                  <a:lumMod val="75000"/>
                </a:schemeClr>
              </a:solidFill>
            </a:rPr>
            <a:t>Compiti RPCT</a:t>
          </a:r>
        </a:p>
      </dgm:t>
    </dgm:pt>
    <dgm:pt modelId="{512D9D16-7EA9-4EAD-BDD4-95AB017040F0}" type="parTrans" cxnId="{30EB1F76-BD96-424C-B667-CEE6BE92D428}">
      <dgm:prSet/>
      <dgm:spPr/>
      <dgm:t>
        <a:bodyPr/>
        <a:lstStyle/>
        <a:p>
          <a:endParaRPr lang="it-IT"/>
        </a:p>
      </dgm:t>
    </dgm:pt>
    <dgm:pt modelId="{7CFC82DA-A49B-41F7-92BA-7BF8EDF009F6}" type="sibTrans" cxnId="{30EB1F76-BD96-424C-B667-CEE6BE92D428}">
      <dgm:prSet/>
      <dgm:spPr/>
      <dgm:t>
        <a:bodyPr/>
        <a:lstStyle/>
        <a:p>
          <a:endParaRPr lang="it-IT"/>
        </a:p>
      </dgm:t>
    </dgm:pt>
    <dgm:pt modelId="{7A80D30D-3D46-46CF-AB0A-F188809D1B6D}">
      <dgm:prSet phldrT="[Testo]" custT="1">
        <dgm:style>
          <a:lnRef idx="1">
            <a:schemeClr val="accent1"/>
          </a:lnRef>
          <a:fillRef idx="2">
            <a:schemeClr val="accent1"/>
          </a:fillRef>
          <a:effectRef idx="1">
            <a:schemeClr val="accent1"/>
          </a:effectRef>
          <a:fontRef idx="minor">
            <a:schemeClr val="dk1"/>
          </a:fontRef>
        </dgm:style>
      </dgm:prSet>
      <dgm:spPr>
        <a:effectLst>
          <a:glow rad="63500">
            <a:schemeClr val="accent1">
              <a:satMod val="175000"/>
              <a:alpha val="40000"/>
            </a:schemeClr>
          </a:glow>
        </a:effectLst>
      </dgm:spPr>
      <dgm:t>
        <a:bodyPr/>
        <a:lstStyle/>
        <a:p>
          <a:r>
            <a:rPr lang="it-IT" sz="1400" dirty="0">
              <a:solidFill>
                <a:schemeClr val="accent1">
                  <a:lumMod val="75000"/>
                </a:schemeClr>
              </a:solidFill>
            </a:rPr>
            <a:t>predispone il Piano triennale di prevenzione della corruzione e della trasparenza (PTPCT) e lo sottopone all’Organo di indirizzo per la necessaria approvazione</a:t>
          </a:r>
        </a:p>
      </dgm:t>
    </dgm:pt>
    <dgm:pt modelId="{A9487F58-8D30-4149-B19D-53885CC837DD}" type="parTrans" cxnId="{1A1D2176-0A9F-4062-BBA0-381C9BF07EAB}">
      <dgm:prSet/>
      <dgm:spPr/>
      <dgm:t>
        <a:bodyPr/>
        <a:lstStyle/>
        <a:p>
          <a:endParaRPr lang="it-IT"/>
        </a:p>
      </dgm:t>
    </dgm:pt>
    <dgm:pt modelId="{3CF7F2DD-1FA8-4F8C-9FE5-A3A1F5313417}" type="sibTrans" cxnId="{1A1D2176-0A9F-4062-BBA0-381C9BF07EAB}">
      <dgm:prSet/>
      <dgm:spPr/>
      <dgm:t>
        <a:bodyPr/>
        <a:lstStyle/>
        <a:p>
          <a:endParaRPr lang="it-IT"/>
        </a:p>
      </dgm:t>
    </dgm:pt>
    <dgm:pt modelId="{232EEC49-8CA0-4E76-A4D4-9F9B99B3B18D}">
      <dgm:prSet phldrT="[Testo]" custT="1">
        <dgm:style>
          <a:lnRef idx="1">
            <a:schemeClr val="accent1"/>
          </a:lnRef>
          <a:fillRef idx="2">
            <a:schemeClr val="accent1"/>
          </a:fillRef>
          <a:effectRef idx="1">
            <a:schemeClr val="accent1"/>
          </a:effectRef>
          <a:fontRef idx="minor">
            <a:schemeClr val="dk1"/>
          </a:fontRef>
        </dgm:style>
      </dgm:prSet>
      <dgm:spPr>
        <a:effectLst>
          <a:glow rad="63500">
            <a:schemeClr val="accent1">
              <a:satMod val="175000"/>
              <a:alpha val="40000"/>
            </a:schemeClr>
          </a:glow>
        </a:effectLst>
      </dgm:spPr>
      <dgm:t>
        <a:bodyPr/>
        <a:lstStyle/>
        <a:p>
          <a:pPr algn="ctr"/>
          <a:r>
            <a:rPr lang="it-IT" sz="1400" dirty="0">
              <a:solidFill>
                <a:schemeClr val="accent1">
                  <a:lumMod val="75000"/>
                </a:schemeClr>
              </a:solidFill>
            </a:rPr>
            <a:t>segnala all’organo di indirizzo e all’Organismo Indipendente di Valutazione (OIV) le disfunzioni inerenti l’attuazione delle misure in materia di prevenzione della corruzione e di trasparenza e indica i nominativi dei dipendenti che non hanno attuato correttamente le misure</a:t>
          </a:r>
        </a:p>
      </dgm:t>
    </dgm:pt>
    <dgm:pt modelId="{23C0B7FE-FDCA-4314-AB9F-3CCD560B3ED3}" type="parTrans" cxnId="{C9AD3012-653A-4C35-9AD5-580FB519994A}">
      <dgm:prSet/>
      <dgm:spPr/>
      <dgm:t>
        <a:bodyPr/>
        <a:lstStyle/>
        <a:p>
          <a:endParaRPr lang="it-IT"/>
        </a:p>
      </dgm:t>
    </dgm:pt>
    <dgm:pt modelId="{D3FAFD90-17E7-4836-A765-1F521526AF16}" type="sibTrans" cxnId="{C9AD3012-653A-4C35-9AD5-580FB519994A}">
      <dgm:prSet/>
      <dgm:spPr/>
      <dgm:t>
        <a:bodyPr/>
        <a:lstStyle/>
        <a:p>
          <a:endParaRPr lang="it-IT"/>
        </a:p>
      </dgm:t>
    </dgm:pt>
    <dgm:pt modelId="{5542CB44-D21B-4552-B753-9E6DB47FDBD7}">
      <dgm:prSet phldrT="[Testo]" custT="1">
        <dgm:style>
          <a:lnRef idx="1">
            <a:schemeClr val="accent1"/>
          </a:lnRef>
          <a:fillRef idx="2">
            <a:schemeClr val="accent1"/>
          </a:fillRef>
          <a:effectRef idx="1">
            <a:schemeClr val="accent1"/>
          </a:effectRef>
          <a:fontRef idx="minor">
            <a:schemeClr val="dk1"/>
          </a:fontRef>
        </dgm:style>
      </dgm:prSet>
      <dgm:spPr>
        <a:effectLst>
          <a:glow rad="63500">
            <a:schemeClr val="accent1">
              <a:satMod val="175000"/>
              <a:alpha val="40000"/>
            </a:schemeClr>
          </a:glow>
        </a:effectLst>
      </dgm:spPr>
      <dgm:t>
        <a:bodyPr/>
        <a:lstStyle/>
        <a:p>
          <a:pPr algn="ctr"/>
          <a:r>
            <a:rPr lang="it-IT" sz="1400" dirty="0">
              <a:solidFill>
                <a:schemeClr val="accent1">
                  <a:lumMod val="75000"/>
                </a:schemeClr>
              </a:solidFill>
            </a:rPr>
            <a:t>verifica l’efficace attuazione del PTPCT e la sua idoneità e propone modifiche dello stesso quando sono accertate significative violazioni delle prescrizioni o anche quando intervengono mutamenti nell’organizzazione o nell’attività dell’amministrazione</a:t>
          </a:r>
        </a:p>
      </dgm:t>
    </dgm:pt>
    <dgm:pt modelId="{1D70117C-3D05-4FC0-A172-BF1A89E17147}" type="parTrans" cxnId="{9C2A7505-E171-4918-BA59-E0FBC5926E76}">
      <dgm:prSet/>
      <dgm:spPr/>
      <dgm:t>
        <a:bodyPr/>
        <a:lstStyle/>
        <a:p>
          <a:endParaRPr lang="it-IT"/>
        </a:p>
      </dgm:t>
    </dgm:pt>
    <dgm:pt modelId="{771B2553-65D4-4F6E-B465-2F4781E3C419}" type="sibTrans" cxnId="{9C2A7505-E171-4918-BA59-E0FBC5926E76}">
      <dgm:prSet/>
      <dgm:spPr/>
      <dgm:t>
        <a:bodyPr/>
        <a:lstStyle/>
        <a:p>
          <a:endParaRPr lang="it-IT"/>
        </a:p>
      </dgm:t>
    </dgm:pt>
    <dgm:pt modelId="{CC565EC9-12A9-4282-AAD3-33DF1B787B66}">
      <dgm:prSet custT="1">
        <dgm:style>
          <a:lnRef idx="1">
            <a:schemeClr val="accent1"/>
          </a:lnRef>
          <a:fillRef idx="2">
            <a:schemeClr val="accent1"/>
          </a:fillRef>
          <a:effectRef idx="1">
            <a:schemeClr val="accent1"/>
          </a:effectRef>
          <a:fontRef idx="minor">
            <a:schemeClr val="dk1"/>
          </a:fontRef>
        </dgm:style>
      </dgm:prSet>
      <dgm:spPr>
        <a:effectLst>
          <a:glow rad="63500">
            <a:schemeClr val="accent1">
              <a:satMod val="175000"/>
              <a:alpha val="40000"/>
            </a:schemeClr>
          </a:glow>
        </a:effectLst>
      </dgm:spPr>
      <dgm:t>
        <a:bodyPr/>
        <a:lstStyle/>
        <a:p>
          <a:r>
            <a:rPr lang="it-IT" sz="1400" dirty="0">
              <a:solidFill>
                <a:schemeClr val="accent1">
                  <a:lumMod val="75000"/>
                </a:schemeClr>
              </a:solidFill>
            </a:rPr>
            <a:t>redige la relazione annuale che descrive i risultati dell’attività svolta tra cui il rendiconto sull’attuazione delle misure di prevenzione definite nei PTPC</a:t>
          </a:r>
        </a:p>
      </dgm:t>
    </dgm:pt>
    <dgm:pt modelId="{76409AEC-FF94-4099-9998-1EB9ECEA876F}" type="parTrans" cxnId="{F2242F56-5821-4330-A611-6550E8CFFA75}">
      <dgm:prSet/>
      <dgm:spPr/>
      <dgm:t>
        <a:bodyPr/>
        <a:lstStyle/>
        <a:p>
          <a:endParaRPr lang="it-IT"/>
        </a:p>
      </dgm:t>
    </dgm:pt>
    <dgm:pt modelId="{3BBFF7CB-E1E6-487C-98B3-44193D3F8A25}" type="sibTrans" cxnId="{F2242F56-5821-4330-A611-6550E8CFFA75}">
      <dgm:prSet/>
      <dgm:spPr/>
      <dgm:t>
        <a:bodyPr/>
        <a:lstStyle/>
        <a:p>
          <a:endParaRPr lang="it-IT"/>
        </a:p>
      </dgm:t>
    </dgm:pt>
    <dgm:pt modelId="{BF320AE7-1BBF-470C-B5F9-129504729E0D}">
      <dgm:prSet custT="1">
        <dgm:style>
          <a:lnRef idx="1">
            <a:schemeClr val="accent1"/>
          </a:lnRef>
          <a:fillRef idx="2">
            <a:schemeClr val="accent1"/>
          </a:fillRef>
          <a:effectRef idx="1">
            <a:schemeClr val="accent1"/>
          </a:effectRef>
          <a:fontRef idx="minor">
            <a:schemeClr val="dk1"/>
          </a:fontRef>
        </dgm:style>
      </dgm:prSet>
      <dgm:spPr>
        <a:effectLst>
          <a:glow rad="63500">
            <a:schemeClr val="accent1">
              <a:satMod val="175000"/>
              <a:alpha val="40000"/>
            </a:schemeClr>
          </a:glow>
        </a:effectLst>
      </dgm:spPr>
      <dgm:t>
        <a:bodyPr/>
        <a:lstStyle/>
        <a:p>
          <a:r>
            <a:rPr lang="it-IT" sz="1400" dirty="0">
              <a:solidFill>
                <a:schemeClr val="accent1">
                  <a:lumMod val="75000"/>
                </a:schemeClr>
              </a:solidFill>
            </a:rPr>
            <a:t>cura la diffusione della conoscenza dei Codici di comportamento nell’amministrazione, il monitoraggio annuale della loro attuazione, la pubblicazione sul sito istituzionale e la comunicazione all’ANAC dei risultati del monitoraggio</a:t>
          </a:r>
        </a:p>
      </dgm:t>
    </dgm:pt>
    <dgm:pt modelId="{A9E4BBDA-F06E-4BC0-BAC1-896A35DAC329}" type="parTrans" cxnId="{198766FD-DADE-4BEF-9FF2-AAFA313DA15B}">
      <dgm:prSet/>
      <dgm:spPr/>
      <dgm:t>
        <a:bodyPr/>
        <a:lstStyle/>
        <a:p>
          <a:endParaRPr lang="it-IT"/>
        </a:p>
      </dgm:t>
    </dgm:pt>
    <dgm:pt modelId="{B34A4F40-C492-4EE0-BBA2-D2C48EEF7F3A}" type="sibTrans" cxnId="{198766FD-DADE-4BEF-9FF2-AAFA313DA15B}">
      <dgm:prSet/>
      <dgm:spPr/>
      <dgm:t>
        <a:bodyPr/>
        <a:lstStyle/>
        <a:p>
          <a:endParaRPr lang="it-IT"/>
        </a:p>
      </dgm:t>
    </dgm:pt>
    <dgm:pt modelId="{69578933-2F6C-4A76-91AC-1B9642C11640}" type="pres">
      <dgm:prSet presAssocID="{6A77AF23-8A0D-407D-A430-5E6B729778DD}" presName="hierChild1" presStyleCnt="0">
        <dgm:presLayoutVars>
          <dgm:orgChart val="1"/>
          <dgm:chPref val="1"/>
          <dgm:dir/>
          <dgm:animOne val="branch"/>
          <dgm:animLvl val="lvl"/>
          <dgm:resizeHandles/>
        </dgm:presLayoutVars>
      </dgm:prSet>
      <dgm:spPr/>
    </dgm:pt>
    <dgm:pt modelId="{4EE84264-DB87-4083-A964-2C479FD179FC}" type="pres">
      <dgm:prSet presAssocID="{1EF48776-E9A5-4AE6-A39A-A5CF829CFC95}" presName="hierRoot1" presStyleCnt="0">
        <dgm:presLayoutVars>
          <dgm:hierBranch val="init"/>
        </dgm:presLayoutVars>
      </dgm:prSet>
      <dgm:spPr/>
    </dgm:pt>
    <dgm:pt modelId="{65B2BBA7-B93F-4B0E-B0D8-DC44EADEF790}" type="pres">
      <dgm:prSet presAssocID="{1EF48776-E9A5-4AE6-A39A-A5CF829CFC95}" presName="rootComposite1" presStyleCnt="0"/>
      <dgm:spPr/>
    </dgm:pt>
    <dgm:pt modelId="{0FD4C9DB-4D06-4CE3-9C00-8BD2A7826AE2}" type="pres">
      <dgm:prSet presAssocID="{1EF48776-E9A5-4AE6-A39A-A5CF829CFC95}" presName="rootText1" presStyleLbl="node0" presStyleIdx="0" presStyleCnt="1" custScaleX="191061" custLinFactY="-1299" custLinFactNeighborX="-1013" custLinFactNeighborY="-100000">
        <dgm:presLayoutVars>
          <dgm:chPref val="3"/>
        </dgm:presLayoutVars>
      </dgm:prSet>
      <dgm:spPr/>
    </dgm:pt>
    <dgm:pt modelId="{33E0E1B2-16D9-4FAD-846F-B05BB2E5729B}" type="pres">
      <dgm:prSet presAssocID="{1EF48776-E9A5-4AE6-A39A-A5CF829CFC95}" presName="rootConnector1" presStyleLbl="node1" presStyleIdx="0" presStyleCnt="0"/>
      <dgm:spPr/>
    </dgm:pt>
    <dgm:pt modelId="{6B4F867E-EE9B-41C8-A0CC-4A6248AC3F5D}" type="pres">
      <dgm:prSet presAssocID="{1EF48776-E9A5-4AE6-A39A-A5CF829CFC95}" presName="hierChild2" presStyleCnt="0"/>
      <dgm:spPr/>
    </dgm:pt>
    <dgm:pt modelId="{7463A96D-8AE0-4641-B883-7DA37FF08542}" type="pres">
      <dgm:prSet presAssocID="{A9487F58-8D30-4149-B19D-53885CC837DD}" presName="Name37" presStyleLbl="parChTrans1D2" presStyleIdx="0" presStyleCnt="5"/>
      <dgm:spPr/>
    </dgm:pt>
    <dgm:pt modelId="{378C245C-5DD9-45DB-B915-7CF1A9439FA3}" type="pres">
      <dgm:prSet presAssocID="{7A80D30D-3D46-46CF-AB0A-F188809D1B6D}" presName="hierRoot2" presStyleCnt="0">
        <dgm:presLayoutVars>
          <dgm:hierBranch val="init"/>
        </dgm:presLayoutVars>
      </dgm:prSet>
      <dgm:spPr/>
    </dgm:pt>
    <dgm:pt modelId="{FA0221A7-7C7F-4921-A724-4DBD492A0404}" type="pres">
      <dgm:prSet presAssocID="{7A80D30D-3D46-46CF-AB0A-F188809D1B6D}" presName="rootComposite" presStyleCnt="0"/>
      <dgm:spPr/>
    </dgm:pt>
    <dgm:pt modelId="{C65DEFED-C631-4B2F-83C4-6C92D0A0E3EF}" type="pres">
      <dgm:prSet presAssocID="{7A80D30D-3D46-46CF-AB0A-F188809D1B6D}" presName="rootText" presStyleLbl="node2" presStyleIdx="0" presStyleCnt="5" custScaleY="370265">
        <dgm:presLayoutVars>
          <dgm:chPref val="3"/>
        </dgm:presLayoutVars>
      </dgm:prSet>
      <dgm:spPr/>
    </dgm:pt>
    <dgm:pt modelId="{68DC8A3B-5E47-48E8-B58D-EC6ADD53F50A}" type="pres">
      <dgm:prSet presAssocID="{7A80D30D-3D46-46CF-AB0A-F188809D1B6D}" presName="rootConnector" presStyleLbl="node2" presStyleIdx="0" presStyleCnt="5"/>
      <dgm:spPr/>
    </dgm:pt>
    <dgm:pt modelId="{B13EB29C-4C73-487C-8262-401E1EDEE377}" type="pres">
      <dgm:prSet presAssocID="{7A80D30D-3D46-46CF-AB0A-F188809D1B6D}" presName="hierChild4" presStyleCnt="0"/>
      <dgm:spPr/>
    </dgm:pt>
    <dgm:pt modelId="{F4F0CB18-6674-4158-8F25-E55BB8250D3F}" type="pres">
      <dgm:prSet presAssocID="{7A80D30D-3D46-46CF-AB0A-F188809D1B6D}" presName="hierChild5" presStyleCnt="0"/>
      <dgm:spPr/>
    </dgm:pt>
    <dgm:pt modelId="{B501B47E-609A-4880-9B2C-BB583F98C34D}" type="pres">
      <dgm:prSet presAssocID="{23C0B7FE-FDCA-4314-AB9F-3CCD560B3ED3}" presName="Name37" presStyleLbl="parChTrans1D2" presStyleIdx="1" presStyleCnt="5"/>
      <dgm:spPr/>
    </dgm:pt>
    <dgm:pt modelId="{135F989E-7FD9-4A25-B5DB-5A20A2E597EA}" type="pres">
      <dgm:prSet presAssocID="{232EEC49-8CA0-4E76-A4D4-9F9B99B3B18D}" presName="hierRoot2" presStyleCnt="0">
        <dgm:presLayoutVars>
          <dgm:hierBranch val="init"/>
        </dgm:presLayoutVars>
      </dgm:prSet>
      <dgm:spPr/>
    </dgm:pt>
    <dgm:pt modelId="{28D04251-3993-4ACF-8A25-BF1DC6D4D0A6}" type="pres">
      <dgm:prSet presAssocID="{232EEC49-8CA0-4E76-A4D4-9F9B99B3B18D}" presName="rootComposite" presStyleCnt="0"/>
      <dgm:spPr/>
    </dgm:pt>
    <dgm:pt modelId="{E2F90833-CBE4-44C8-B52C-BA0F30ECDE36}" type="pres">
      <dgm:prSet presAssocID="{232EEC49-8CA0-4E76-A4D4-9F9B99B3B18D}" presName="rootText" presStyleLbl="node2" presStyleIdx="1" presStyleCnt="5" custScaleY="463633">
        <dgm:presLayoutVars>
          <dgm:chPref val="3"/>
        </dgm:presLayoutVars>
      </dgm:prSet>
      <dgm:spPr/>
    </dgm:pt>
    <dgm:pt modelId="{60847FEE-619E-4F10-9CE7-28CECB3C1D96}" type="pres">
      <dgm:prSet presAssocID="{232EEC49-8CA0-4E76-A4D4-9F9B99B3B18D}" presName="rootConnector" presStyleLbl="node2" presStyleIdx="1" presStyleCnt="5"/>
      <dgm:spPr/>
    </dgm:pt>
    <dgm:pt modelId="{7FFAB8A7-7C01-42DB-8BC6-0B72CF3F0010}" type="pres">
      <dgm:prSet presAssocID="{232EEC49-8CA0-4E76-A4D4-9F9B99B3B18D}" presName="hierChild4" presStyleCnt="0"/>
      <dgm:spPr/>
    </dgm:pt>
    <dgm:pt modelId="{08BF145B-FDF6-431B-98A4-E161251E60C9}" type="pres">
      <dgm:prSet presAssocID="{232EEC49-8CA0-4E76-A4D4-9F9B99B3B18D}" presName="hierChild5" presStyleCnt="0"/>
      <dgm:spPr/>
    </dgm:pt>
    <dgm:pt modelId="{AE1539C1-01EA-40A8-AB18-AC30FD9191E5}" type="pres">
      <dgm:prSet presAssocID="{1D70117C-3D05-4FC0-A172-BF1A89E17147}" presName="Name37" presStyleLbl="parChTrans1D2" presStyleIdx="2" presStyleCnt="5"/>
      <dgm:spPr/>
    </dgm:pt>
    <dgm:pt modelId="{167C6A48-44AE-4F77-8C88-1132E6276E49}" type="pres">
      <dgm:prSet presAssocID="{5542CB44-D21B-4552-B753-9E6DB47FDBD7}" presName="hierRoot2" presStyleCnt="0">
        <dgm:presLayoutVars>
          <dgm:hierBranch val="init"/>
        </dgm:presLayoutVars>
      </dgm:prSet>
      <dgm:spPr/>
    </dgm:pt>
    <dgm:pt modelId="{2024828E-A238-4F86-BC66-6CDCD7F3ECD6}" type="pres">
      <dgm:prSet presAssocID="{5542CB44-D21B-4552-B753-9E6DB47FDBD7}" presName="rootComposite" presStyleCnt="0"/>
      <dgm:spPr/>
    </dgm:pt>
    <dgm:pt modelId="{A5A1C609-9AC6-46B5-A480-52299BF60C82}" type="pres">
      <dgm:prSet presAssocID="{5542CB44-D21B-4552-B753-9E6DB47FDBD7}" presName="rootText" presStyleLbl="node2" presStyleIdx="2" presStyleCnt="5" custScaleX="108900" custScaleY="447797">
        <dgm:presLayoutVars>
          <dgm:chPref val="3"/>
        </dgm:presLayoutVars>
      </dgm:prSet>
      <dgm:spPr/>
    </dgm:pt>
    <dgm:pt modelId="{1F50AC9C-4672-4F95-8616-8C1FE0244F4E}" type="pres">
      <dgm:prSet presAssocID="{5542CB44-D21B-4552-B753-9E6DB47FDBD7}" presName="rootConnector" presStyleLbl="node2" presStyleIdx="2" presStyleCnt="5"/>
      <dgm:spPr/>
    </dgm:pt>
    <dgm:pt modelId="{5D9201EC-F220-49A0-976F-5EF915F4A218}" type="pres">
      <dgm:prSet presAssocID="{5542CB44-D21B-4552-B753-9E6DB47FDBD7}" presName="hierChild4" presStyleCnt="0"/>
      <dgm:spPr/>
    </dgm:pt>
    <dgm:pt modelId="{375EE1F6-0113-442C-9394-B17276DF2C4C}" type="pres">
      <dgm:prSet presAssocID="{5542CB44-D21B-4552-B753-9E6DB47FDBD7}" presName="hierChild5" presStyleCnt="0"/>
      <dgm:spPr/>
    </dgm:pt>
    <dgm:pt modelId="{07EAD68C-7289-416C-96B1-CB3B9C4C4653}" type="pres">
      <dgm:prSet presAssocID="{76409AEC-FF94-4099-9998-1EB9ECEA876F}" presName="Name37" presStyleLbl="parChTrans1D2" presStyleIdx="3" presStyleCnt="5"/>
      <dgm:spPr/>
    </dgm:pt>
    <dgm:pt modelId="{A2F104B6-0F02-40E1-ADA9-7698CF8E0CEA}" type="pres">
      <dgm:prSet presAssocID="{CC565EC9-12A9-4282-AAD3-33DF1B787B66}" presName="hierRoot2" presStyleCnt="0">
        <dgm:presLayoutVars>
          <dgm:hierBranch val="init"/>
        </dgm:presLayoutVars>
      </dgm:prSet>
      <dgm:spPr/>
    </dgm:pt>
    <dgm:pt modelId="{D65103AF-0561-4B02-9A0D-248C0123A1F2}" type="pres">
      <dgm:prSet presAssocID="{CC565EC9-12A9-4282-AAD3-33DF1B787B66}" presName="rootComposite" presStyleCnt="0"/>
      <dgm:spPr/>
    </dgm:pt>
    <dgm:pt modelId="{C7D762C3-F9D6-432C-9BF2-FAFB9599F695}" type="pres">
      <dgm:prSet presAssocID="{CC565EC9-12A9-4282-AAD3-33DF1B787B66}" presName="rootText" presStyleLbl="node2" presStyleIdx="3" presStyleCnt="5" custScaleY="261957">
        <dgm:presLayoutVars>
          <dgm:chPref val="3"/>
        </dgm:presLayoutVars>
      </dgm:prSet>
      <dgm:spPr/>
    </dgm:pt>
    <dgm:pt modelId="{A84A9996-D1EA-4A10-BB7A-F7864A92C6DA}" type="pres">
      <dgm:prSet presAssocID="{CC565EC9-12A9-4282-AAD3-33DF1B787B66}" presName="rootConnector" presStyleLbl="node2" presStyleIdx="3" presStyleCnt="5"/>
      <dgm:spPr/>
    </dgm:pt>
    <dgm:pt modelId="{C7B53560-5A67-42A9-885E-3E24CD54543C}" type="pres">
      <dgm:prSet presAssocID="{CC565EC9-12A9-4282-AAD3-33DF1B787B66}" presName="hierChild4" presStyleCnt="0"/>
      <dgm:spPr/>
    </dgm:pt>
    <dgm:pt modelId="{68B8F144-8505-4C3B-8C8A-5E9D2BF7C87F}" type="pres">
      <dgm:prSet presAssocID="{CC565EC9-12A9-4282-AAD3-33DF1B787B66}" presName="hierChild5" presStyleCnt="0"/>
      <dgm:spPr/>
    </dgm:pt>
    <dgm:pt modelId="{1F268DC4-C0AD-40E5-93DE-C9300ECAA004}" type="pres">
      <dgm:prSet presAssocID="{A9E4BBDA-F06E-4BC0-BAC1-896A35DAC329}" presName="Name37" presStyleLbl="parChTrans1D2" presStyleIdx="4" presStyleCnt="5"/>
      <dgm:spPr/>
    </dgm:pt>
    <dgm:pt modelId="{3816C387-9A58-4A1E-B812-F94868D817AF}" type="pres">
      <dgm:prSet presAssocID="{BF320AE7-1BBF-470C-B5F9-129504729E0D}" presName="hierRoot2" presStyleCnt="0">
        <dgm:presLayoutVars>
          <dgm:hierBranch val="init"/>
        </dgm:presLayoutVars>
      </dgm:prSet>
      <dgm:spPr/>
    </dgm:pt>
    <dgm:pt modelId="{D910D266-DFC0-429E-A472-136CCB43FD79}" type="pres">
      <dgm:prSet presAssocID="{BF320AE7-1BBF-470C-B5F9-129504729E0D}" presName="rootComposite" presStyleCnt="0"/>
      <dgm:spPr/>
    </dgm:pt>
    <dgm:pt modelId="{D107F0E1-BED1-4F13-9888-AC835E8C58B2}" type="pres">
      <dgm:prSet presAssocID="{BF320AE7-1BBF-470C-B5F9-129504729E0D}" presName="rootText" presStyleLbl="node2" presStyleIdx="4" presStyleCnt="5" custScaleY="402391">
        <dgm:presLayoutVars>
          <dgm:chPref val="3"/>
        </dgm:presLayoutVars>
      </dgm:prSet>
      <dgm:spPr/>
    </dgm:pt>
    <dgm:pt modelId="{37C0AF50-A280-497D-AC86-CE8317075291}" type="pres">
      <dgm:prSet presAssocID="{BF320AE7-1BBF-470C-B5F9-129504729E0D}" presName="rootConnector" presStyleLbl="node2" presStyleIdx="4" presStyleCnt="5"/>
      <dgm:spPr/>
    </dgm:pt>
    <dgm:pt modelId="{2F7A871C-9E92-4554-88BB-D025909BD52C}" type="pres">
      <dgm:prSet presAssocID="{BF320AE7-1BBF-470C-B5F9-129504729E0D}" presName="hierChild4" presStyleCnt="0"/>
      <dgm:spPr/>
    </dgm:pt>
    <dgm:pt modelId="{B1352593-BE1F-45B1-835E-D3542716B30F}" type="pres">
      <dgm:prSet presAssocID="{BF320AE7-1BBF-470C-B5F9-129504729E0D}" presName="hierChild5" presStyleCnt="0"/>
      <dgm:spPr/>
    </dgm:pt>
    <dgm:pt modelId="{944C48B2-0AA0-4AAE-BED4-3125A4606BA9}" type="pres">
      <dgm:prSet presAssocID="{1EF48776-E9A5-4AE6-A39A-A5CF829CFC95}" presName="hierChild3" presStyleCnt="0"/>
      <dgm:spPr/>
    </dgm:pt>
  </dgm:ptLst>
  <dgm:cxnLst>
    <dgm:cxn modelId="{9C2A7505-E171-4918-BA59-E0FBC5926E76}" srcId="{1EF48776-E9A5-4AE6-A39A-A5CF829CFC95}" destId="{5542CB44-D21B-4552-B753-9E6DB47FDBD7}" srcOrd="2" destOrd="0" parTransId="{1D70117C-3D05-4FC0-A172-BF1A89E17147}" sibTransId="{771B2553-65D4-4F6E-B465-2F4781E3C419}"/>
    <dgm:cxn modelId="{DF11C50A-1611-4FB8-AA8D-FF197D7A362C}" type="presOf" srcId="{232EEC49-8CA0-4E76-A4D4-9F9B99B3B18D}" destId="{60847FEE-619E-4F10-9CE7-28CECB3C1D96}" srcOrd="1" destOrd="0" presId="urn:microsoft.com/office/officeart/2005/8/layout/orgChart1"/>
    <dgm:cxn modelId="{C9AD3012-653A-4C35-9AD5-580FB519994A}" srcId="{1EF48776-E9A5-4AE6-A39A-A5CF829CFC95}" destId="{232EEC49-8CA0-4E76-A4D4-9F9B99B3B18D}" srcOrd="1" destOrd="0" parTransId="{23C0B7FE-FDCA-4314-AB9F-3CCD560B3ED3}" sibTransId="{D3FAFD90-17E7-4836-A765-1F521526AF16}"/>
    <dgm:cxn modelId="{BCEDC914-DE35-4488-9548-778727A6C135}" type="presOf" srcId="{1EF48776-E9A5-4AE6-A39A-A5CF829CFC95}" destId="{33E0E1B2-16D9-4FAD-846F-B05BB2E5729B}" srcOrd="1" destOrd="0" presId="urn:microsoft.com/office/officeart/2005/8/layout/orgChart1"/>
    <dgm:cxn modelId="{076F6922-DB1B-4796-8121-F3BEA58F57B6}" type="presOf" srcId="{7A80D30D-3D46-46CF-AB0A-F188809D1B6D}" destId="{68DC8A3B-5E47-48E8-B58D-EC6ADD53F50A}" srcOrd="1" destOrd="0" presId="urn:microsoft.com/office/officeart/2005/8/layout/orgChart1"/>
    <dgm:cxn modelId="{665EEE48-71AC-4F5A-BC79-E3AEE8B81883}" type="presOf" srcId="{232EEC49-8CA0-4E76-A4D4-9F9B99B3B18D}" destId="{E2F90833-CBE4-44C8-B52C-BA0F30ECDE36}" srcOrd="0" destOrd="0" presId="urn:microsoft.com/office/officeart/2005/8/layout/orgChart1"/>
    <dgm:cxn modelId="{85668B6A-CFB6-424B-8775-07D798B8D99E}" type="presOf" srcId="{23C0B7FE-FDCA-4314-AB9F-3CCD560B3ED3}" destId="{B501B47E-609A-4880-9B2C-BB583F98C34D}" srcOrd="0" destOrd="0" presId="urn:microsoft.com/office/officeart/2005/8/layout/orgChart1"/>
    <dgm:cxn modelId="{F9811C6B-C7F7-46C2-8E7E-6EA7997F570A}" type="presOf" srcId="{76409AEC-FF94-4099-9998-1EB9ECEA876F}" destId="{07EAD68C-7289-416C-96B1-CB3B9C4C4653}" srcOrd="0" destOrd="0" presId="urn:microsoft.com/office/officeart/2005/8/layout/orgChart1"/>
    <dgm:cxn modelId="{24358950-A9E2-45A2-A8BE-EEE8D68242FF}" type="presOf" srcId="{BF320AE7-1BBF-470C-B5F9-129504729E0D}" destId="{37C0AF50-A280-497D-AC86-CE8317075291}" srcOrd="1" destOrd="0" presId="urn:microsoft.com/office/officeart/2005/8/layout/orgChart1"/>
    <dgm:cxn modelId="{30EB1F76-BD96-424C-B667-CEE6BE92D428}" srcId="{6A77AF23-8A0D-407D-A430-5E6B729778DD}" destId="{1EF48776-E9A5-4AE6-A39A-A5CF829CFC95}" srcOrd="0" destOrd="0" parTransId="{512D9D16-7EA9-4EAD-BDD4-95AB017040F0}" sibTransId="{7CFC82DA-A49B-41F7-92BA-7BF8EDF009F6}"/>
    <dgm:cxn modelId="{1A1D2176-0A9F-4062-BBA0-381C9BF07EAB}" srcId="{1EF48776-E9A5-4AE6-A39A-A5CF829CFC95}" destId="{7A80D30D-3D46-46CF-AB0A-F188809D1B6D}" srcOrd="0" destOrd="0" parTransId="{A9487F58-8D30-4149-B19D-53885CC837DD}" sibTransId="{3CF7F2DD-1FA8-4F8C-9FE5-A3A1F5313417}"/>
    <dgm:cxn modelId="{F2242F56-5821-4330-A611-6550E8CFFA75}" srcId="{1EF48776-E9A5-4AE6-A39A-A5CF829CFC95}" destId="{CC565EC9-12A9-4282-AAD3-33DF1B787B66}" srcOrd="3" destOrd="0" parTransId="{76409AEC-FF94-4099-9998-1EB9ECEA876F}" sibTransId="{3BBFF7CB-E1E6-487C-98B3-44193D3F8A25}"/>
    <dgm:cxn modelId="{1AD57183-C708-4B0D-BC72-98CA4889DFB3}" type="presOf" srcId="{CC565EC9-12A9-4282-AAD3-33DF1B787B66}" destId="{A84A9996-D1EA-4A10-BB7A-F7864A92C6DA}" srcOrd="1" destOrd="0" presId="urn:microsoft.com/office/officeart/2005/8/layout/orgChart1"/>
    <dgm:cxn modelId="{E0130E88-4514-4817-A632-2449B906CD15}" type="presOf" srcId="{5542CB44-D21B-4552-B753-9E6DB47FDBD7}" destId="{1F50AC9C-4672-4F95-8616-8C1FE0244F4E}" srcOrd="1" destOrd="0" presId="urn:microsoft.com/office/officeart/2005/8/layout/orgChart1"/>
    <dgm:cxn modelId="{9CD7E48B-0147-42BA-A1CE-DA037C9FD8F0}" type="presOf" srcId="{6A77AF23-8A0D-407D-A430-5E6B729778DD}" destId="{69578933-2F6C-4A76-91AC-1B9642C11640}" srcOrd="0" destOrd="0" presId="urn:microsoft.com/office/officeart/2005/8/layout/orgChart1"/>
    <dgm:cxn modelId="{72CA7BB6-52D2-4B55-8B8F-819465836C56}" type="presOf" srcId="{1D70117C-3D05-4FC0-A172-BF1A89E17147}" destId="{AE1539C1-01EA-40A8-AB18-AC30FD9191E5}" srcOrd="0" destOrd="0" presId="urn:microsoft.com/office/officeart/2005/8/layout/orgChart1"/>
    <dgm:cxn modelId="{845683B7-92DD-413D-949F-57F89E4274D0}" type="presOf" srcId="{A9487F58-8D30-4149-B19D-53885CC837DD}" destId="{7463A96D-8AE0-4641-B883-7DA37FF08542}" srcOrd="0" destOrd="0" presId="urn:microsoft.com/office/officeart/2005/8/layout/orgChart1"/>
    <dgm:cxn modelId="{EDF8C6B9-E814-4C09-9535-1001BC3CF8D6}" type="presOf" srcId="{5542CB44-D21B-4552-B753-9E6DB47FDBD7}" destId="{A5A1C609-9AC6-46B5-A480-52299BF60C82}" srcOrd="0" destOrd="0" presId="urn:microsoft.com/office/officeart/2005/8/layout/orgChart1"/>
    <dgm:cxn modelId="{31B065CC-C9D0-46D8-A1E0-C2E53A08C6DD}" type="presOf" srcId="{BF320AE7-1BBF-470C-B5F9-129504729E0D}" destId="{D107F0E1-BED1-4F13-9888-AC835E8C58B2}" srcOrd="0" destOrd="0" presId="urn:microsoft.com/office/officeart/2005/8/layout/orgChart1"/>
    <dgm:cxn modelId="{722EE4CF-7FB1-4416-B941-1B78ADCE9DA4}" type="presOf" srcId="{A9E4BBDA-F06E-4BC0-BAC1-896A35DAC329}" destId="{1F268DC4-C0AD-40E5-93DE-C9300ECAA004}" srcOrd="0" destOrd="0" presId="urn:microsoft.com/office/officeart/2005/8/layout/orgChart1"/>
    <dgm:cxn modelId="{D3A2EBCF-7132-441D-BEFB-214A5E6C175C}" type="presOf" srcId="{1EF48776-E9A5-4AE6-A39A-A5CF829CFC95}" destId="{0FD4C9DB-4D06-4CE3-9C00-8BD2A7826AE2}" srcOrd="0" destOrd="0" presId="urn:microsoft.com/office/officeart/2005/8/layout/orgChart1"/>
    <dgm:cxn modelId="{F23DF6DD-36A3-4423-9871-2CBD0A5681B6}" type="presOf" srcId="{CC565EC9-12A9-4282-AAD3-33DF1B787B66}" destId="{C7D762C3-F9D6-432C-9BF2-FAFB9599F695}" srcOrd="0" destOrd="0" presId="urn:microsoft.com/office/officeart/2005/8/layout/orgChart1"/>
    <dgm:cxn modelId="{4BF1CFF1-68DC-4E26-83A3-09B386490B81}" type="presOf" srcId="{7A80D30D-3D46-46CF-AB0A-F188809D1B6D}" destId="{C65DEFED-C631-4B2F-83C4-6C92D0A0E3EF}" srcOrd="0" destOrd="0" presId="urn:microsoft.com/office/officeart/2005/8/layout/orgChart1"/>
    <dgm:cxn modelId="{198766FD-DADE-4BEF-9FF2-AAFA313DA15B}" srcId="{1EF48776-E9A5-4AE6-A39A-A5CF829CFC95}" destId="{BF320AE7-1BBF-470C-B5F9-129504729E0D}" srcOrd="4" destOrd="0" parTransId="{A9E4BBDA-F06E-4BC0-BAC1-896A35DAC329}" sibTransId="{B34A4F40-C492-4EE0-BBA2-D2C48EEF7F3A}"/>
    <dgm:cxn modelId="{55A91FC1-EDFD-4056-874B-3C6E364B66AE}" type="presParOf" srcId="{69578933-2F6C-4A76-91AC-1B9642C11640}" destId="{4EE84264-DB87-4083-A964-2C479FD179FC}" srcOrd="0" destOrd="0" presId="urn:microsoft.com/office/officeart/2005/8/layout/orgChart1"/>
    <dgm:cxn modelId="{000DF2EF-83C1-42C1-B7FD-A7983DD963BF}" type="presParOf" srcId="{4EE84264-DB87-4083-A964-2C479FD179FC}" destId="{65B2BBA7-B93F-4B0E-B0D8-DC44EADEF790}" srcOrd="0" destOrd="0" presId="urn:microsoft.com/office/officeart/2005/8/layout/orgChart1"/>
    <dgm:cxn modelId="{F4449B15-AD42-4044-A264-5F9C07A9D590}" type="presParOf" srcId="{65B2BBA7-B93F-4B0E-B0D8-DC44EADEF790}" destId="{0FD4C9DB-4D06-4CE3-9C00-8BD2A7826AE2}" srcOrd="0" destOrd="0" presId="urn:microsoft.com/office/officeart/2005/8/layout/orgChart1"/>
    <dgm:cxn modelId="{3FDB6FC9-6247-47EC-8D60-E355481F322A}" type="presParOf" srcId="{65B2BBA7-B93F-4B0E-B0D8-DC44EADEF790}" destId="{33E0E1B2-16D9-4FAD-846F-B05BB2E5729B}" srcOrd="1" destOrd="0" presId="urn:microsoft.com/office/officeart/2005/8/layout/orgChart1"/>
    <dgm:cxn modelId="{63A8564F-DCFD-4EAC-9BE3-E5E76C23B83B}" type="presParOf" srcId="{4EE84264-DB87-4083-A964-2C479FD179FC}" destId="{6B4F867E-EE9B-41C8-A0CC-4A6248AC3F5D}" srcOrd="1" destOrd="0" presId="urn:microsoft.com/office/officeart/2005/8/layout/orgChart1"/>
    <dgm:cxn modelId="{20634890-05CF-40DD-9779-0BE891264BF1}" type="presParOf" srcId="{6B4F867E-EE9B-41C8-A0CC-4A6248AC3F5D}" destId="{7463A96D-8AE0-4641-B883-7DA37FF08542}" srcOrd="0" destOrd="0" presId="urn:microsoft.com/office/officeart/2005/8/layout/orgChart1"/>
    <dgm:cxn modelId="{43B82F40-0D95-41F9-99CD-859D74B8D18A}" type="presParOf" srcId="{6B4F867E-EE9B-41C8-A0CC-4A6248AC3F5D}" destId="{378C245C-5DD9-45DB-B915-7CF1A9439FA3}" srcOrd="1" destOrd="0" presId="urn:microsoft.com/office/officeart/2005/8/layout/orgChart1"/>
    <dgm:cxn modelId="{E8EC2613-A0E0-410A-873A-65313996E413}" type="presParOf" srcId="{378C245C-5DD9-45DB-B915-7CF1A9439FA3}" destId="{FA0221A7-7C7F-4921-A724-4DBD492A0404}" srcOrd="0" destOrd="0" presId="urn:microsoft.com/office/officeart/2005/8/layout/orgChart1"/>
    <dgm:cxn modelId="{3BD30AE0-7B27-44A9-BE04-DF1812036F7F}" type="presParOf" srcId="{FA0221A7-7C7F-4921-A724-4DBD492A0404}" destId="{C65DEFED-C631-4B2F-83C4-6C92D0A0E3EF}" srcOrd="0" destOrd="0" presId="urn:microsoft.com/office/officeart/2005/8/layout/orgChart1"/>
    <dgm:cxn modelId="{DB6383AF-418C-45D3-AC68-A9E8175DD4E9}" type="presParOf" srcId="{FA0221A7-7C7F-4921-A724-4DBD492A0404}" destId="{68DC8A3B-5E47-48E8-B58D-EC6ADD53F50A}" srcOrd="1" destOrd="0" presId="urn:microsoft.com/office/officeart/2005/8/layout/orgChart1"/>
    <dgm:cxn modelId="{8E6A321F-4357-499C-A76D-047336CEF6F7}" type="presParOf" srcId="{378C245C-5DD9-45DB-B915-7CF1A9439FA3}" destId="{B13EB29C-4C73-487C-8262-401E1EDEE377}" srcOrd="1" destOrd="0" presId="urn:microsoft.com/office/officeart/2005/8/layout/orgChart1"/>
    <dgm:cxn modelId="{4820276B-3560-448B-A815-A2D5F8FFFD56}" type="presParOf" srcId="{378C245C-5DD9-45DB-B915-7CF1A9439FA3}" destId="{F4F0CB18-6674-4158-8F25-E55BB8250D3F}" srcOrd="2" destOrd="0" presId="urn:microsoft.com/office/officeart/2005/8/layout/orgChart1"/>
    <dgm:cxn modelId="{D3F4D1D8-0284-4747-91F3-296BA23B2F3F}" type="presParOf" srcId="{6B4F867E-EE9B-41C8-A0CC-4A6248AC3F5D}" destId="{B501B47E-609A-4880-9B2C-BB583F98C34D}" srcOrd="2" destOrd="0" presId="urn:microsoft.com/office/officeart/2005/8/layout/orgChart1"/>
    <dgm:cxn modelId="{BBF3C682-27F8-4B4A-96C1-29E9AC8F363E}" type="presParOf" srcId="{6B4F867E-EE9B-41C8-A0CC-4A6248AC3F5D}" destId="{135F989E-7FD9-4A25-B5DB-5A20A2E597EA}" srcOrd="3" destOrd="0" presId="urn:microsoft.com/office/officeart/2005/8/layout/orgChart1"/>
    <dgm:cxn modelId="{76E99DFA-129C-4519-80D1-BF524196942D}" type="presParOf" srcId="{135F989E-7FD9-4A25-B5DB-5A20A2E597EA}" destId="{28D04251-3993-4ACF-8A25-BF1DC6D4D0A6}" srcOrd="0" destOrd="0" presId="urn:microsoft.com/office/officeart/2005/8/layout/orgChart1"/>
    <dgm:cxn modelId="{810A8AD3-0D52-4AF0-A128-C32645856D3A}" type="presParOf" srcId="{28D04251-3993-4ACF-8A25-BF1DC6D4D0A6}" destId="{E2F90833-CBE4-44C8-B52C-BA0F30ECDE36}" srcOrd="0" destOrd="0" presId="urn:microsoft.com/office/officeart/2005/8/layout/orgChart1"/>
    <dgm:cxn modelId="{E7F801ED-E18E-4484-98D7-A0B51BE7DE08}" type="presParOf" srcId="{28D04251-3993-4ACF-8A25-BF1DC6D4D0A6}" destId="{60847FEE-619E-4F10-9CE7-28CECB3C1D96}" srcOrd="1" destOrd="0" presId="urn:microsoft.com/office/officeart/2005/8/layout/orgChart1"/>
    <dgm:cxn modelId="{BCC35801-ED85-4373-ACD0-B621749B41A6}" type="presParOf" srcId="{135F989E-7FD9-4A25-B5DB-5A20A2E597EA}" destId="{7FFAB8A7-7C01-42DB-8BC6-0B72CF3F0010}" srcOrd="1" destOrd="0" presId="urn:microsoft.com/office/officeart/2005/8/layout/orgChart1"/>
    <dgm:cxn modelId="{D125240E-1155-41F7-89E3-337F594605DE}" type="presParOf" srcId="{135F989E-7FD9-4A25-B5DB-5A20A2E597EA}" destId="{08BF145B-FDF6-431B-98A4-E161251E60C9}" srcOrd="2" destOrd="0" presId="urn:microsoft.com/office/officeart/2005/8/layout/orgChart1"/>
    <dgm:cxn modelId="{4729F002-32D0-4B8D-97A8-2BE06862E3B5}" type="presParOf" srcId="{6B4F867E-EE9B-41C8-A0CC-4A6248AC3F5D}" destId="{AE1539C1-01EA-40A8-AB18-AC30FD9191E5}" srcOrd="4" destOrd="0" presId="urn:microsoft.com/office/officeart/2005/8/layout/orgChart1"/>
    <dgm:cxn modelId="{5F224ACC-C6F8-474B-AEE9-7C7B6FDA69ED}" type="presParOf" srcId="{6B4F867E-EE9B-41C8-A0CC-4A6248AC3F5D}" destId="{167C6A48-44AE-4F77-8C88-1132E6276E49}" srcOrd="5" destOrd="0" presId="urn:microsoft.com/office/officeart/2005/8/layout/orgChart1"/>
    <dgm:cxn modelId="{9DBB0C9C-94AA-4C0E-BF33-BF2241853F37}" type="presParOf" srcId="{167C6A48-44AE-4F77-8C88-1132E6276E49}" destId="{2024828E-A238-4F86-BC66-6CDCD7F3ECD6}" srcOrd="0" destOrd="0" presId="urn:microsoft.com/office/officeart/2005/8/layout/orgChart1"/>
    <dgm:cxn modelId="{64B795D5-36DE-4D43-AF73-FC1187A3B34E}" type="presParOf" srcId="{2024828E-A238-4F86-BC66-6CDCD7F3ECD6}" destId="{A5A1C609-9AC6-46B5-A480-52299BF60C82}" srcOrd="0" destOrd="0" presId="urn:microsoft.com/office/officeart/2005/8/layout/orgChart1"/>
    <dgm:cxn modelId="{BD730D4F-FC93-45E7-BE67-DD69C6ADB887}" type="presParOf" srcId="{2024828E-A238-4F86-BC66-6CDCD7F3ECD6}" destId="{1F50AC9C-4672-4F95-8616-8C1FE0244F4E}" srcOrd="1" destOrd="0" presId="urn:microsoft.com/office/officeart/2005/8/layout/orgChart1"/>
    <dgm:cxn modelId="{599AA2FC-E10C-42E7-9894-31A39CE8720C}" type="presParOf" srcId="{167C6A48-44AE-4F77-8C88-1132E6276E49}" destId="{5D9201EC-F220-49A0-976F-5EF915F4A218}" srcOrd="1" destOrd="0" presId="urn:microsoft.com/office/officeart/2005/8/layout/orgChart1"/>
    <dgm:cxn modelId="{47168457-E3E2-45E8-B57E-46C841D0C54A}" type="presParOf" srcId="{167C6A48-44AE-4F77-8C88-1132E6276E49}" destId="{375EE1F6-0113-442C-9394-B17276DF2C4C}" srcOrd="2" destOrd="0" presId="urn:microsoft.com/office/officeart/2005/8/layout/orgChart1"/>
    <dgm:cxn modelId="{7551F12B-1F11-4179-8762-6FAC314A1DF5}" type="presParOf" srcId="{6B4F867E-EE9B-41C8-A0CC-4A6248AC3F5D}" destId="{07EAD68C-7289-416C-96B1-CB3B9C4C4653}" srcOrd="6" destOrd="0" presId="urn:microsoft.com/office/officeart/2005/8/layout/orgChart1"/>
    <dgm:cxn modelId="{766720C9-F3E2-4E7E-BEAC-0A16C2A1F469}" type="presParOf" srcId="{6B4F867E-EE9B-41C8-A0CC-4A6248AC3F5D}" destId="{A2F104B6-0F02-40E1-ADA9-7698CF8E0CEA}" srcOrd="7" destOrd="0" presId="urn:microsoft.com/office/officeart/2005/8/layout/orgChart1"/>
    <dgm:cxn modelId="{F72C0C5A-0500-42A5-8B64-A9815709BA5A}" type="presParOf" srcId="{A2F104B6-0F02-40E1-ADA9-7698CF8E0CEA}" destId="{D65103AF-0561-4B02-9A0D-248C0123A1F2}" srcOrd="0" destOrd="0" presId="urn:microsoft.com/office/officeart/2005/8/layout/orgChart1"/>
    <dgm:cxn modelId="{C25A6989-A8AF-4F48-99E8-567450E84BD1}" type="presParOf" srcId="{D65103AF-0561-4B02-9A0D-248C0123A1F2}" destId="{C7D762C3-F9D6-432C-9BF2-FAFB9599F695}" srcOrd="0" destOrd="0" presId="urn:microsoft.com/office/officeart/2005/8/layout/orgChart1"/>
    <dgm:cxn modelId="{58E7ED62-12B5-4C55-BA64-3D5DF53057F2}" type="presParOf" srcId="{D65103AF-0561-4B02-9A0D-248C0123A1F2}" destId="{A84A9996-D1EA-4A10-BB7A-F7864A92C6DA}" srcOrd="1" destOrd="0" presId="urn:microsoft.com/office/officeart/2005/8/layout/orgChart1"/>
    <dgm:cxn modelId="{9A85E926-1331-4DD1-AA1F-54992660FD67}" type="presParOf" srcId="{A2F104B6-0F02-40E1-ADA9-7698CF8E0CEA}" destId="{C7B53560-5A67-42A9-885E-3E24CD54543C}" srcOrd="1" destOrd="0" presId="urn:microsoft.com/office/officeart/2005/8/layout/orgChart1"/>
    <dgm:cxn modelId="{33FBA1E0-0582-4746-8A39-A7D3C6802FB9}" type="presParOf" srcId="{A2F104B6-0F02-40E1-ADA9-7698CF8E0CEA}" destId="{68B8F144-8505-4C3B-8C8A-5E9D2BF7C87F}" srcOrd="2" destOrd="0" presId="urn:microsoft.com/office/officeart/2005/8/layout/orgChart1"/>
    <dgm:cxn modelId="{CFBCBE12-1A0E-4096-9482-E4D81C22CB18}" type="presParOf" srcId="{6B4F867E-EE9B-41C8-A0CC-4A6248AC3F5D}" destId="{1F268DC4-C0AD-40E5-93DE-C9300ECAA004}" srcOrd="8" destOrd="0" presId="urn:microsoft.com/office/officeart/2005/8/layout/orgChart1"/>
    <dgm:cxn modelId="{59F3B207-089A-40B3-8EAD-3E48082ED29E}" type="presParOf" srcId="{6B4F867E-EE9B-41C8-A0CC-4A6248AC3F5D}" destId="{3816C387-9A58-4A1E-B812-F94868D817AF}" srcOrd="9" destOrd="0" presId="urn:microsoft.com/office/officeart/2005/8/layout/orgChart1"/>
    <dgm:cxn modelId="{2D92A696-DAA7-44D1-BBB3-9C618149BB1F}" type="presParOf" srcId="{3816C387-9A58-4A1E-B812-F94868D817AF}" destId="{D910D266-DFC0-429E-A472-136CCB43FD79}" srcOrd="0" destOrd="0" presId="urn:microsoft.com/office/officeart/2005/8/layout/orgChart1"/>
    <dgm:cxn modelId="{C76A482A-DE29-44CD-9863-097EDB30DBD9}" type="presParOf" srcId="{D910D266-DFC0-429E-A472-136CCB43FD79}" destId="{D107F0E1-BED1-4F13-9888-AC835E8C58B2}" srcOrd="0" destOrd="0" presId="urn:microsoft.com/office/officeart/2005/8/layout/orgChart1"/>
    <dgm:cxn modelId="{A3ECABAB-BE3D-427E-86D8-91A6A400526C}" type="presParOf" srcId="{D910D266-DFC0-429E-A472-136CCB43FD79}" destId="{37C0AF50-A280-497D-AC86-CE8317075291}" srcOrd="1" destOrd="0" presId="urn:microsoft.com/office/officeart/2005/8/layout/orgChart1"/>
    <dgm:cxn modelId="{0C7B5BEB-18CA-4CA1-903E-2956FBB7CE84}" type="presParOf" srcId="{3816C387-9A58-4A1E-B812-F94868D817AF}" destId="{2F7A871C-9E92-4554-88BB-D025909BD52C}" srcOrd="1" destOrd="0" presId="urn:microsoft.com/office/officeart/2005/8/layout/orgChart1"/>
    <dgm:cxn modelId="{2B7975A6-F578-4935-95FB-FABC70F19B76}" type="presParOf" srcId="{3816C387-9A58-4A1E-B812-F94868D817AF}" destId="{B1352593-BE1F-45B1-835E-D3542716B30F}" srcOrd="2" destOrd="0" presId="urn:microsoft.com/office/officeart/2005/8/layout/orgChart1"/>
    <dgm:cxn modelId="{DC3CFE53-0A3D-4C5B-A7E4-6B9B7733C536}" type="presParOf" srcId="{4EE84264-DB87-4083-A964-2C479FD179FC}" destId="{944C48B2-0AA0-4AAE-BED4-3125A4606BA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55EF5A-6D8E-419D-8010-943CE6F0071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it-IT"/>
        </a:p>
      </dgm:t>
    </dgm:pt>
    <dgm:pt modelId="{9C3FB549-649F-4859-A859-11807FA4FAC6}">
      <dgm:prSet phldrT="[Testo]" custT="1"/>
      <dgm:spPr/>
      <dgm:t>
        <a:bodyPr/>
        <a:lstStyle/>
        <a:p>
          <a:r>
            <a:rPr lang="it-IT" sz="1400" b="1" dirty="0"/>
            <a:t>PROCESSO</a:t>
          </a:r>
        </a:p>
      </dgm:t>
    </dgm:pt>
    <dgm:pt modelId="{BB2037FF-F660-410B-AB19-A019756D8DAB}" type="parTrans" cxnId="{D3B9BF55-0E25-407F-B887-10757286B38C}">
      <dgm:prSet/>
      <dgm:spPr/>
      <dgm:t>
        <a:bodyPr/>
        <a:lstStyle/>
        <a:p>
          <a:endParaRPr lang="it-IT"/>
        </a:p>
      </dgm:t>
    </dgm:pt>
    <dgm:pt modelId="{0102E0DB-1A10-4452-9509-5E7E07025968}" type="sibTrans" cxnId="{D3B9BF55-0E25-407F-B887-10757286B38C}">
      <dgm:prSet/>
      <dgm:spPr/>
      <dgm:t>
        <a:bodyPr/>
        <a:lstStyle/>
        <a:p>
          <a:endParaRPr lang="it-IT"/>
        </a:p>
      </dgm:t>
    </dgm:pt>
    <dgm:pt modelId="{7BEBC579-A35C-4BB4-BE99-054DF0F34470}">
      <dgm:prSet phldrT="[Testo]" custT="1"/>
      <dgm:spPr>
        <a:effectLst>
          <a:glow rad="63500">
            <a:schemeClr val="accent1">
              <a:satMod val="175000"/>
              <a:alpha val="40000"/>
            </a:schemeClr>
          </a:glow>
        </a:effectLst>
      </dgm:spPr>
      <dgm:t>
        <a:bodyPr/>
        <a:lstStyle/>
        <a:p>
          <a:r>
            <a:rPr lang="it-IT" sz="1400" dirty="0">
              <a:solidFill>
                <a:schemeClr val="accent1">
                  <a:lumMod val="75000"/>
                </a:schemeClr>
              </a:solidFill>
            </a:rPr>
            <a:t>Il processo è la trasformazione di un input in un output che mi consente di creare valore aggiunto</a:t>
          </a:r>
        </a:p>
      </dgm:t>
    </dgm:pt>
    <dgm:pt modelId="{BB380331-CA89-4512-B2DF-7CF1C4411BE3}" type="parTrans" cxnId="{BB978727-016B-4022-9553-A85BC33E9DAC}">
      <dgm:prSet/>
      <dgm:spPr/>
      <dgm:t>
        <a:bodyPr/>
        <a:lstStyle/>
        <a:p>
          <a:endParaRPr lang="it-IT"/>
        </a:p>
      </dgm:t>
    </dgm:pt>
    <dgm:pt modelId="{74836B9A-6894-4682-9A4B-A2B3900EE812}" type="sibTrans" cxnId="{BB978727-016B-4022-9553-A85BC33E9DAC}">
      <dgm:prSet/>
      <dgm:spPr/>
      <dgm:t>
        <a:bodyPr/>
        <a:lstStyle/>
        <a:p>
          <a:endParaRPr lang="it-IT"/>
        </a:p>
      </dgm:t>
    </dgm:pt>
    <dgm:pt modelId="{09317E30-C6F7-41CE-9711-F609EC158D4B}">
      <dgm:prSet phldrT="[Testo]"/>
      <dgm:spPr/>
      <dgm:t>
        <a:bodyPr/>
        <a:lstStyle/>
        <a:p>
          <a:r>
            <a:rPr lang="it-IT" b="1" dirty="0"/>
            <a:t>PROCEDIMENTO</a:t>
          </a:r>
        </a:p>
      </dgm:t>
    </dgm:pt>
    <dgm:pt modelId="{63303732-B4F0-4226-9523-D129462A02DC}" type="parTrans" cxnId="{BDBDD416-6586-4233-9EDE-44D8F50EF408}">
      <dgm:prSet/>
      <dgm:spPr/>
      <dgm:t>
        <a:bodyPr/>
        <a:lstStyle/>
        <a:p>
          <a:endParaRPr lang="it-IT"/>
        </a:p>
      </dgm:t>
    </dgm:pt>
    <dgm:pt modelId="{950BB38B-9831-4FD0-B207-EA95658CCEE3}" type="sibTrans" cxnId="{BDBDD416-6586-4233-9EDE-44D8F50EF408}">
      <dgm:prSet/>
      <dgm:spPr/>
      <dgm:t>
        <a:bodyPr/>
        <a:lstStyle/>
        <a:p>
          <a:endParaRPr lang="it-IT"/>
        </a:p>
      </dgm:t>
    </dgm:pt>
    <dgm:pt modelId="{79950671-A705-43B0-BD5A-6874CE06E64B}">
      <dgm:prSet phldrT="[Testo]" custT="1"/>
      <dgm:spPr>
        <a:effectLst>
          <a:glow rad="63500">
            <a:schemeClr val="accent1">
              <a:satMod val="175000"/>
              <a:alpha val="40000"/>
            </a:schemeClr>
          </a:glow>
        </a:effectLst>
      </dgm:spPr>
      <dgm:t>
        <a:bodyPr/>
        <a:lstStyle/>
        <a:p>
          <a:r>
            <a:rPr lang="it-IT" sz="1400" dirty="0">
              <a:solidFill>
                <a:schemeClr val="accent1">
                  <a:lumMod val="75000"/>
                </a:schemeClr>
              </a:solidFill>
            </a:rPr>
            <a:t>è un atto con cui un’Autorità amministrativa dispone (ovvero manifesta la propria volontà e la mette in atto) in ordine ad un interesse pubblico affidato alla sua tutela  esercitando una potestà amministrativa ed incidendo su situazioni giuridiche soggettive. </a:t>
          </a:r>
        </a:p>
      </dgm:t>
    </dgm:pt>
    <dgm:pt modelId="{6CE4B9DB-80D4-4D92-9107-76C146D19924}" type="parTrans" cxnId="{60AA4C3C-60C3-4C63-A1A3-E4C1A7227B94}">
      <dgm:prSet/>
      <dgm:spPr/>
      <dgm:t>
        <a:bodyPr/>
        <a:lstStyle/>
        <a:p>
          <a:endParaRPr lang="it-IT"/>
        </a:p>
      </dgm:t>
    </dgm:pt>
    <dgm:pt modelId="{282FA1F7-0606-4493-ADBB-00FD6B4D201E}" type="sibTrans" cxnId="{60AA4C3C-60C3-4C63-A1A3-E4C1A7227B94}">
      <dgm:prSet/>
      <dgm:spPr/>
      <dgm:t>
        <a:bodyPr/>
        <a:lstStyle/>
        <a:p>
          <a:endParaRPr lang="it-IT"/>
        </a:p>
      </dgm:t>
    </dgm:pt>
    <dgm:pt modelId="{7441128B-3ACA-4F23-8FC2-A8C1477827D0}">
      <dgm:prSet phldrT="[Testo]"/>
      <dgm:spPr/>
      <dgm:t>
        <a:bodyPr/>
        <a:lstStyle/>
        <a:p>
          <a:r>
            <a:rPr lang="it-IT" b="1" dirty="0"/>
            <a:t>PROCEDURA</a:t>
          </a:r>
        </a:p>
      </dgm:t>
    </dgm:pt>
    <dgm:pt modelId="{109A275F-3B9A-41C9-9FF9-D6E5B6C5F16D}" type="parTrans" cxnId="{9A7C4FC7-4BB1-48C3-9357-CAEF0FDCA489}">
      <dgm:prSet/>
      <dgm:spPr/>
      <dgm:t>
        <a:bodyPr/>
        <a:lstStyle/>
        <a:p>
          <a:endParaRPr lang="it-IT"/>
        </a:p>
      </dgm:t>
    </dgm:pt>
    <dgm:pt modelId="{51301C05-8CC7-44D5-BA9C-68C6A24D1B53}" type="sibTrans" cxnId="{9A7C4FC7-4BB1-48C3-9357-CAEF0FDCA489}">
      <dgm:prSet/>
      <dgm:spPr/>
      <dgm:t>
        <a:bodyPr/>
        <a:lstStyle/>
        <a:p>
          <a:endParaRPr lang="it-IT"/>
        </a:p>
      </dgm:t>
    </dgm:pt>
    <dgm:pt modelId="{2CBF4560-1996-4D68-B284-406540E0B778}">
      <dgm:prSet phldrT="[Testo]" custT="1"/>
      <dgm:spPr>
        <a:effectLst>
          <a:glow rad="63500">
            <a:schemeClr val="accent1">
              <a:satMod val="175000"/>
              <a:alpha val="40000"/>
            </a:schemeClr>
          </a:glow>
        </a:effectLst>
      </dgm:spPr>
      <dgm:t>
        <a:bodyPr/>
        <a:lstStyle/>
        <a:p>
          <a:r>
            <a:rPr lang="it-IT" sz="1400" dirty="0">
              <a:solidFill>
                <a:schemeClr val="accent1">
                  <a:lumMod val="75000"/>
                </a:schemeClr>
              </a:solidFill>
            </a:rPr>
            <a:t>atto organizzativo che non ha valore normativo</a:t>
          </a:r>
        </a:p>
      </dgm:t>
    </dgm:pt>
    <dgm:pt modelId="{237083AC-F228-4B11-A702-84942DEAD746}" type="parTrans" cxnId="{08609504-3994-4851-83C0-03525AF4578C}">
      <dgm:prSet/>
      <dgm:spPr/>
      <dgm:t>
        <a:bodyPr/>
        <a:lstStyle/>
        <a:p>
          <a:endParaRPr lang="it-IT"/>
        </a:p>
      </dgm:t>
    </dgm:pt>
    <dgm:pt modelId="{021E266B-6A82-480A-89E6-2B2549872C24}" type="sibTrans" cxnId="{08609504-3994-4851-83C0-03525AF4578C}">
      <dgm:prSet/>
      <dgm:spPr/>
      <dgm:t>
        <a:bodyPr/>
        <a:lstStyle/>
        <a:p>
          <a:endParaRPr lang="it-IT"/>
        </a:p>
      </dgm:t>
    </dgm:pt>
    <dgm:pt modelId="{AA962535-FD26-4A8F-9849-10CE021C08AD}">
      <dgm:prSet custT="1"/>
      <dgm:spPr>
        <a:effectLst>
          <a:glow rad="63500">
            <a:schemeClr val="accent1">
              <a:satMod val="175000"/>
              <a:alpha val="40000"/>
            </a:schemeClr>
          </a:glow>
        </a:effectLst>
      </dgm:spPr>
      <dgm:t>
        <a:bodyPr/>
        <a:lstStyle/>
        <a:p>
          <a:r>
            <a:rPr lang="it-IT" sz="1400" dirty="0">
              <a:solidFill>
                <a:schemeClr val="accent1">
                  <a:lumMod val="75000"/>
                </a:schemeClr>
              </a:solidFill>
            </a:rPr>
            <a:t>non prevede la partecipazione dell’utente</a:t>
          </a:r>
        </a:p>
      </dgm:t>
    </dgm:pt>
    <dgm:pt modelId="{2D68CE89-B517-4BE6-919C-0941C197AEE8}" type="parTrans" cxnId="{87BB088D-CE55-4019-AF92-6883BE46B833}">
      <dgm:prSet/>
      <dgm:spPr/>
      <dgm:t>
        <a:bodyPr/>
        <a:lstStyle/>
        <a:p>
          <a:endParaRPr lang="it-IT"/>
        </a:p>
      </dgm:t>
    </dgm:pt>
    <dgm:pt modelId="{E3884EC2-E535-4D1E-95AC-F1367AA7E47F}" type="sibTrans" cxnId="{87BB088D-CE55-4019-AF92-6883BE46B833}">
      <dgm:prSet/>
      <dgm:spPr/>
      <dgm:t>
        <a:bodyPr/>
        <a:lstStyle/>
        <a:p>
          <a:endParaRPr lang="it-IT"/>
        </a:p>
      </dgm:t>
    </dgm:pt>
    <dgm:pt modelId="{4EA0EF58-E1F9-453C-9371-07C568D8E4E5}">
      <dgm:prSet custT="1"/>
      <dgm:spPr>
        <a:effectLst>
          <a:glow rad="63500">
            <a:schemeClr val="accent1">
              <a:satMod val="175000"/>
              <a:alpha val="40000"/>
            </a:schemeClr>
          </a:glow>
        </a:effectLst>
      </dgm:spPr>
      <dgm:t>
        <a:bodyPr/>
        <a:lstStyle/>
        <a:p>
          <a:r>
            <a:rPr lang="it-IT" sz="1400" dirty="0">
              <a:solidFill>
                <a:schemeClr val="accent1">
                  <a:lumMod val="75000"/>
                </a:schemeClr>
              </a:solidFill>
            </a:rPr>
            <a:t>è una sequenza di azioni che riguarda l’aspetto organizzativo dell’ente (es. ordine di servizio)</a:t>
          </a:r>
        </a:p>
      </dgm:t>
    </dgm:pt>
    <dgm:pt modelId="{8EBEDC5A-27C3-42A5-BDC7-BDE729137023}" type="parTrans" cxnId="{D0930633-EF55-4FBF-9EDC-A2AF2CB73FCB}">
      <dgm:prSet/>
      <dgm:spPr/>
      <dgm:t>
        <a:bodyPr/>
        <a:lstStyle/>
        <a:p>
          <a:endParaRPr lang="it-IT"/>
        </a:p>
      </dgm:t>
    </dgm:pt>
    <dgm:pt modelId="{5CCC1CCD-118E-427C-9D9A-0194D2D03B6B}" type="sibTrans" cxnId="{D0930633-EF55-4FBF-9EDC-A2AF2CB73FCB}">
      <dgm:prSet/>
      <dgm:spPr/>
      <dgm:t>
        <a:bodyPr/>
        <a:lstStyle/>
        <a:p>
          <a:endParaRPr lang="it-IT"/>
        </a:p>
      </dgm:t>
    </dgm:pt>
    <dgm:pt modelId="{06479F34-382F-4D9C-947A-FBDFB43064B9}">
      <dgm:prSet phldrT="[Testo]" custT="1"/>
      <dgm:spPr>
        <a:effectLst>
          <a:glow rad="63500">
            <a:schemeClr val="accent1">
              <a:satMod val="175000"/>
              <a:alpha val="40000"/>
            </a:schemeClr>
          </a:glow>
        </a:effectLst>
      </dgm:spPr>
      <dgm:t>
        <a:bodyPr/>
        <a:lstStyle/>
        <a:p>
          <a:pPr>
            <a:buFont typeface="Symbol" panose="05050102010706020507" pitchFamily="18" charset="2"/>
            <a:buChar char=""/>
          </a:pPr>
          <a:r>
            <a:rPr lang="it-IT" sz="1400" dirty="0">
              <a:solidFill>
                <a:schemeClr val="accent1">
                  <a:lumMod val="75000"/>
                </a:schemeClr>
              </a:solidFill>
            </a:rPr>
            <a:t>punto di vista organizzativo</a:t>
          </a:r>
        </a:p>
      </dgm:t>
    </dgm:pt>
    <dgm:pt modelId="{49114888-1C17-4DA8-9F03-B7CC342DABAC}" type="parTrans" cxnId="{B7EE00B9-3445-4612-A7CD-330B10FA6B1B}">
      <dgm:prSet/>
      <dgm:spPr/>
      <dgm:t>
        <a:bodyPr/>
        <a:lstStyle/>
        <a:p>
          <a:endParaRPr lang="it-IT"/>
        </a:p>
      </dgm:t>
    </dgm:pt>
    <dgm:pt modelId="{259A9C66-2025-41E9-8983-F5978A2A016B}" type="sibTrans" cxnId="{B7EE00B9-3445-4612-A7CD-330B10FA6B1B}">
      <dgm:prSet/>
      <dgm:spPr/>
      <dgm:t>
        <a:bodyPr/>
        <a:lstStyle/>
        <a:p>
          <a:endParaRPr lang="it-IT"/>
        </a:p>
      </dgm:t>
    </dgm:pt>
    <dgm:pt modelId="{03BE983E-0C2C-41C7-8DC2-24BEB8532BFD}">
      <dgm:prSet custT="1"/>
      <dgm:spPr>
        <a:effectLst>
          <a:glow rad="63500">
            <a:schemeClr val="accent1">
              <a:satMod val="175000"/>
              <a:alpha val="40000"/>
            </a:schemeClr>
          </a:glow>
        </a:effectLst>
      </dgm:spPr>
      <dgm:t>
        <a:bodyPr/>
        <a:lstStyle/>
        <a:p>
          <a:pPr>
            <a:buFont typeface="Symbol" panose="05050102010706020507" pitchFamily="18" charset="2"/>
            <a:buChar char=""/>
          </a:pPr>
          <a:r>
            <a:rPr lang="it-IT" sz="1400" dirty="0">
              <a:solidFill>
                <a:schemeClr val="accent1">
                  <a:lumMod val="75000"/>
                </a:schemeClr>
              </a:solidFill>
            </a:rPr>
            <a:t>chi fa cosa</a:t>
          </a:r>
        </a:p>
      </dgm:t>
    </dgm:pt>
    <dgm:pt modelId="{4C64D22D-CE91-45C8-A20C-824FF07A79BE}" type="parTrans" cxnId="{815F6FD5-D3E6-4633-98E8-7B90DFACF24A}">
      <dgm:prSet/>
      <dgm:spPr/>
      <dgm:t>
        <a:bodyPr/>
        <a:lstStyle/>
        <a:p>
          <a:endParaRPr lang="it-IT"/>
        </a:p>
      </dgm:t>
    </dgm:pt>
    <dgm:pt modelId="{CD276253-85F0-447F-9660-A2B80C544F89}" type="sibTrans" cxnId="{815F6FD5-D3E6-4633-98E8-7B90DFACF24A}">
      <dgm:prSet/>
      <dgm:spPr/>
      <dgm:t>
        <a:bodyPr/>
        <a:lstStyle/>
        <a:p>
          <a:endParaRPr lang="it-IT"/>
        </a:p>
      </dgm:t>
    </dgm:pt>
    <dgm:pt modelId="{01021BE0-69CB-46C7-8C82-BB5BD1D6EF60}">
      <dgm:prSet custT="1"/>
      <dgm:spPr>
        <a:effectLst>
          <a:glow rad="63500">
            <a:schemeClr val="accent1">
              <a:satMod val="175000"/>
              <a:alpha val="40000"/>
            </a:schemeClr>
          </a:glow>
        </a:effectLst>
      </dgm:spPr>
      <dgm:t>
        <a:bodyPr/>
        <a:lstStyle/>
        <a:p>
          <a:pPr>
            <a:buFont typeface="Symbol" panose="05050102010706020507" pitchFamily="18" charset="2"/>
            <a:buChar char=""/>
          </a:pPr>
          <a:r>
            <a:rPr lang="it-IT" sz="1400" dirty="0">
              <a:solidFill>
                <a:schemeClr val="accent1">
                  <a:lumMod val="75000"/>
                </a:schemeClr>
              </a:solidFill>
            </a:rPr>
            <a:t>indispensabile partire da organigramma e </a:t>
          </a:r>
          <a:r>
            <a:rPr lang="it-IT" sz="1400" dirty="0" err="1">
              <a:solidFill>
                <a:schemeClr val="accent1">
                  <a:lumMod val="75000"/>
                </a:schemeClr>
              </a:solidFill>
            </a:rPr>
            <a:t>funzionigramma</a:t>
          </a:r>
          <a:r>
            <a:rPr lang="it-IT" sz="1400" dirty="0">
              <a:solidFill>
                <a:schemeClr val="accent1">
                  <a:lumMod val="75000"/>
                </a:schemeClr>
              </a:solidFill>
            </a:rPr>
            <a:t> della PA</a:t>
          </a:r>
        </a:p>
      </dgm:t>
    </dgm:pt>
    <dgm:pt modelId="{86268337-341C-43F2-A2BD-157A0661330F}" type="parTrans" cxnId="{3219A8B7-BD29-4C95-A8A2-BB4CB043D50A}">
      <dgm:prSet/>
      <dgm:spPr/>
      <dgm:t>
        <a:bodyPr/>
        <a:lstStyle/>
        <a:p>
          <a:endParaRPr lang="it-IT"/>
        </a:p>
      </dgm:t>
    </dgm:pt>
    <dgm:pt modelId="{59DB6DE4-8965-44C5-9587-FDBDFA94759D}" type="sibTrans" cxnId="{3219A8B7-BD29-4C95-A8A2-BB4CB043D50A}">
      <dgm:prSet/>
      <dgm:spPr/>
      <dgm:t>
        <a:bodyPr/>
        <a:lstStyle/>
        <a:p>
          <a:endParaRPr lang="it-IT"/>
        </a:p>
      </dgm:t>
    </dgm:pt>
    <dgm:pt modelId="{B33390E0-8A3C-477B-A490-CAB52911202E}">
      <dgm:prSet custT="1"/>
      <dgm:spPr>
        <a:effectLst>
          <a:glow rad="63500">
            <a:schemeClr val="accent1">
              <a:satMod val="175000"/>
              <a:alpha val="40000"/>
            </a:schemeClr>
          </a:glow>
        </a:effectLst>
      </dgm:spPr>
      <dgm:t>
        <a:bodyPr/>
        <a:lstStyle/>
        <a:p>
          <a:pPr>
            <a:buFont typeface="Symbol" panose="05050102010706020507" pitchFamily="18" charset="2"/>
            <a:buChar char=""/>
          </a:pPr>
          <a:r>
            <a:rPr lang="it-IT" sz="1400" dirty="0">
              <a:solidFill>
                <a:schemeClr val="accent1">
                  <a:lumMod val="75000"/>
                </a:schemeClr>
              </a:solidFill>
            </a:rPr>
            <a:t>non è un’attività procedimentalizzata da una norma e per questo potrebbe essere più esposto a rischio</a:t>
          </a:r>
        </a:p>
      </dgm:t>
    </dgm:pt>
    <dgm:pt modelId="{5CE9B436-FF52-4328-8BB5-9216ACAA34A6}" type="parTrans" cxnId="{4AAB8B71-37C3-4131-89ED-EC9A9135B055}">
      <dgm:prSet/>
      <dgm:spPr/>
      <dgm:t>
        <a:bodyPr/>
        <a:lstStyle/>
        <a:p>
          <a:endParaRPr lang="it-IT"/>
        </a:p>
      </dgm:t>
    </dgm:pt>
    <dgm:pt modelId="{B746D08B-639C-479C-A422-BD25B7FAB910}" type="sibTrans" cxnId="{4AAB8B71-37C3-4131-89ED-EC9A9135B055}">
      <dgm:prSet/>
      <dgm:spPr/>
      <dgm:t>
        <a:bodyPr/>
        <a:lstStyle/>
        <a:p>
          <a:endParaRPr lang="it-IT"/>
        </a:p>
      </dgm:t>
    </dgm:pt>
    <dgm:pt modelId="{B18200BC-ABCF-47C5-90C9-A3957CD1AB6A}">
      <dgm:prSet phldrT="[Testo]" custT="1"/>
      <dgm:spPr>
        <a:effectLst>
          <a:glow rad="63500">
            <a:schemeClr val="accent1">
              <a:satMod val="175000"/>
              <a:alpha val="40000"/>
            </a:schemeClr>
          </a:glow>
        </a:effectLst>
      </dgm:spPr>
      <dgm:t>
        <a:bodyPr/>
        <a:lstStyle/>
        <a:p>
          <a:pPr>
            <a:buFont typeface="Symbol" panose="05050102010706020507" pitchFamily="18" charset="2"/>
            <a:buChar char=""/>
          </a:pPr>
          <a:r>
            <a:rPr lang="it-IT" sz="1400" dirty="0">
              <a:solidFill>
                <a:schemeClr val="accent1">
                  <a:lumMod val="75000"/>
                </a:schemeClr>
              </a:solidFill>
            </a:rPr>
            <a:t>punto di vista amministrativo</a:t>
          </a:r>
        </a:p>
      </dgm:t>
    </dgm:pt>
    <dgm:pt modelId="{1DD14C34-D9A4-4924-BE20-D0EC044F3BA8}" type="parTrans" cxnId="{6B27D932-0073-41A4-9B8F-E8B78A2A6F9C}">
      <dgm:prSet/>
      <dgm:spPr/>
      <dgm:t>
        <a:bodyPr/>
        <a:lstStyle/>
        <a:p>
          <a:endParaRPr lang="it-IT"/>
        </a:p>
      </dgm:t>
    </dgm:pt>
    <dgm:pt modelId="{F58022FC-A420-4CAE-A324-2323D0738440}" type="sibTrans" cxnId="{6B27D932-0073-41A4-9B8F-E8B78A2A6F9C}">
      <dgm:prSet/>
      <dgm:spPr/>
      <dgm:t>
        <a:bodyPr/>
        <a:lstStyle/>
        <a:p>
          <a:endParaRPr lang="it-IT"/>
        </a:p>
      </dgm:t>
    </dgm:pt>
    <dgm:pt modelId="{0F7ED684-00EB-43D9-9754-206BEACBAD40}">
      <dgm:prSet custT="1"/>
      <dgm:spPr>
        <a:effectLst>
          <a:glow rad="63500">
            <a:schemeClr val="accent1">
              <a:satMod val="175000"/>
              <a:alpha val="40000"/>
            </a:schemeClr>
          </a:glow>
        </a:effectLst>
      </dgm:spPr>
      <dgm:t>
        <a:bodyPr/>
        <a:lstStyle/>
        <a:p>
          <a:pPr>
            <a:buFont typeface="Symbol" panose="05050102010706020507" pitchFamily="18" charset="2"/>
            <a:buChar char=""/>
          </a:pPr>
          <a:r>
            <a:rPr lang="it-IT" sz="1400" dirty="0">
              <a:solidFill>
                <a:schemeClr val="accent1">
                  <a:lumMod val="75000"/>
                </a:schemeClr>
              </a:solidFill>
            </a:rPr>
            <a:t>atto finale</a:t>
          </a:r>
        </a:p>
      </dgm:t>
    </dgm:pt>
    <dgm:pt modelId="{B31050B6-FE73-4B39-8AB9-B4E93644597F}" type="parTrans" cxnId="{8D4D1572-9F01-4BCA-93BE-B59B9F7B68EE}">
      <dgm:prSet/>
      <dgm:spPr/>
      <dgm:t>
        <a:bodyPr/>
        <a:lstStyle/>
        <a:p>
          <a:endParaRPr lang="it-IT"/>
        </a:p>
      </dgm:t>
    </dgm:pt>
    <dgm:pt modelId="{42EE0586-29C2-4A63-B987-6DEF4FE890C7}" type="sibTrans" cxnId="{8D4D1572-9F01-4BCA-93BE-B59B9F7B68EE}">
      <dgm:prSet/>
      <dgm:spPr/>
      <dgm:t>
        <a:bodyPr/>
        <a:lstStyle/>
        <a:p>
          <a:endParaRPr lang="it-IT"/>
        </a:p>
      </dgm:t>
    </dgm:pt>
    <dgm:pt modelId="{9BF8B04A-E61A-46B2-AAA4-6D1889B323BB}">
      <dgm:prSet custT="1"/>
      <dgm:spPr>
        <a:effectLst>
          <a:glow rad="63500">
            <a:schemeClr val="accent1">
              <a:satMod val="175000"/>
              <a:alpha val="40000"/>
            </a:schemeClr>
          </a:glow>
        </a:effectLst>
      </dgm:spPr>
      <dgm:t>
        <a:bodyPr/>
        <a:lstStyle/>
        <a:p>
          <a:pPr>
            <a:buFont typeface="Symbol" panose="05050102010706020507" pitchFamily="18" charset="2"/>
            <a:buChar char=""/>
          </a:pPr>
          <a:r>
            <a:rPr lang="it-IT" sz="1400" dirty="0">
              <a:solidFill>
                <a:schemeClr val="accent1">
                  <a:lumMod val="75000"/>
                </a:schemeClr>
              </a:solidFill>
            </a:rPr>
            <a:t>documenti amministrativi in quanto rappresentativi degli atti posti in essere</a:t>
          </a:r>
        </a:p>
      </dgm:t>
    </dgm:pt>
    <dgm:pt modelId="{554E7D2C-8025-4F28-95EB-67FE8F7244AE}" type="parTrans" cxnId="{6A6B976D-A105-4783-9B66-DEB7C7707CB1}">
      <dgm:prSet/>
      <dgm:spPr/>
      <dgm:t>
        <a:bodyPr/>
        <a:lstStyle/>
        <a:p>
          <a:endParaRPr lang="it-IT"/>
        </a:p>
      </dgm:t>
    </dgm:pt>
    <dgm:pt modelId="{4656611D-B3BA-467B-B3D8-6F757C6A05FA}" type="sibTrans" cxnId="{6A6B976D-A105-4783-9B66-DEB7C7707CB1}">
      <dgm:prSet/>
      <dgm:spPr/>
      <dgm:t>
        <a:bodyPr/>
        <a:lstStyle/>
        <a:p>
          <a:endParaRPr lang="it-IT"/>
        </a:p>
      </dgm:t>
    </dgm:pt>
    <dgm:pt modelId="{99183B2D-A9C0-47DB-8B11-E991B855C2FB}">
      <dgm:prSet custT="1"/>
      <dgm:spPr>
        <a:effectLst>
          <a:glow rad="63500">
            <a:schemeClr val="accent1">
              <a:satMod val="175000"/>
              <a:alpha val="40000"/>
            </a:schemeClr>
          </a:glow>
        </a:effectLst>
      </dgm:spPr>
      <dgm:t>
        <a:bodyPr/>
        <a:lstStyle/>
        <a:p>
          <a:pPr>
            <a:buFont typeface="Symbol" panose="05050102010706020507" pitchFamily="18" charset="2"/>
            <a:buChar char=""/>
          </a:pPr>
          <a:r>
            <a:rPr lang="it-IT" sz="1400" dirty="0">
              <a:solidFill>
                <a:schemeClr val="accent1">
                  <a:lumMod val="75000"/>
                </a:schemeClr>
              </a:solidFill>
            </a:rPr>
            <a:t>è un’attività procedimentalizzata da una norma di rango primario o secondario </a:t>
          </a:r>
        </a:p>
      </dgm:t>
    </dgm:pt>
    <dgm:pt modelId="{CFD1FA76-B55C-4ACC-8D5B-BA1FF8C75CD1}" type="parTrans" cxnId="{06450C24-3EDD-482A-8449-B61BE7722A2B}">
      <dgm:prSet/>
      <dgm:spPr/>
      <dgm:t>
        <a:bodyPr/>
        <a:lstStyle/>
        <a:p>
          <a:endParaRPr lang="it-IT"/>
        </a:p>
      </dgm:t>
    </dgm:pt>
    <dgm:pt modelId="{7012F372-8660-40C2-9CE2-DC7FA448BB82}" type="sibTrans" cxnId="{06450C24-3EDD-482A-8449-B61BE7722A2B}">
      <dgm:prSet/>
      <dgm:spPr/>
      <dgm:t>
        <a:bodyPr/>
        <a:lstStyle/>
        <a:p>
          <a:endParaRPr lang="it-IT"/>
        </a:p>
      </dgm:t>
    </dgm:pt>
    <dgm:pt modelId="{020F2923-7104-4EEF-9D82-8DF67965EBB2}" type="pres">
      <dgm:prSet presAssocID="{4655EF5A-6D8E-419D-8010-943CE6F00716}" presName="linearFlow" presStyleCnt="0">
        <dgm:presLayoutVars>
          <dgm:dir/>
          <dgm:animLvl val="lvl"/>
          <dgm:resizeHandles val="exact"/>
        </dgm:presLayoutVars>
      </dgm:prSet>
      <dgm:spPr/>
    </dgm:pt>
    <dgm:pt modelId="{526A836B-67C0-413B-9DF7-679197637DF4}" type="pres">
      <dgm:prSet presAssocID="{9C3FB549-649F-4859-A859-11807FA4FAC6}" presName="composite" presStyleCnt="0"/>
      <dgm:spPr/>
    </dgm:pt>
    <dgm:pt modelId="{1038F36E-521E-4B31-9613-A6DB4414DDE4}" type="pres">
      <dgm:prSet presAssocID="{9C3FB549-649F-4859-A859-11807FA4FAC6}" presName="parentText" presStyleLbl="alignNode1" presStyleIdx="0" presStyleCnt="3">
        <dgm:presLayoutVars>
          <dgm:chMax val="1"/>
          <dgm:bulletEnabled val="1"/>
        </dgm:presLayoutVars>
      </dgm:prSet>
      <dgm:spPr/>
    </dgm:pt>
    <dgm:pt modelId="{F9A30809-6787-4D7D-A172-F37B1C2C5639}" type="pres">
      <dgm:prSet presAssocID="{9C3FB549-649F-4859-A859-11807FA4FAC6}" presName="descendantText" presStyleLbl="alignAcc1" presStyleIdx="0" presStyleCnt="3" custScaleY="128344">
        <dgm:presLayoutVars>
          <dgm:bulletEnabled val="1"/>
        </dgm:presLayoutVars>
      </dgm:prSet>
      <dgm:spPr/>
    </dgm:pt>
    <dgm:pt modelId="{A191E4B8-AA28-4A9B-A849-DE4B6CFF03A9}" type="pres">
      <dgm:prSet presAssocID="{0102E0DB-1A10-4452-9509-5E7E07025968}" presName="sp" presStyleCnt="0"/>
      <dgm:spPr/>
    </dgm:pt>
    <dgm:pt modelId="{308DA8EF-E45B-4C6A-A3DF-BA537566D8A9}" type="pres">
      <dgm:prSet presAssocID="{09317E30-C6F7-41CE-9711-F609EC158D4B}" presName="composite" presStyleCnt="0"/>
      <dgm:spPr/>
    </dgm:pt>
    <dgm:pt modelId="{B2F9DF74-ACA7-4E07-865C-5DB5316F9D8A}" type="pres">
      <dgm:prSet presAssocID="{09317E30-C6F7-41CE-9711-F609EC158D4B}" presName="parentText" presStyleLbl="alignNode1" presStyleIdx="1" presStyleCnt="3">
        <dgm:presLayoutVars>
          <dgm:chMax val="1"/>
          <dgm:bulletEnabled val="1"/>
        </dgm:presLayoutVars>
      </dgm:prSet>
      <dgm:spPr/>
    </dgm:pt>
    <dgm:pt modelId="{CE8827B0-9EAE-4704-A1A5-913232B4A46C}" type="pres">
      <dgm:prSet presAssocID="{09317E30-C6F7-41CE-9711-F609EC158D4B}" presName="descendantText" presStyleLbl="alignAcc1" presStyleIdx="1" presStyleCnt="3" custScaleY="123033">
        <dgm:presLayoutVars>
          <dgm:bulletEnabled val="1"/>
        </dgm:presLayoutVars>
      </dgm:prSet>
      <dgm:spPr/>
    </dgm:pt>
    <dgm:pt modelId="{68E8B5A7-D412-47E6-9725-D2C23D1147A8}" type="pres">
      <dgm:prSet presAssocID="{950BB38B-9831-4FD0-B207-EA95658CCEE3}" presName="sp" presStyleCnt="0"/>
      <dgm:spPr/>
    </dgm:pt>
    <dgm:pt modelId="{0053FB02-04FC-4162-B042-27C46D48AC1B}" type="pres">
      <dgm:prSet presAssocID="{7441128B-3ACA-4F23-8FC2-A8C1477827D0}" presName="composite" presStyleCnt="0"/>
      <dgm:spPr/>
    </dgm:pt>
    <dgm:pt modelId="{44413DD8-66D9-4A99-A94D-A2F0AE14147C}" type="pres">
      <dgm:prSet presAssocID="{7441128B-3ACA-4F23-8FC2-A8C1477827D0}" presName="parentText" presStyleLbl="alignNode1" presStyleIdx="2" presStyleCnt="3">
        <dgm:presLayoutVars>
          <dgm:chMax val="1"/>
          <dgm:bulletEnabled val="1"/>
        </dgm:presLayoutVars>
      </dgm:prSet>
      <dgm:spPr/>
    </dgm:pt>
    <dgm:pt modelId="{20E2AE75-121E-409F-98C2-9C09082FED6B}" type="pres">
      <dgm:prSet presAssocID="{7441128B-3ACA-4F23-8FC2-A8C1477827D0}" presName="descendantText" presStyleLbl="alignAcc1" presStyleIdx="2" presStyleCnt="3">
        <dgm:presLayoutVars>
          <dgm:bulletEnabled val="1"/>
        </dgm:presLayoutVars>
      </dgm:prSet>
      <dgm:spPr/>
    </dgm:pt>
  </dgm:ptLst>
  <dgm:cxnLst>
    <dgm:cxn modelId="{EDC1BF00-C4A7-4413-A969-1A9E72B94814}" type="presOf" srcId="{B18200BC-ABCF-47C5-90C9-A3957CD1AB6A}" destId="{CE8827B0-9EAE-4704-A1A5-913232B4A46C}" srcOrd="0" destOrd="1" presId="urn:microsoft.com/office/officeart/2005/8/layout/chevron2"/>
    <dgm:cxn modelId="{34E3CA01-35F7-421E-A493-FA5796841736}" type="presOf" srcId="{99183B2D-A9C0-47DB-8B11-E991B855C2FB}" destId="{CE8827B0-9EAE-4704-A1A5-913232B4A46C}" srcOrd="0" destOrd="4" presId="urn:microsoft.com/office/officeart/2005/8/layout/chevron2"/>
    <dgm:cxn modelId="{3FDA4404-C79A-49CE-B11C-40EBF39522EA}" type="presOf" srcId="{2CBF4560-1996-4D68-B284-406540E0B778}" destId="{20E2AE75-121E-409F-98C2-9C09082FED6B}" srcOrd="0" destOrd="0" presId="urn:microsoft.com/office/officeart/2005/8/layout/chevron2"/>
    <dgm:cxn modelId="{08609504-3994-4851-83C0-03525AF4578C}" srcId="{7441128B-3ACA-4F23-8FC2-A8C1477827D0}" destId="{2CBF4560-1996-4D68-B284-406540E0B778}" srcOrd="0" destOrd="0" parTransId="{237083AC-F228-4B11-A702-84942DEAD746}" sibTransId="{021E266B-6A82-480A-89E6-2B2549872C24}"/>
    <dgm:cxn modelId="{CFAD9C08-8152-4953-860E-61685C54B2A1}" type="presOf" srcId="{B33390E0-8A3C-477B-A490-CAB52911202E}" destId="{F9A30809-6787-4D7D-A172-F37B1C2C5639}" srcOrd="0" destOrd="4" presId="urn:microsoft.com/office/officeart/2005/8/layout/chevron2"/>
    <dgm:cxn modelId="{BDBDD416-6586-4233-9EDE-44D8F50EF408}" srcId="{4655EF5A-6D8E-419D-8010-943CE6F00716}" destId="{09317E30-C6F7-41CE-9711-F609EC158D4B}" srcOrd="1" destOrd="0" parTransId="{63303732-B4F0-4226-9523-D129462A02DC}" sibTransId="{950BB38B-9831-4FD0-B207-EA95658CCEE3}"/>
    <dgm:cxn modelId="{06450C24-3EDD-482A-8449-B61BE7722A2B}" srcId="{09317E30-C6F7-41CE-9711-F609EC158D4B}" destId="{99183B2D-A9C0-47DB-8B11-E991B855C2FB}" srcOrd="4" destOrd="0" parTransId="{CFD1FA76-B55C-4ACC-8D5B-BA1FF8C75CD1}" sibTransId="{7012F372-8660-40C2-9CE2-DC7FA448BB82}"/>
    <dgm:cxn modelId="{BB978727-016B-4022-9553-A85BC33E9DAC}" srcId="{9C3FB549-649F-4859-A859-11807FA4FAC6}" destId="{7BEBC579-A35C-4BB4-BE99-054DF0F34470}" srcOrd="0" destOrd="0" parTransId="{BB380331-CA89-4512-B2DF-7CF1C4411BE3}" sibTransId="{74836B9A-6894-4682-9A4B-A2B3900EE812}"/>
    <dgm:cxn modelId="{EE10AA2A-0AFF-4351-9FBD-44D30E5BDDFC}" type="presOf" srcId="{03BE983E-0C2C-41C7-8DC2-24BEB8532BFD}" destId="{F9A30809-6787-4D7D-A172-F37B1C2C5639}" srcOrd="0" destOrd="2" presId="urn:microsoft.com/office/officeart/2005/8/layout/chevron2"/>
    <dgm:cxn modelId="{69BA0531-BDB7-42F0-87A4-3F13963C4AE8}" type="presOf" srcId="{06479F34-382F-4D9C-947A-FBDFB43064B9}" destId="{F9A30809-6787-4D7D-A172-F37B1C2C5639}" srcOrd="0" destOrd="1" presId="urn:microsoft.com/office/officeart/2005/8/layout/chevron2"/>
    <dgm:cxn modelId="{6B27D932-0073-41A4-9B8F-E8B78A2A6F9C}" srcId="{09317E30-C6F7-41CE-9711-F609EC158D4B}" destId="{B18200BC-ABCF-47C5-90C9-A3957CD1AB6A}" srcOrd="1" destOrd="0" parTransId="{1DD14C34-D9A4-4924-BE20-D0EC044F3BA8}" sibTransId="{F58022FC-A420-4CAE-A324-2323D0738440}"/>
    <dgm:cxn modelId="{D0930633-EF55-4FBF-9EDC-A2AF2CB73FCB}" srcId="{7441128B-3ACA-4F23-8FC2-A8C1477827D0}" destId="{4EA0EF58-E1F9-453C-9371-07C568D8E4E5}" srcOrd="2" destOrd="0" parTransId="{8EBEDC5A-27C3-42A5-BDC7-BDE729137023}" sibTransId="{5CCC1CCD-118E-427C-9D9A-0194D2D03B6B}"/>
    <dgm:cxn modelId="{60AA4C3C-60C3-4C63-A1A3-E4C1A7227B94}" srcId="{09317E30-C6F7-41CE-9711-F609EC158D4B}" destId="{79950671-A705-43B0-BD5A-6874CE06E64B}" srcOrd="0" destOrd="0" parTransId="{6CE4B9DB-80D4-4D92-9107-76C146D19924}" sibTransId="{282FA1F7-0606-4493-ADBB-00FD6B4D201E}"/>
    <dgm:cxn modelId="{6A06984A-D949-4FAA-8C74-CE1E292B8AC0}" type="presOf" srcId="{7441128B-3ACA-4F23-8FC2-A8C1477827D0}" destId="{44413DD8-66D9-4A99-A94D-A2F0AE14147C}" srcOrd="0" destOrd="0" presId="urn:microsoft.com/office/officeart/2005/8/layout/chevron2"/>
    <dgm:cxn modelId="{6A6B976D-A105-4783-9B66-DEB7C7707CB1}" srcId="{09317E30-C6F7-41CE-9711-F609EC158D4B}" destId="{9BF8B04A-E61A-46B2-AAA4-6D1889B323BB}" srcOrd="3" destOrd="0" parTransId="{554E7D2C-8025-4F28-95EB-67FE8F7244AE}" sibTransId="{4656611D-B3BA-467B-B3D8-6F757C6A05FA}"/>
    <dgm:cxn modelId="{4AAB8B71-37C3-4131-89ED-EC9A9135B055}" srcId="{9C3FB549-649F-4859-A859-11807FA4FAC6}" destId="{B33390E0-8A3C-477B-A490-CAB52911202E}" srcOrd="4" destOrd="0" parTransId="{5CE9B436-FF52-4328-8BB5-9216ACAA34A6}" sibTransId="{B746D08B-639C-479C-A422-BD25B7FAB910}"/>
    <dgm:cxn modelId="{8D4D1572-9F01-4BCA-93BE-B59B9F7B68EE}" srcId="{09317E30-C6F7-41CE-9711-F609EC158D4B}" destId="{0F7ED684-00EB-43D9-9754-206BEACBAD40}" srcOrd="2" destOrd="0" parTransId="{B31050B6-FE73-4B39-8AB9-B4E93644597F}" sibTransId="{42EE0586-29C2-4A63-B987-6DEF4FE890C7}"/>
    <dgm:cxn modelId="{366BC954-BABD-45E8-AFC4-29A7596FDCF7}" type="presOf" srcId="{AA962535-FD26-4A8F-9849-10CE021C08AD}" destId="{20E2AE75-121E-409F-98C2-9C09082FED6B}" srcOrd="0" destOrd="1" presId="urn:microsoft.com/office/officeart/2005/8/layout/chevron2"/>
    <dgm:cxn modelId="{D3B9BF55-0E25-407F-B887-10757286B38C}" srcId="{4655EF5A-6D8E-419D-8010-943CE6F00716}" destId="{9C3FB549-649F-4859-A859-11807FA4FAC6}" srcOrd="0" destOrd="0" parTransId="{BB2037FF-F660-410B-AB19-A019756D8DAB}" sibTransId="{0102E0DB-1A10-4452-9509-5E7E07025968}"/>
    <dgm:cxn modelId="{FA88237E-8680-4ED2-BC1D-6D71E8EBA8B7}" type="presOf" srcId="{9BF8B04A-E61A-46B2-AAA4-6D1889B323BB}" destId="{CE8827B0-9EAE-4704-A1A5-913232B4A46C}" srcOrd="0" destOrd="3" presId="urn:microsoft.com/office/officeart/2005/8/layout/chevron2"/>
    <dgm:cxn modelId="{87BB088D-CE55-4019-AF92-6883BE46B833}" srcId="{7441128B-3ACA-4F23-8FC2-A8C1477827D0}" destId="{AA962535-FD26-4A8F-9849-10CE021C08AD}" srcOrd="1" destOrd="0" parTransId="{2D68CE89-B517-4BE6-919C-0941C197AEE8}" sibTransId="{E3884EC2-E535-4D1E-95AC-F1367AA7E47F}"/>
    <dgm:cxn modelId="{F1005599-E0A7-47FD-AED9-E2E0C0A63ECF}" type="presOf" srcId="{01021BE0-69CB-46C7-8C82-BB5BD1D6EF60}" destId="{F9A30809-6787-4D7D-A172-F37B1C2C5639}" srcOrd="0" destOrd="3" presId="urn:microsoft.com/office/officeart/2005/8/layout/chevron2"/>
    <dgm:cxn modelId="{3219A8B7-BD29-4C95-A8A2-BB4CB043D50A}" srcId="{9C3FB549-649F-4859-A859-11807FA4FAC6}" destId="{01021BE0-69CB-46C7-8C82-BB5BD1D6EF60}" srcOrd="3" destOrd="0" parTransId="{86268337-341C-43F2-A2BD-157A0661330F}" sibTransId="{59DB6DE4-8965-44C5-9587-FDBDFA94759D}"/>
    <dgm:cxn modelId="{B7EE00B9-3445-4612-A7CD-330B10FA6B1B}" srcId="{9C3FB549-649F-4859-A859-11807FA4FAC6}" destId="{06479F34-382F-4D9C-947A-FBDFB43064B9}" srcOrd="1" destOrd="0" parTransId="{49114888-1C17-4DA8-9F03-B7CC342DABAC}" sibTransId="{259A9C66-2025-41E9-8983-F5978A2A016B}"/>
    <dgm:cxn modelId="{39E444BB-430E-4540-B2E3-2DF4AD580C09}" type="presOf" srcId="{79950671-A705-43B0-BD5A-6874CE06E64B}" destId="{CE8827B0-9EAE-4704-A1A5-913232B4A46C}" srcOrd="0" destOrd="0" presId="urn:microsoft.com/office/officeart/2005/8/layout/chevron2"/>
    <dgm:cxn modelId="{9A7C4FC7-4BB1-48C3-9357-CAEF0FDCA489}" srcId="{4655EF5A-6D8E-419D-8010-943CE6F00716}" destId="{7441128B-3ACA-4F23-8FC2-A8C1477827D0}" srcOrd="2" destOrd="0" parTransId="{109A275F-3B9A-41C9-9FF9-D6E5B6C5F16D}" sibTransId="{51301C05-8CC7-44D5-BA9C-68C6A24D1B53}"/>
    <dgm:cxn modelId="{C8785BCF-BFC0-412E-BB06-1E96247C53FE}" type="presOf" srcId="{7BEBC579-A35C-4BB4-BE99-054DF0F34470}" destId="{F9A30809-6787-4D7D-A172-F37B1C2C5639}" srcOrd="0" destOrd="0" presId="urn:microsoft.com/office/officeart/2005/8/layout/chevron2"/>
    <dgm:cxn modelId="{815F6FD5-D3E6-4633-98E8-7B90DFACF24A}" srcId="{9C3FB549-649F-4859-A859-11807FA4FAC6}" destId="{03BE983E-0C2C-41C7-8DC2-24BEB8532BFD}" srcOrd="2" destOrd="0" parTransId="{4C64D22D-CE91-45C8-A20C-824FF07A79BE}" sibTransId="{CD276253-85F0-447F-9660-A2B80C544F89}"/>
    <dgm:cxn modelId="{32E557D8-9287-4398-B547-4EBB683EBDA8}" type="presOf" srcId="{4655EF5A-6D8E-419D-8010-943CE6F00716}" destId="{020F2923-7104-4EEF-9D82-8DF67965EBB2}" srcOrd="0" destOrd="0" presId="urn:microsoft.com/office/officeart/2005/8/layout/chevron2"/>
    <dgm:cxn modelId="{43E50CDA-5EA1-4105-8CE4-89CFDB8C1677}" type="presOf" srcId="{4EA0EF58-E1F9-453C-9371-07C568D8E4E5}" destId="{20E2AE75-121E-409F-98C2-9C09082FED6B}" srcOrd="0" destOrd="2" presId="urn:microsoft.com/office/officeart/2005/8/layout/chevron2"/>
    <dgm:cxn modelId="{4D5EA8E1-D377-41EE-BD66-21D8DE749518}" type="presOf" srcId="{0F7ED684-00EB-43D9-9754-206BEACBAD40}" destId="{CE8827B0-9EAE-4704-A1A5-913232B4A46C}" srcOrd="0" destOrd="2" presId="urn:microsoft.com/office/officeart/2005/8/layout/chevron2"/>
    <dgm:cxn modelId="{FCC80BE5-16CE-4CB7-AE34-C1CB86797028}" type="presOf" srcId="{9C3FB549-649F-4859-A859-11807FA4FAC6}" destId="{1038F36E-521E-4B31-9613-A6DB4414DDE4}" srcOrd="0" destOrd="0" presId="urn:microsoft.com/office/officeart/2005/8/layout/chevron2"/>
    <dgm:cxn modelId="{0B5520EE-D94D-4FF6-A93F-296E5BC3DC23}" type="presOf" srcId="{09317E30-C6F7-41CE-9711-F609EC158D4B}" destId="{B2F9DF74-ACA7-4E07-865C-5DB5316F9D8A}" srcOrd="0" destOrd="0" presId="urn:microsoft.com/office/officeart/2005/8/layout/chevron2"/>
    <dgm:cxn modelId="{82D6A3AC-6A7B-4302-B2FA-0C66F426D0DC}" type="presParOf" srcId="{020F2923-7104-4EEF-9D82-8DF67965EBB2}" destId="{526A836B-67C0-413B-9DF7-679197637DF4}" srcOrd="0" destOrd="0" presId="urn:microsoft.com/office/officeart/2005/8/layout/chevron2"/>
    <dgm:cxn modelId="{3DF353FB-E512-41E1-85FA-8B1936CEDD29}" type="presParOf" srcId="{526A836B-67C0-413B-9DF7-679197637DF4}" destId="{1038F36E-521E-4B31-9613-A6DB4414DDE4}" srcOrd="0" destOrd="0" presId="urn:microsoft.com/office/officeart/2005/8/layout/chevron2"/>
    <dgm:cxn modelId="{6F14DDAD-60A5-4DE5-AB3C-B5D75876F6A6}" type="presParOf" srcId="{526A836B-67C0-413B-9DF7-679197637DF4}" destId="{F9A30809-6787-4D7D-A172-F37B1C2C5639}" srcOrd="1" destOrd="0" presId="urn:microsoft.com/office/officeart/2005/8/layout/chevron2"/>
    <dgm:cxn modelId="{BD192DAB-7499-4FD8-BE7F-85CD8254301B}" type="presParOf" srcId="{020F2923-7104-4EEF-9D82-8DF67965EBB2}" destId="{A191E4B8-AA28-4A9B-A849-DE4B6CFF03A9}" srcOrd="1" destOrd="0" presId="urn:microsoft.com/office/officeart/2005/8/layout/chevron2"/>
    <dgm:cxn modelId="{E9EA07C3-075F-4A9B-9546-2EA2C02FA111}" type="presParOf" srcId="{020F2923-7104-4EEF-9D82-8DF67965EBB2}" destId="{308DA8EF-E45B-4C6A-A3DF-BA537566D8A9}" srcOrd="2" destOrd="0" presId="urn:microsoft.com/office/officeart/2005/8/layout/chevron2"/>
    <dgm:cxn modelId="{6A93353D-7F96-42A1-8964-4DB538DD5315}" type="presParOf" srcId="{308DA8EF-E45B-4C6A-A3DF-BA537566D8A9}" destId="{B2F9DF74-ACA7-4E07-865C-5DB5316F9D8A}" srcOrd="0" destOrd="0" presId="urn:microsoft.com/office/officeart/2005/8/layout/chevron2"/>
    <dgm:cxn modelId="{F65D7AB9-0E9C-4E61-A321-185998265140}" type="presParOf" srcId="{308DA8EF-E45B-4C6A-A3DF-BA537566D8A9}" destId="{CE8827B0-9EAE-4704-A1A5-913232B4A46C}" srcOrd="1" destOrd="0" presId="urn:microsoft.com/office/officeart/2005/8/layout/chevron2"/>
    <dgm:cxn modelId="{BED07E29-1228-49A8-8BDC-2E8CB12992A2}" type="presParOf" srcId="{020F2923-7104-4EEF-9D82-8DF67965EBB2}" destId="{68E8B5A7-D412-47E6-9725-D2C23D1147A8}" srcOrd="3" destOrd="0" presId="urn:microsoft.com/office/officeart/2005/8/layout/chevron2"/>
    <dgm:cxn modelId="{ABA00C47-CDC9-4D37-AE1A-858D89D31337}" type="presParOf" srcId="{020F2923-7104-4EEF-9D82-8DF67965EBB2}" destId="{0053FB02-04FC-4162-B042-27C46D48AC1B}" srcOrd="4" destOrd="0" presId="urn:microsoft.com/office/officeart/2005/8/layout/chevron2"/>
    <dgm:cxn modelId="{820285F7-C0AB-489A-A6E5-E78A68D95250}" type="presParOf" srcId="{0053FB02-04FC-4162-B042-27C46D48AC1B}" destId="{44413DD8-66D9-4A99-A94D-A2F0AE14147C}" srcOrd="0" destOrd="0" presId="urn:microsoft.com/office/officeart/2005/8/layout/chevron2"/>
    <dgm:cxn modelId="{F55B6D6E-B607-4025-BB14-14F23AD1B6CC}" type="presParOf" srcId="{0053FB02-04FC-4162-B042-27C46D48AC1B}" destId="{20E2AE75-121E-409F-98C2-9C09082FED6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AF9709-4803-4E4B-A603-2DA0EB73C487}" type="doc">
      <dgm:prSet loTypeId="urn:microsoft.com/office/officeart/2005/8/layout/pyramid2" loCatId="list" qsTypeId="urn:microsoft.com/office/officeart/2005/8/quickstyle/simple1" qsCatId="simple" csTypeId="urn:microsoft.com/office/officeart/2005/8/colors/accent1_2" csCatId="accent1" phldr="1"/>
      <dgm:spPr/>
    </dgm:pt>
    <dgm:pt modelId="{303CC9A3-234E-4CB2-9E81-25DC93EB75AB}">
      <dgm:prSet phldrT="[Testo]"/>
      <dgm:spPr>
        <a:effectLst>
          <a:glow rad="63500">
            <a:schemeClr val="accent1">
              <a:satMod val="175000"/>
              <a:alpha val="40000"/>
            </a:schemeClr>
          </a:glow>
        </a:effectLst>
      </dgm:spPr>
      <dgm:t>
        <a:bodyPr/>
        <a:lstStyle/>
        <a:p>
          <a:r>
            <a:rPr lang="it-IT" dirty="0">
              <a:solidFill>
                <a:schemeClr val="accent1">
                  <a:lumMod val="75000"/>
                </a:schemeClr>
              </a:solidFill>
            </a:rPr>
            <a:t>individuazione dei potenziali pericoli</a:t>
          </a:r>
        </a:p>
      </dgm:t>
    </dgm:pt>
    <dgm:pt modelId="{96BFF20B-148B-4FD8-A52E-17D7F65C32BB}" type="parTrans" cxnId="{8492FD20-6CC1-4F0C-8C4C-55B19C751200}">
      <dgm:prSet/>
      <dgm:spPr/>
      <dgm:t>
        <a:bodyPr/>
        <a:lstStyle/>
        <a:p>
          <a:endParaRPr lang="it-IT"/>
        </a:p>
      </dgm:t>
    </dgm:pt>
    <dgm:pt modelId="{3F31EED0-508C-4EB6-872E-8BF0AB8D91A3}" type="sibTrans" cxnId="{8492FD20-6CC1-4F0C-8C4C-55B19C751200}">
      <dgm:prSet/>
      <dgm:spPr/>
      <dgm:t>
        <a:bodyPr/>
        <a:lstStyle/>
        <a:p>
          <a:endParaRPr lang="it-IT"/>
        </a:p>
      </dgm:t>
    </dgm:pt>
    <dgm:pt modelId="{984559B7-C0F0-444A-9DFD-F525F7E5E2EF}">
      <dgm:prSet phldrT="[Testo]"/>
      <dgm:spPr>
        <a:effectLst>
          <a:glow rad="63500">
            <a:schemeClr val="accent1">
              <a:satMod val="175000"/>
              <a:alpha val="40000"/>
            </a:schemeClr>
          </a:glow>
        </a:effectLst>
      </dgm:spPr>
      <dgm:t>
        <a:bodyPr/>
        <a:lstStyle/>
        <a:p>
          <a:r>
            <a:rPr lang="it-IT" dirty="0">
              <a:solidFill>
                <a:schemeClr val="accent1">
                  <a:lumMod val="75000"/>
                </a:schemeClr>
              </a:solidFill>
            </a:rPr>
            <a:t>misure di prevenzione</a:t>
          </a:r>
        </a:p>
      </dgm:t>
    </dgm:pt>
    <dgm:pt modelId="{D2ACF1B6-8BCB-4BB7-B50F-F3CA8898134D}" type="parTrans" cxnId="{54A42EEF-66AB-4539-91AB-8867FF548DD3}">
      <dgm:prSet/>
      <dgm:spPr/>
      <dgm:t>
        <a:bodyPr/>
        <a:lstStyle/>
        <a:p>
          <a:endParaRPr lang="it-IT"/>
        </a:p>
      </dgm:t>
    </dgm:pt>
    <dgm:pt modelId="{C029DDDD-B329-44CA-98E5-FB928977FD34}" type="sibTrans" cxnId="{54A42EEF-66AB-4539-91AB-8867FF548DD3}">
      <dgm:prSet/>
      <dgm:spPr/>
      <dgm:t>
        <a:bodyPr/>
        <a:lstStyle/>
        <a:p>
          <a:endParaRPr lang="it-IT"/>
        </a:p>
      </dgm:t>
    </dgm:pt>
    <dgm:pt modelId="{3491403D-FE60-4FC1-94DD-D5EB25492BA6}">
      <dgm:prSet/>
      <dgm:spPr>
        <a:effectLst>
          <a:glow rad="63500">
            <a:schemeClr val="accent1">
              <a:satMod val="175000"/>
              <a:alpha val="40000"/>
            </a:schemeClr>
          </a:glow>
        </a:effectLst>
      </dgm:spPr>
      <dgm:t>
        <a:bodyPr/>
        <a:lstStyle/>
        <a:p>
          <a:r>
            <a:rPr lang="it-IT" dirty="0">
              <a:solidFill>
                <a:schemeClr val="accent1">
                  <a:lumMod val="75000"/>
                </a:schemeClr>
              </a:solidFill>
            </a:rPr>
            <a:t>descrizione dei processi</a:t>
          </a:r>
        </a:p>
      </dgm:t>
    </dgm:pt>
    <dgm:pt modelId="{05CA1B05-A06B-435B-8C11-041ED21C1105}" type="parTrans" cxnId="{A7833E91-A4C5-46F4-A1FB-ED06236492AF}">
      <dgm:prSet/>
      <dgm:spPr/>
      <dgm:t>
        <a:bodyPr/>
        <a:lstStyle/>
        <a:p>
          <a:endParaRPr lang="it-IT"/>
        </a:p>
      </dgm:t>
    </dgm:pt>
    <dgm:pt modelId="{EBB7650D-D334-409E-AE9C-2D109CE22075}" type="sibTrans" cxnId="{A7833E91-A4C5-46F4-A1FB-ED06236492AF}">
      <dgm:prSet/>
      <dgm:spPr/>
      <dgm:t>
        <a:bodyPr/>
        <a:lstStyle/>
        <a:p>
          <a:endParaRPr lang="it-IT"/>
        </a:p>
      </dgm:t>
    </dgm:pt>
    <dgm:pt modelId="{186EA91B-81F3-4E60-9BC5-E7CFD1702CE7}" type="pres">
      <dgm:prSet presAssocID="{80AF9709-4803-4E4B-A603-2DA0EB73C487}" presName="compositeShape" presStyleCnt="0">
        <dgm:presLayoutVars>
          <dgm:dir/>
          <dgm:resizeHandles/>
        </dgm:presLayoutVars>
      </dgm:prSet>
      <dgm:spPr/>
    </dgm:pt>
    <dgm:pt modelId="{E6162930-16FA-458F-9E5C-88ADA05E573F}" type="pres">
      <dgm:prSet presAssocID="{80AF9709-4803-4E4B-A603-2DA0EB73C487}" presName="pyramid" presStyleLbl="node1" presStyleIdx="0" presStyleCnt="1"/>
      <dgm:spPr/>
    </dgm:pt>
    <dgm:pt modelId="{3864B3CF-19F1-4A3A-BD99-C80BB5B9BE72}" type="pres">
      <dgm:prSet presAssocID="{80AF9709-4803-4E4B-A603-2DA0EB73C487}" presName="theList" presStyleCnt="0"/>
      <dgm:spPr/>
    </dgm:pt>
    <dgm:pt modelId="{867B983B-608B-481A-BF6E-0CDBEDBCD9C8}" type="pres">
      <dgm:prSet presAssocID="{3491403D-FE60-4FC1-94DD-D5EB25492BA6}" presName="aNode" presStyleLbl="fgAcc1" presStyleIdx="0" presStyleCnt="3">
        <dgm:presLayoutVars>
          <dgm:bulletEnabled val="1"/>
        </dgm:presLayoutVars>
      </dgm:prSet>
      <dgm:spPr/>
    </dgm:pt>
    <dgm:pt modelId="{3E7CE5C4-280B-4A1F-BA1A-C639DDC1EE73}" type="pres">
      <dgm:prSet presAssocID="{3491403D-FE60-4FC1-94DD-D5EB25492BA6}" presName="aSpace" presStyleCnt="0"/>
      <dgm:spPr/>
    </dgm:pt>
    <dgm:pt modelId="{9E58E5EC-353F-4FB3-ACF6-EF3E595EEEBA}" type="pres">
      <dgm:prSet presAssocID="{303CC9A3-234E-4CB2-9E81-25DC93EB75AB}" presName="aNode" presStyleLbl="fgAcc1" presStyleIdx="1" presStyleCnt="3">
        <dgm:presLayoutVars>
          <dgm:bulletEnabled val="1"/>
        </dgm:presLayoutVars>
      </dgm:prSet>
      <dgm:spPr/>
    </dgm:pt>
    <dgm:pt modelId="{D59F147D-4F3A-43EA-97B3-50FE58F85CFE}" type="pres">
      <dgm:prSet presAssocID="{303CC9A3-234E-4CB2-9E81-25DC93EB75AB}" presName="aSpace" presStyleCnt="0"/>
      <dgm:spPr/>
    </dgm:pt>
    <dgm:pt modelId="{FA7D0EDD-4C1A-4FA6-A5BE-C0B0768B9043}" type="pres">
      <dgm:prSet presAssocID="{984559B7-C0F0-444A-9DFD-F525F7E5E2EF}" presName="aNode" presStyleLbl="fgAcc1" presStyleIdx="2" presStyleCnt="3">
        <dgm:presLayoutVars>
          <dgm:bulletEnabled val="1"/>
        </dgm:presLayoutVars>
      </dgm:prSet>
      <dgm:spPr/>
    </dgm:pt>
    <dgm:pt modelId="{0DCCC1B4-0FB6-46F6-96B1-BEF7B6F79436}" type="pres">
      <dgm:prSet presAssocID="{984559B7-C0F0-444A-9DFD-F525F7E5E2EF}" presName="aSpace" presStyleCnt="0"/>
      <dgm:spPr/>
    </dgm:pt>
  </dgm:ptLst>
  <dgm:cxnLst>
    <dgm:cxn modelId="{8492FD20-6CC1-4F0C-8C4C-55B19C751200}" srcId="{80AF9709-4803-4E4B-A603-2DA0EB73C487}" destId="{303CC9A3-234E-4CB2-9E81-25DC93EB75AB}" srcOrd="1" destOrd="0" parTransId="{96BFF20B-148B-4FD8-A52E-17D7F65C32BB}" sibTransId="{3F31EED0-508C-4EB6-872E-8BF0AB8D91A3}"/>
    <dgm:cxn modelId="{9B588D67-0344-4AF8-AB60-4551719B41FB}" type="presOf" srcId="{984559B7-C0F0-444A-9DFD-F525F7E5E2EF}" destId="{FA7D0EDD-4C1A-4FA6-A5BE-C0B0768B9043}" srcOrd="0" destOrd="0" presId="urn:microsoft.com/office/officeart/2005/8/layout/pyramid2"/>
    <dgm:cxn modelId="{B4E4AC86-23CD-4CF7-BBFB-1B9120D11AF2}" type="presOf" srcId="{80AF9709-4803-4E4B-A603-2DA0EB73C487}" destId="{186EA91B-81F3-4E60-9BC5-E7CFD1702CE7}" srcOrd="0" destOrd="0" presId="urn:microsoft.com/office/officeart/2005/8/layout/pyramid2"/>
    <dgm:cxn modelId="{75FEF588-E05E-404E-941F-4C7281E4A706}" type="presOf" srcId="{3491403D-FE60-4FC1-94DD-D5EB25492BA6}" destId="{867B983B-608B-481A-BF6E-0CDBEDBCD9C8}" srcOrd="0" destOrd="0" presId="urn:microsoft.com/office/officeart/2005/8/layout/pyramid2"/>
    <dgm:cxn modelId="{A7833E91-A4C5-46F4-A1FB-ED06236492AF}" srcId="{80AF9709-4803-4E4B-A603-2DA0EB73C487}" destId="{3491403D-FE60-4FC1-94DD-D5EB25492BA6}" srcOrd="0" destOrd="0" parTransId="{05CA1B05-A06B-435B-8C11-041ED21C1105}" sibTransId="{EBB7650D-D334-409E-AE9C-2D109CE22075}"/>
    <dgm:cxn modelId="{509C8DA2-3970-4C37-A127-6F2D35254738}" type="presOf" srcId="{303CC9A3-234E-4CB2-9E81-25DC93EB75AB}" destId="{9E58E5EC-353F-4FB3-ACF6-EF3E595EEEBA}" srcOrd="0" destOrd="0" presId="urn:microsoft.com/office/officeart/2005/8/layout/pyramid2"/>
    <dgm:cxn modelId="{54A42EEF-66AB-4539-91AB-8867FF548DD3}" srcId="{80AF9709-4803-4E4B-A603-2DA0EB73C487}" destId="{984559B7-C0F0-444A-9DFD-F525F7E5E2EF}" srcOrd="2" destOrd="0" parTransId="{D2ACF1B6-8BCB-4BB7-B50F-F3CA8898134D}" sibTransId="{C029DDDD-B329-44CA-98E5-FB928977FD34}"/>
    <dgm:cxn modelId="{220DFBE0-9E8B-44A5-8667-F1735D1440B2}" type="presParOf" srcId="{186EA91B-81F3-4E60-9BC5-E7CFD1702CE7}" destId="{E6162930-16FA-458F-9E5C-88ADA05E573F}" srcOrd="0" destOrd="0" presId="urn:microsoft.com/office/officeart/2005/8/layout/pyramid2"/>
    <dgm:cxn modelId="{D46AF3A7-160E-492D-8D1C-F19F259CB2CB}" type="presParOf" srcId="{186EA91B-81F3-4E60-9BC5-E7CFD1702CE7}" destId="{3864B3CF-19F1-4A3A-BD99-C80BB5B9BE72}" srcOrd="1" destOrd="0" presId="urn:microsoft.com/office/officeart/2005/8/layout/pyramid2"/>
    <dgm:cxn modelId="{EEC83795-DB08-459F-BFF7-F0145F456213}" type="presParOf" srcId="{3864B3CF-19F1-4A3A-BD99-C80BB5B9BE72}" destId="{867B983B-608B-481A-BF6E-0CDBEDBCD9C8}" srcOrd="0" destOrd="0" presId="urn:microsoft.com/office/officeart/2005/8/layout/pyramid2"/>
    <dgm:cxn modelId="{D8A25684-3200-4BD6-8688-FB322545BFD7}" type="presParOf" srcId="{3864B3CF-19F1-4A3A-BD99-C80BB5B9BE72}" destId="{3E7CE5C4-280B-4A1F-BA1A-C639DDC1EE73}" srcOrd="1" destOrd="0" presId="urn:microsoft.com/office/officeart/2005/8/layout/pyramid2"/>
    <dgm:cxn modelId="{07E420C9-A76C-491A-AF85-AC9A936F1E89}" type="presParOf" srcId="{3864B3CF-19F1-4A3A-BD99-C80BB5B9BE72}" destId="{9E58E5EC-353F-4FB3-ACF6-EF3E595EEEBA}" srcOrd="2" destOrd="0" presId="urn:microsoft.com/office/officeart/2005/8/layout/pyramid2"/>
    <dgm:cxn modelId="{14CF7696-2FCA-4EF4-8E15-63F279F2FB9D}" type="presParOf" srcId="{3864B3CF-19F1-4A3A-BD99-C80BB5B9BE72}" destId="{D59F147D-4F3A-43EA-97B3-50FE58F85CFE}" srcOrd="3" destOrd="0" presId="urn:microsoft.com/office/officeart/2005/8/layout/pyramid2"/>
    <dgm:cxn modelId="{D57B61BB-05D2-4567-9150-A044E784F575}" type="presParOf" srcId="{3864B3CF-19F1-4A3A-BD99-C80BB5B9BE72}" destId="{FA7D0EDD-4C1A-4FA6-A5BE-C0B0768B9043}" srcOrd="4" destOrd="0" presId="urn:microsoft.com/office/officeart/2005/8/layout/pyramid2"/>
    <dgm:cxn modelId="{736A3422-0E3E-4967-8B92-9F26F7A90D31}" type="presParOf" srcId="{3864B3CF-19F1-4A3A-BD99-C80BB5B9BE72}" destId="{0DCCC1B4-0FB6-46F6-96B1-BEF7B6F79436}"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7443F6-A87F-488D-8E95-2F47490FDC2D}" type="doc">
      <dgm:prSet loTypeId="urn:microsoft.com/office/officeart/2005/8/layout/gear1" loCatId="process" qsTypeId="urn:microsoft.com/office/officeart/2005/8/quickstyle/simple3" qsCatId="simple" csTypeId="urn:microsoft.com/office/officeart/2005/8/colors/accent1_2" csCatId="accent1" phldr="1"/>
      <dgm:spPr/>
    </dgm:pt>
    <dgm:pt modelId="{13F9E0A0-086E-4B56-A9F4-DD9FF5933445}">
      <dgm:prSet phldrT="[Testo]"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pPr algn="ctr"/>
          <a:r>
            <a:rPr lang="it-IT" sz="1200" dirty="0"/>
            <a:t>Riesame periodico del sistema</a:t>
          </a:r>
        </a:p>
      </dgm:t>
    </dgm:pt>
    <dgm:pt modelId="{90567D14-EE33-41BF-A92B-D0946492CC5B}" type="parTrans" cxnId="{B2C9207B-0F1E-429B-8771-115AD8D206B0}">
      <dgm:prSet/>
      <dgm:spPr/>
      <dgm:t>
        <a:bodyPr/>
        <a:lstStyle/>
        <a:p>
          <a:endParaRPr lang="it-IT"/>
        </a:p>
      </dgm:t>
    </dgm:pt>
    <dgm:pt modelId="{E8A565E4-1EE6-4F32-8974-FEF420A0B13E}" type="sibTrans" cxnId="{B2C9207B-0F1E-429B-8771-115AD8D206B0}">
      <dgm:prSet/>
      <dgm:spPr/>
      <dgm:t>
        <a:bodyPr/>
        <a:lstStyle/>
        <a:p>
          <a:endParaRPr lang="it-IT"/>
        </a:p>
      </dgm:t>
    </dgm:pt>
    <dgm:pt modelId="{7FE4C38E-42D0-4292-9A0E-43D4E5608AF4}">
      <dgm:prSet phldrT="[Testo]"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r>
            <a:rPr lang="it-IT" sz="1200" dirty="0"/>
            <a:t>Monitoraggio idoneità misure</a:t>
          </a:r>
        </a:p>
      </dgm:t>
    </dgm:pt>
    <dgm:pt modelId="{3E8793C2-B9E8-4ECD-89F4-B88A52AD5394}" type="parTrans" cxnId="{72CB766D-C3F3-48D8-90D1-ADE043AD41F1}">
      <dgm:prSet/>
      <dgm:spPr/>
      <dgm:t>
        <a:bodyPr/>
        <a:lstStyle/>
        <a:p>
          <a:endParaRPr lang="it-IT"/>
        </a:p>
      </dgm:t>
    </dgm:pt>
    <dgm:pt modelId="{4C428C2E-32ED-48EF-ADC3-D5B82A2E0CCB}" type="sibTrans" cxnId="{72CB766D-C3F3-48D8-90D1-ADE043AD41F1}">
      <dgm:prSet/>
      <dgm:spPr/>
      <dgm:t>
        <a:bodyPr/>
        <a:lstStyle/>
        <a:p>
          <a:endParaRPr lang="it-IT"/>
        </a:p>
      </dgm:t>
    </dgm:pt>
    <dgm:pt modelId="{DBE7BE85-231F-4BF2-84B0-42AF3D237490}">
      <dgm:prSet phldrT="[Testo]"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r>
            <a:rPr lang="it-IT" sz="1200" dirty="0"/>
            <a:t>Monitoraggio attuazione misure</a:t>
          </a:r>
        </a:p>
      </dgm:t>
    </dgm:pt>
    <dgm:pt modelId="{17D4FF1C-799D-49C4-A854-B8F081360ED6}" type="parTrans" cxnId="{C62D21E6-5731-4DD0-9934-8E8BDCA38F9D}">
      <dgm:prSet/>
      <dgm:spPr/>
      <dgm:t>
        <a:bodyPr/>
        <a:lstStyle/>
        <a:p>
          <a:endParaRPr lang="it-IT"/>
        </a:p>
      </dgm:t>
    </dgm:pt>
    <dgm:pt modelId="{E15DF5E4-A1C2-4680-9341-73B3A0929CCB}" type="sibTrans" cxnId="{C62D21E6-5731-4DD0-9934-8E8BDCA38F9D}">
      <dgm:prSet/>
      <dgm:spPr/>
      <dgm:t>
        <a:bodyPr/>
        <a:lstStyle/>
        <a:p>
          <a:endParaRPr lang="it-IT"/>
        </a:p>
      </dgm:t>
    </dgm:pt>
    <dgm:pt modelId="{D2C3D0DD-2EE4-4CB0-8FDC-D4634D5CAF1E}" type="pres">
      <dgm:prSet presAssocID="{FA7443F6-A87F-488D-8E95-2F47490FDC2D}" presName="composite" presStyleCnt="0">
        <dgm:presLayoutVars>
          <dgm:chMax val="3"/>
          <dgm:animLvl val="lvl"/>
          <dgm:resizeHandles val="exact"/>
        </dgm:presLayoutVars>
      </dgm:prSet>
      <dgm:spPr/>
    </dgm:pt>
    <dgm:pt modelId="{726CB250-ED5C-49FE-B95B-E2A22281D6CA}" type="pres">
      <dgm:prSet presAssocID="{13F9E0A0-086E-4B56-A9F4-DD9FF5933445}" presName="gear1" presStyleLbl="node1" presStyleIdx="0" presStyleCnt="3">
        <dgm:presLayoutVars>
          <dgm:chMax val="1"/>
          <dgm:bulletEnabled val="1"/>
        </dgm:presLayoutVars>
      </dgm:prSet>
      <dgm:spPr/>
    </dgm:pt>
    <dgm:pt modelId="{5FE6387F-5AC4-47FF-957A-3DFC0244F7DF}" type="pres">
      <dgm:prSet presAssocID="{13F9E0A0-086E-4B56-A9F4-DD9FF5933445}" presName="gear1srcNode" presStyleLbl="node1" presStyleIdx="0" presStyleCnt="3"/>
      <dgm:spPr/>
    </dgm:pt>
    <dgm:pt modelId="{4B07EB7D-EBF9-48CC-8FDC-EFE009521B75}" type="pres">
      <dgm:prSet presAssocID="{13F9E0A0-086E-4B56-A9F4-DD9FF5933445}" presName="gear1dstNode" presStyleLbl="node1" presStyleIdx="0" presStyleCnt="3"/>
      <dgm:spPr/>
    </dgm:pt>
    <dgm:pt modelId="{B0A1CB79-90B6-4D0B-86A2-9CD7103B7CF7}" type="pres">
      <dgm:prSet presAssocID="{7FE4C38E-42D0-4292-9A0E-43D4E5608AF4}" presName="gear2" presStyleLbl="node1" presStyleIdx="1" presStyleCnt="3" custLinFactNeighborX="-2579" custLinFactNeighborY="-1199">
        <dgm:presLayoutVars>
          <dgm:chMax val="1"/>
          <dgm:bulletEnabled val="1"/>
        </dgm:presLayoutVars>
      </dgm:prSet>
      <dgm:spPr/>
    </dgm:pt>
    <dgm:pt modelId="{30DD3D9D-5474-4538-9F96-7E75C8C7DB65}" type="pres">
      <dgm:prSet presAssocID="{7FE4C38E-42D0-4292-9A0E-43D4E5608AF4}" presName="gear2srcNode" presStyleLbl="node1" presStyleIdx="1" presStyleCnt="3"/>
      <dgm:spPr/>
    </dgm:pt>
    <dgm:pt modelId="{1AF38444-AF5F-4F0D-B718-B4A082D6D55F}" type="pres">
      <dgm:prSet presAssocID="{7FE4C38E-42D0-4292-9A0E-43D4E5608AF4}" presName="gear2dstNode" presStyleLbl="node1" presStyleIdx="1" presStyleCnt="3"/>
      <dgm:spPr/>
    </dgm:pt>
    <dgm:pt modelId="{48F211E7-D5E2-4172-AE6D-486C6CA05594}" type="pres">
      <dgm:prSet presAssocID="{DBE7BE85-231F-4BF2-84B0-42AF3D237490}" presName="gear3" presStyleLbl="node1" presStyleIdx="2" presStyleCnt="3" custLinFactNeighborX="-2235" custLinFactNeighborY="-14765"/>
      <dgm:spPr/>
    </dgm:pt>
    <dgm:pt modelId="{B9E30246-5832-4BA9-8208-331D705C329B}" type="pres">
      <dgm:prSet presAssocID="{DBE7BE85-231F-4BF2-84B0-42AF3D237490}" presName="gear3tx" presStyleLbl="node1" presStyleIdx="2" presStyleCnt="3">
        <dgm:presLayoutVars>
          <dgm:chMax val="1"/>
          <dgm:bulletEnabled val="1"/>
        </dgm:presLayoutVars>
      </dgm:prSet>
      <dgm:spPr/>
    </dgm:pt>
    <dgm:pt modelId="{F0E3A320-1B70-469D-A6E3-6038F51EE33E}" type="pres">
      <dgm:prSet presAssocID="{DBE7BE85-231F-4BF2-84B0-42AF3D237490}" presName="gear3srcNode" presStyleLbl="node1" presStyleIdx="2" presStyleCnt="3"/>
      <dgm:spPr/>
    </dgm:pt>
    <dgm:pt modelId="{433B964F-5992-4FC2-8B06-88ABFE0310A9}" type="pres">
      <dgm:prSet presAssocID="{DBE7BE85-231F-4BF2-84B0-42AF3D237490}" presName="gear3dstNode" presStyleLbl="node1" presStyleIdx="2" presStyleCnt="3"/>
      <dgm:spPr/>
    </dgm:pt>
    <dgm:pt modelId="{308288E9-50D9-4768-8D02-6ED29180A045}" type="pres">
      <dgm:prSet presAssocID="{E8A565E4-1EE6-4F32-8974-FEF420A0B13E}" presName="connector1" presStyleLbl="sibTrans2D1" presStyleIdx="0" presStyleCnt="3"/>
      <dgm:spPr/>
    </dgm:pt>
    <dgm:pt modelId="{1530AB8C-3477-4159-9483-EE6C0D50FFEF}" type="pres">
      <dgm:prSet presAssocID="{4C428C2E-32ED-48EF-ADC3-D5B82A2E0CCB}" presName="connector2" presStyleLbl="sibTrans2D1" presStyleIdx="1" presStyleCnt="3" custAng="18113712" custLinFactNeighborX="-12722" custLinFactNeighborY="19375"/>
      <dgm:spPr/>
    </dgm:pt>
    <dgm:pt modelId="{C1266FAC-C84E-41BF-BC52-61BEB3FAAB7E}" type="pres">
      <dgm:prSet presAssocID="{E15DF5E4-A1C2-4680-9341-73B3A0929CCB}" presName="connector3" presStyleLbl="sibTrans2D1" presStyleIdx="2" presStyleCnt="3" custAng="8861202" custLinFactNeighborX="11800" custLinFactNeighborY="-8027"/>
      <dgm:spPr/>
    </dgm:pt>
  </dgm:ptLst>
  <dgm:cxnLst>
    <dgm:cxn modelId="{4BE86A01-B88C-499E-8E98-F496B0BEC99C}" type="presOf" srcId="{E8A565E4-1EE6-4F32-8974-FEF420A0B13E}" destId="{308288E9-50D9-4768-8D02-6ED29180A045}" srcOrd="0" destOrd="0" presId="urn:microsoft.com/office/officeart/2005/8/layout/gear1"/>
    <dgm:cxn modelId="{CA61180A-3188-42F7-B097-64D502C7DE23}" type="presOf" srcId="{4C428C2E-32ED-48EF-ADC3-D5B82A2E0CCB}" destId="{1530AB8C-3477-4159-9483-EE6C0D50FFEF}" srcOrd="0" destOrd="0" presId="urn:microsoft.com/office/officeart/2005/8/layout/gear1"/>
    <dgm:cxn modelId="{8010D825-4CC7-4C66-82D6-8E9C9DDBDD36}" type="presOf" srcId="{DBE7BE85-231F-4BF2-84B0-42AF3D237490}" destId="{B9E30246-5832-4BA9-8208-331D705C329B}" srcOrd="1" destOrd="0" presId="urn:microsoft.com/office/officeart/2005/8/layout/gear1"/>
    <dgm:cxn modelId="{69A7F72C-A6B1-446F-ADA0-04F92BB085DA}" type="presOf" srcId="{DBE7BE85-231F-4BF2-84B0-42AF3D237490}" destId="{48F211E7-D5E2-4172-AE6D-486C6CA05594}" srcOrd="0" destOrd="0" presId="urn:microsoft.com/office/officeart/2005/8/layout/gear1"/>
    <dgm:cxn modelId="{BB76AB2D-039C-44F9-BB5F-E9A856922281}" type="presOf" srcId="{13F9E0A0-086E-4B56-A9F4-DD9FF5933445}" destId="{4B07EB7D-EBF9-48CC-8FDC-EFE009521B75}" srcOrd="2" destOrd="0" presId="urn:microsoft.com/office/officeart/2005/8/layout/gear1"/>
    <dgm:cxn modelId="{6CBA202E-E191-4BD6-B3BD-2C3E830287B5}" type="presOf" srcId="{13F9E0A0-086E-4B56-A9F4-DD9FF5933445}" destId="{5FE6387F-5AC4-47FF-957A-3DFC0244F7DF}" srcOrd="1" destOrd="0" presId="urn:microsoft.com/office/officeart/2005/8/layout/gear1"/>
    <dgm:cxn modelId="{02019460-CFEC-4C89-8794-F05698A39869}" type="presOf" srcId="{FA7443F6-A87F-488D-8E95-2F47490FDC2D}" destId="{D2C3D0DD-2EE4-4CB0-8FDC-D4634D5CAF1E}" srcOrd="0" destOrd="0" presId="urn:microsoft.com/office/officeart/2005/8/layout/gear1"/>
    <dgm:cxn modelId="{FDCD7463-2D82-4914-8A03-14B2225A9D3E}" type="presOf" srcId="{E15DF5E4-A1C2-4680-9341-73B3A0929CCB}" destId="{C1266FAC-C84E-41BF-BC52-61BEB3FAAB7E}" srcOrd="0" destOrd="0" presId="urn:microsoft.com/office/officeart/2005/8/layout/gear1"/>
    <dgm:cxn modelId="{1FF8CD47-00B7-4238-A8E0-F04E8B439E48}" type="presOf" srcId="{13F9E0A0-086E-4B56-A9F4-DD9FF5933445}" destId="{726CB250-ED5C-49FE-B95B-E2A22281D6CA}" srcOrd="0" destOrd="0" presId="urn:microsoft.com/office/officeart/2005/8/layout/gear1"/>
    <dgm:cxn modelId="{B7504A6D-5B48-48B3-82C7-B00065873273}" type="presOf" srcId="{DBE7BE85-231F-4BF2-84B0-42AF3D237490}" destId="{433B964F-5992-4FC2-8B06-88ABFE0310A9}" srcOrd="3" destOrd="0" presId="urn:microsoft.com/office/officeart/2005/8/layout/gear1"/>
    <dgm:cxn modelId="{72CB766D-C3F3-48D8-90D1-ADE043AD41F1}" srcId="{FA7443F6-A87F-488D-8E95-2F47490FDC2D}" destId="{7FE4C38E-42D0-4292-9A0E-43D4E5608AF4}" srcOrd="1" destOrd="0" parTransId="{3E8793C2-B9E8-4ECD-89F4-B88A52AD5394}" sibTransId="{4C428C2E-32ED-48EF-ADC3-D5B82A2E0CCB}"/>
    <dgm:cxn modelId="{35E1CE71-62B7-432D-8E77-00FB784EB568}" type="presOf" srcId="{7FE4C38E-42D0-4292-9A0E-43D4E5608AF4}" destId="{30DD3D9D-5474-4538-9F96-7E75C8C7DB65}" srcOrd="1" destOrd="0" presId="urn:microsoft.com/office/officeart/2005/8/layout/gear1"/>
    <dgm:cxn modelId="{B2C9207B-0F1E-429B-8771-115AD8D206B0}" srcId="{FA7443F6-A87F-488D-8E95-2F47490FDC2D}" destId="{13F9E0A0-086E-4B56-A9F4-DD9FF5933445}" srcOrd="0" destOrd="0" parTransId="{90567D14-EE33-41BF-A92B-D0946492CC5B}" sibTransId="{E8A565E4-1EE6-4F32-8974-FEF420A0B13E}"/>
    <dgm:cxn modelId="{92632D99-A4F4-4454-ABC1-AB3F820DA7FB}" type="presOf" srcId="{7FE4C38E-42D0-4292-9A0E-43D4E5608AF4}" destId="{B0A1CB79-90B6-4D0B-86A2-9CD7103B7CF7}" srcOrd="0" destOrd="0" presId="urn:microsoft.com/office/officeart/2005/8/layout/gear1"/>
    <dgm:cxn modelId="{49590EAE-27E2-4D41-80BA-AA89FD345A21}" type="presOf" srcId="{DBE7BE85-231F-4BF2-84B0-42AF3D237490}" destId="{F0E3A320-1B70-469D-A6E3-6038F51EE33E}" srcOrd="2" destOrd="0" presId="urn:microsoft.com/office/officeart/2005/8/layout/gear1"/>
    <dgm:cxn modelId="{C62D21E6-5731-4DD0-9934-8E8BDCA38F9D}" srcId="{FA7443F6-A87F-488D-8E95-2F47490FDC2D}" destId="{DBE7BE85-231F-4BF2-84B0-42AF3D237490}" srcOrd="2" destOrd="0" parTransId="{17D4FF1C-799D-49C4-A854-B8F081360ED6}" sibTransId="{E15DF5E4-A1C2-4680-9341-73B3A0929CCB}"/>
    <dgm:cxn modelId="{78AB81F4-AF06-4C9A-AAEE-5C59CEB297FF}" type="presOf" srcId="{7FE4C38E-42D0-4292-9A0E-43D4E5608AF4}" destId="{1AF38444-AF5F-4F0D-B718-B4A082D6D55F}" srcOrd="2" destOrd="0" presId="urn:microsoft.com/office/officeart/2005/8/layout/gear1"/>
    <dgm:cxn modelId="{A73E03C3-7202-4EAF-B4E0-46CEFCECFA50}" type="presParOf" srcId="{D2C3D0DD-2EE4-4CB0-8FDC-D4634D5CAF1E}" destId="{726CB250-ED5C-49FE-B95B-E2A22281D6CA}" srcOrd="0" destOrd="0" presId="urn:microsoft.com/office/officeart/2005/8/layout/gear1"/>
    <dgm:cxn modelId="{1418CE38-E9F8-45A9-9358-CC4DAAC69E4F}" type="presParOf" srcId="{D2C3D0DD-2EE4-4CB0-8FDC-D4634D5CAF1E}" destId="{5FE6387F-5AC4-47FF-957A-3DFC0244F7DF}" srcOrd="1" destOrd="0" presId="urn:microsoft.com/office/officeart/2005/8/layout/gear1"/>
    <dgm:cxn modelId="{5B0CBB5C-C3E2-42FC-A939-18EF8F3DF1AC}" type="presParOf" srcId="{D2C3D0DD-2EE4-4CB0-8FDC-D4634D5CAF1E}" destId="{4B07EB7D-EBF9-48CC-8FDC-EFE009521B75}" srcOrd="2" destOrd="0" presId="urn:microsoft.com/office/officeart/2005/8/layout/gear1"/>
    <dgm:cxn modelId="{A0B0BB92-DCD5-4A0C-A83C-1BA6546269C8}" type="presParOf" srcId="{D2C3D0DD-2EE4-4CB0-8FDC-D4634D5CAF1E}" destId="{B0A1CB79-90B6-4D0B-86A2-9CD7103B7CF7}" srcOrd="3" destOrd="0" presId="urn:microsoft.com/office/officeart/2005/8/layout/gear1"/>
    <dgm:cxn modelId="{73841B72-CFB3-4DE9-A635-0949247A3215}" type="presParOf" srcId="{D2C3D0DD-2EE4-4CB0-8FDC-D4634D5CAF1E}" destId="{30DD3D9D-5474-4538-9F96-7E75C8C7DB65}" srcOrd="4" destOrd="0" presId="urn:microsoft.com/office/officeart/2005/8/layout/gear1"/>
    <dgm:cxn modelId="{C286D14F-177B-430B-816A-F93FFC21FC65}" type="presParOf" srcId="{D2C3D0DD-2EE4-4CB0-8FDC-D4634D5CAF1E}" destId="{1AF38444-AF5F-4F0D-B718-B4A082D6D55F}" srcOrd="5" destOrd="0" presId="urn:microsoft.com/office/officeart/2005/8/layout/gear1"/>
    <dgm:cxn modelId="{8D22B549-288F-4C7D-A5BF-84294AA07CB4}" type="presParOf" srcId="{D2C3D0DD-2EE4-4CB0-8FDC-D4634D5CAF1E}" destId="{48F211E7-D5E2-4172-AE6D-486C6CA05594}" srcOrd="6" destOrd="0" presId="urn:microsoft.com/office/officeart/2005/8/layout/gear1"/>
    <dgm:cxn modelId="{2B3E1FFD-D961-4FF5-A66B-B52316B3A4C6}" type="presParOf" srcId="{D2C3D0DD-2EE4-4CB0-8FDC-D4634D5CAF1E}" destId="{B9E30246-5832-4BA9-8208-331D705C329B}" srcOrd="7" destOrd="0" presId="urn:microsoft.com/office/officeart/2005/8/layout/gear1"/>
    <dgm:cxn modelId="{1B436DB3-903D-4696-B641-41D754AE675E}" type="presParOf" srcId="{D2C3D0DD-2EE4-4CB0-8FDC-D4634D5CAF1E}" destId="{F0E3A320-1B70-469D-A6E3-6038F51EE33E}" srcOrd="8" destOrd="0" presId="urn:microsoft.com/office/officeart/2005/8/layout/gear1"/>
    <dgm:cxn modelId="{2D8938F2-37A1-4F14-B794-EEC9A2CE5CB0}" type="presParOf" srcId="{D2C3D0DD-2EE4-4CB0-8FDC-D4634D5CAF1E}" destId="{433B964F-5992-4FC2-8B06-88ABFE0310A9}" srcOrd="9" destOrd="0" presId="urn:microsoft.com/office/officeart/2005/8/layout/gear1"/>
    <dgm:cxn modelId="{56F98555-E76C-45BA-ADBC-DF40F35A3E08}" type="presParOf" srcId="{D2C3D0DD-2EE4-4CB0-8FDC-D4634D5CAF1E}" destId="{308288E9-50D9-4768-8D02-6ED29180A045}" srcOrd="10" destOrd="0" presId="urn:microsoft.com/office/officeart/2005/8/layout/gear1"/>
    <dgm:cxn modelId="{63EBF97D-E3D5-4B2B-8F90-1F4372EB1DF1}" type="presParOf" srcId="{D2C3D0DD-2EE4-4CB0-8FDC-D4634D5CAF1E}" destId="{1530AB8C-3477-4159-9483-EE6C0D50FFEF}" srcOrd="11" destOrd="0" presId="urn:microsoft.com/office/officeart/2005/8/layout/gear1"/>
    <dgm:cxn modelId="{60748731-1374-40CC-A195-38CA958F0730}" type="presParOf" srcId="{D2C3D0DD-2EE4-4CB0-8FDC-D4634D5CAF1E}" destId="{C1266FAC-C84E-41BF-BC52-61BEB3FAAB7E}"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87082-EBBA-480F-BDF9-7C0FE5A4D787}">
      <dsp:nvSpPr>
        <dsp:cNvPr id="0" name=""/>
        <dsp:cNvSpPr/>
      </dsp:nvSpPr>
      <dsp:spPr>
        <a:xfrm>
          <a:off x="3152402" y="3036532"/>
          <a:ext cx="360898" cy="1163303"/>
        </a:xfrm>
        <a:custGeom>
          <a:avLst/>
          <a:gdLst/>
          <a:ahLst/>
          <a:cxnLst/>
          <a:rect l="0" t="0" r="0" b="0"/>
          <a:pathLst>
            <a:path>
              <a:moveTo>
                <a:pt x="0" y="0"/>
              </a:moveTo>
              <a:lnTo>
                <a:pt x="0" y="1163303"/>
              </a:lnTo>
              <a:lnTo>
                <a:pt x="360898" y="11633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998DF5-4F6D-4FAB-A379-9E78F483F871}">
      <dsp:nvSpPr>
        <dsp:cNvPr id="0" name=""/>
        <dsp:cNvSpPr/>
      </dsp:nvSpPr>
      <dsp:spPr>
        <a:xfrm>
          <a:off x="4069080" y="1294124"/>
          <a:ext cx="91440" cy="539411"/>
        </a:xfrm>
        <a:custGeom>
          <a:avLst/>
          <a:gdLst/>
          <a:ahLst/>
          <a:cxnLst/>
          <a:rect l="0" t="0" r="0" b="0"/>
          <a:pathLst>
            <a:path>
              <a:moveTo>
                <a:pt x="45720" y="0"/>
              </a:moveTo>
              <a:lnTo>
                <a:pt x="45720" y="5394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CCC7F1-4439-42C4-BE07-039215BBD46F}">
      <dsp:nvSpPr>
        <dsp:cNvPr id="0" name=""/>
        <dsp:cNvSpPr/>
      </dsp:nvSpPr>
      <dsp:spPr>
        <a:xfrm>
          <a:off x="552" y="125281"/>
          <a:ext cx="2405992" cy="1202996"/>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glow rad="63500">
            <a:schemeClr val="accent1">
              <a:satMod val="175000"/>
              <a:alpha val="40000"/>
            </a:schemeClr>
          </a:glow>
        </a:effectLst>
      </dsp:spPr>
      <dsp:style>
        <a:lnRef idx="1">
          <a:schemeClr val="dk1"/>
        </a:lnRef>
        <a:fillRef idx="2">
          <a:schemeClr val="dk1"/>
        </a:fillRef>
        <a:effectRef idx="1">
          <a:schemeClr val="dk1"/>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t-IT" sz="2400" b="1" kern="1200" dirty="0">
              <a:solidFill>
                <a:schemeClr val="tx2">
                  <a:lumMod val="75000"/>
                </a:schemeClr>
              </a:solidFill>
            </a:rPr>
            <a:t>OCSE</a:t>
          </a:r>
        </a:p>
      </dsp:txBody>
      <dsp:txXfrm>
        <a:off x="552" y="125281"/>
        <a:ext cx="2405992" cy="1202996"/>
      </dsp:txXfrm>
    </dsp:sp>
    <dsp:sp modelId="{978C1FA7-80AC-47C4-AB0D-17C2AAA0DAF7}">
      <dsp:nvSpPr>
        <dsp:cNvPr id="0" name=""/>
        <dsp:cNvSpPr/>
      </dsp:nvSpPr>
      <dsp:spPr>
        <a:xfrm>
          <a:off x="2911803" y="91128"/>
          <a:ext cx="2405992" cy="1202996"/>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glow rad="63500">
            <a:schemeClr val="accent1">
              <a:satMod val="175000"/>
              <a:alpha val="40000"/>
            </a:schemeClr>
          </a:glow>
        </a:effectLst>
      </dsp:spPr>
      <dsp:style>
        <a:lnRef idx="1">
          <a:schemeClr val="dk1"/>
        </a:lnRef>
        <a:fillRef idx="2">
          <a:schemeClr val="dk1"/>
        </a:fillRef>
        <a:effectRef idx="1">
          <a:schemeClr val="dk1"/>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t-IT" sz="2400" b="1" kern="1200" dirty="0">
              <a:solidFill>
                <a:schemeClr val="tx2">
                  <a:lumMod val="75000"/>
                </a:schemeClr>
              </a:solidFill>
            </a:rPr>
            <a:t>Consiglio d’Europa</a:t>
          </a:r>
        </a:p>
      </dsp:txBody>
      <dsp:txXfrm>
        <a:off x="2911803" y="91128"/>
        <a:ext cx="2405992" cy="1202996"/>
      </dsp:txXfrm>
    </dsp:sp>
    <dsp:sp modelId="{72713AF9-5798-42AA-B4A4-FF9CBAB5556A}">
      <dsp:nvSpPr>
        <dsp:cNvPr id="0" name=""/>
        <dsp:cNvSpPr/>
      </dsp:nvSpPr>
      <dsp:spPr>
        <a:xfrm>
          <a:off x="2911803" y="1833535"/>
          <a:ext cx="2405992" cy="1202996"/>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glow rad="63500">
            <a:schemeClr val="accent1">
              <a:satMod val="175000"/>
              <a:alpha val="40000"/>
            </a:schemeClr>
          </a:glow>
        </a:effectLst>
      </dsp:spPr>
      <dsp:style>
        <a:lnRef idx="1">
          <a:schemeClr val="dk1"/>
        </a:lnRef>
        <a:fillRef idx="2">
          <a:schemeClr val="dk1"/>
        </a:fillRef>
        <a:effectRef idx="1">
          <a:schemeClr val="dk1"/>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t-IT" sz="2400" b="1" kern="1200" dirty="0">
              <a:solidFill>
                <a:schemeClr val="tx2">
                  <a:lumMod val="75000"/>
                </a:schemeClr>
              </a:solidFill>
            </a:rPr>
            <a:t>GRECO</a:t>
          </a:r>
        </a:p>
      </dsp:txBody>
      <dsp:txXfrm>
        <a:off x="2911803" y="1833535"/>
        <a:ext cx="2405992" cy="1202996"/>
      </dsp:txXfrm>
    </dsp:sp>
    <dsp:sp modelId="{8C744E54-9C60-46E1-A4C7-F4534FDF60EB}">
      <dsp:nvSpPr>
        <dsp:cNvPr id="0" name=""/>
        <dsp:cNvSpPr/>
      </dsp:nvSpPr>
      <dsp:spPr>
        <a:xfrm>
          <a:off x="3513301" y="3541790"/>
          <a:ext cx="4601100" cy="13160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635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just" defTabSz="622300">
            <a:lnSpc>
              <a:spcPct val="90000"/>
            </a:lnSpc>
            <a:spcBef>
              <a:spcPct val="0"/>
            </a:spcBef>
            <a:spcAft>
              <a:spcPct val="35000"/>
            </a:spcAft>
            <a:buNone/>
          </a:pPr>
          <a:r>
            <a:rPr lang="it-IT" sz="1400" kern="1200" dirty="0">
              <a:solidFill>
                <a:schemeClr val="tx1"/>
              </a:solidFill>
            </a:rPr>
            <a:t>Il </a:t>
          </a:r>
          <a:r>
            <a:rPr lang="it-IT" sz="1400" b="1" kern="1200" dirty="0">
              <a:solidFill>
                <a:schemeClr val="tx1"/>
              </a:solidFill>
            </a:rPr>
            <a:t>GRECO</a:t>
          </a:r>
          <a:r>
            <a:rPr lang="it-IT" sz="1400" kern="1200" dirty="0">
              <a:solidFill>
                <a:schemeClr val="tx1"/>
              </a:solidFill>
            </a:rPr>
            <a:t> (</a:t>
          </a:r>
          <a:r>
            <a:rPr lang="it-IT" sz="1400" i="1" kern="1200" dirty="0" err="1">
              <a:solidFill>
                <a:schemeClr val="tx1"/>
              </a:solidFill>
            </a:rPr>
            <a:t>Groupe</a:t>
          </a:r>
          <a:r>
            <a:rPr lang="it-IT" sz="1400" i="1" kern="1200" dirty="0">
              <a:solidFill>
                <a:schemeClr val="tx1"/>
              </a:solidFill>
            </a:rPr>
            <a:t> d’</a:t>
          </a:r>
          <a:r>
            <a:rPr lang="it-IT" sz="1400" i="1" kern="1200" dirty="0" err="1">
              <a:solidFill>
                <a:schemeClr val="tx1"/>
              </a:solidFill>
            </a:rPr>
            <a:t>Etats</a:t>
          </a:r>
          <a:r>
            <a:rPr lang="it-IT" sz="1400" i="1" kern="1200" dirty="0">
              <a:solidFill>
                <a:schemeClr val="tx1"/>
              </a:solidFill>
            </a:rPr>
            <a:t> </a:t>
          </a:r>
          <a:r>
            <a:rPr lang="it-IT" sz="1400" i="1" kern="1200" dirty="0" err="1">
              <a:solidFill>
                <a:schemeClr val="tx1"/>
              </a:solidFill>
            </a:rPr>
            <a:t>contre</a:t>
          </a:r>
          <a:r>
            <a:rPr lang="it-IT" sz="1400" i="1" kern="1200" dirty="0">
              <a:solidFill>
                <a:schemeClr val="tx1"/>
              </a:solidFill>
            </a:rPr>
            <a:t> la </a:t>
          </a:r>
          <a:r>
            <a:rPr lang="it-IT" sz="1400" i="1" kern="1200" dirty="0" err="1">
              <a:solidFill>
                <a:schemeClr val="tx1"/>
              </a:solidFill>
            </a:rPr>
            <a:t>Corruption</a:t>
          </a:r>
          <a:r>
            <a:rPr lang="it-IT" sz="1400" kern="1200" dirty="0">
              <a:solidFill>
                <a:schemeClr val="tx1"/>
              </a:solidFill>
            </a:rPr>
            <a:t>), con sede a Strasburgo, è un organismo istituito nel 1999 in seno al Consiglio d’Europa, è l’organismo del </a:t>
          </a:r>
          <a:r>
            <a:rPr lang="it-IT" sz="1400" kern="1200" dirty="0" err="1">
              <a:solidFill>
                <a:schemeClr val="tx1"/>
              </a:solidFill>
            </a:rPr>
            <a:t>Conisglio</a:t>
          </a:r>
          <a:r>
            <a:rPr lang="it-IT" sz="1400" kern="1200" dirty="0">
              <a:solidFill>
                <a:schemeClr val="tx1"/>
              </a:solidFill>
            </a:rPr>
            <a:t> Europeo operante in materia di corruzione con il compito di monitorare il livello di conformità delle legislazioni di ciascuno di essi agli </a:t>
          </a:r>
          <a:r>
            <a:rPr lang="it-IT" sz="1400" i="1" kern="1200" dirty="0">
              <a:solidFill>
                <a:schemeClr val="tx1"/>
              </a:solidFill>
            </a:rPr>
            <a:t>standards </a:t>
          </a:r>
          <a:r>
            <a:rPr lang="it-IT" sz="1400" kern="1200" dirty="0">
              <a:solidFill>
                <a:schemeClr val="tx1"/>
              </a:solidFill>
            </a:rPr>
            <a:t>anti-corruzione dell’organizzazione.</a:t>
          </a:r>
        </a:p>
      </dsp:txBody>
      <dsp:txXfrm>
        <a:off x="3513301" y="3541790"/>
        <a:ext cx="4601100" cy="1316090"/>
      </dsp:txXfrm>
    </dsp:sp>
    <dsp:sp modelId="{1832682D-DD63-48F9-88B9-21DB476060D3}">
      <dsp:nvSpPr>
        <dsp:cNvPr id="0" name=""/>
        <dsp:cNvSpPr/>
      </dsp:nvSpPr>
      <dsp:spPr>
        <a:xfrm>
          <a:off x="5823607" y="116066"/>
          <a:ext cx="2405992" cy="1202996"/>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glow rad="63500">
            <a:schemeClr val="accent1">
              <a:satMod val="175000"/>
              <a:alpha val="40000"/>
            </a:schemeClr>
          </a:glow>
        </a:effectLst>
      </dsp:spPr>
      <dsp:style>
        <a:lnRef idx="1">
          <a:schemeClr val="dk1"/>
        </a:lnRef>
        <a:fillRef idx="2">
          <a:schemeClr val="dk1"/>
        </a:fillRef>
        <a:effectRef idx="1">
          <a:schemeClr val="dk1"/>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t-IT" sz="2400" b="1" kern="1200" dirty="0">
              <a:solidFill>
                <a:schemeClr val="tx2">
                  <a:lumMod val="75000"/>
                </a:schemeClr>
              </a:solidFill>
            </a:rPr>
            <a:t>ONU</a:t>
          </a:r>
        </a:p>
      </dsp:txBody>
      <dsp:txXfrm>
        <a:off x="5823607" y="116066"/>
        <a:ext cx="2405992" cy="1202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AE9BB-4980-495A-86C3-DDCB8AFA1912}">
      <dsp:nvSpPr>
        <dsp:cNvPr id="0" name=""/>
        <dsp:cNvSpPr/>
      </dsp:nvSpPr>
      <dsp:spPr>
        <a:xfrm>
          <a:off x="3149773" y="1820954"/>
          <a:ext cx="1974070" cy="1387464"/>
        </a:xfrm>
        <a:prstGeom prst="ellipse">
          <a:avLst/>
        </a:prstGeom>
        <a:solidFill>
          <a:schemeClr val="accent1">
            <a:alpha val="50000"/>
          </a:schemeClr>
        </a:solidFill>
        <a:ln>
          <a:noFill/>
        </a:ln>
        <a:effectLst>
          <a:glow rad="63500">
            <a:schemeClr val="accent1">
              <a:satMod val="175000"/>
              <a:alpha val="40000"/>
            </a:schemeClr>
          </a:glow>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33450" rtl="0">
            <a:lnSpc>
              <a:spcPct val="90000"/>
            </a:lnSpc>
            <a:spcBef>
              <a:spcPct val="0"/>
            </a:spcBef>
            <a:spcAft>
              <a:spcPct val="35000"/>
            </a:spcAft>
            <a:buNone/>
          </a:pPr>
          <a:r>
            <a:rPr lang="it-IT" sz="2100" b="1" i="0" u="none" strike="noStrike" kern="1200" baseline="0" dirty="0">
              <a:solidFill>
                <a:schemeClr val="accent1">
                  <a:lumMod val="75000"/>
                </a:schemeClr>
              </a:solidFill>
              <a:latin typeface="Calibri" panose="020F0502020204030204" pitchFamily="34" charset="0"/>
            </a:rPr>
            <a:t>Sistema di gestione del rischio</a:t>
          </a:r>
        </a:p>
      </dsp:txBody>
      <dsp:txXfrm>
        <a:off x="3438869" y="2024143"/>
        <a:ext cx="1395878" cy="981086"/>
      </dsp:txXfrm>
    </dsp:sp>
    <dsp:sp modelId="{16C9F859-2852-4DBA-B2E7-72D45C071DE8}">
      <dsp:nvSpPr>
        <dsp:cNvPr id="0" name=""/>
        <dsp:cNvSpPr/>
      </dsp:nvSpPr>
      <dsp:spPr>
        <a:xfrm rot="16239117">
          <a:off x="3950226" y="1609101"/>
          <a:ext cx="393428" cy="30346"/>
        </a:xfrm>
        <a:custGeom>
          <a:avLst/>
          <a:gdLst/>
          <a:ahLst/>
          <a:cxnLst/>
          <a:rect l="0" t="0" r="0" b="0"/>
          <a:pathLst>
            <a:path>
              <a:moveTo>
                <a:pt x="0" y="15173"/>
              </a:moveTo>
              <a:lnTo>
                <a:pt x="393428" y="15173"/>
              </a:lnTo>
            </a:path>
          </a:pathLst>
        </a:custGeom>
        <a:noFill/>
        <a:ln w="25400" cap="flat"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137104" y="1614438"/>
        <a:ext cx="19671" cy="19671"/>
      </dsp:txXfrm>
    </dsp:sp>
    <dsp:sp modelId="{02923A9E-B282-4A39-A822-2431516BD630}">
      <dsp:nvSpPr>
        <dsp:cNvPr id="0" name=""/>
        <dsp:cNvSpPr/>
      </dsp:nvSpPr>
      <dsp:spPr>
        <a:xfrm>
          <a:off x="3319515" y="40139"/>
          <a:ext cx="1675113" cy="1387464"/>
        </a:xfrm>
        <a:prstGeom prst="ellips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glow rad="63500">
            <a:schemeClr val="accent1">
              <a:satMod val="175000"/>
              <a:alpha val="40000"/>
            </a:schemeClr>
          </a:glow>
          <a:softEdge rad="31750"/>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889000" rtl="0">
            <a:lnSpc>
              <a:spcPct val="90000"/>
            </a:lnSpc>
            <a:spcBef>
              <a:spcPct val="0"/>
            </a:spcBef>
            <a:spcAft>
              <a:spcPct val="35000"/>
            </a:spcAft>
            <a:buNone/>
          </a:pPr>
          <a:r>
            <a:rPr lang="it-IT" sz="2000" b="1" i="0" u="none" strike="noStrike" kern="1200" baseline="0" dirty="0">
              <a:solidFill>
                <a:schemeClr val="accent1">
                  <a:lumMod val="75000"/>
                </a:schemeClr>
              </a:solidFill>
              <a:latin typeface="Times New Roman" panose="02020603050405020304" pitchFamily="18" charset="0"/>
            </a:rPr>
            <a:t>ANAC</a:t>
          </a:r>
        </a:p>
      </dsp:txBody>
      <dsp:txXfrm>
        <a:off x="3564830" y="243328"/>
        <a:ext cx="1184483" cy="981086"/>
      </dsp:txXfrm>
    </dsp:sp>
    <dsp:sp modelId="{FBB8E9EC-8AAC-480F-B780-6B73706B43E3}">
      <dsp:nvSpPr>
        <dsp:cNvPr id="0" name=""/>
        <dsp:cNvSpPr/>
      </dsp:nvSpPr>
      <dsp:spPr>
        <a:xfrm rot="19860795">
          <a:off x="4901195" y="2028336"/>
          <a:ext cx="172201" cy="30346"/>
        </a:xfrm>
        <a:custGeom>
          <a:avLst/>
          <a:gdLst/>
          <a:ahLst/>
          <a:cxnLst/>
          <a:rect l="0" t="0" r="0" b="0"/>
          <a:pathLst>
            <a:path>
              <a:moveTo>
                <a:pt x="0" y="15173"/>
              </a:moveTo>
              <a:lnTo>
                <a:pt x="172201" y="15173"/>
              </a:lnTo>
            </a:path>
          </a:pathLst>
        </a:custGeom>
        <a:noFill/>
        <a:ln w="25400" cap="flat"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982991" y="2039204"/>
        <a:ext cx="8610" cy="8610"/>
      </dsp:txXfrm>
    </dsp:sp>
    <dsp:sp modelId="{4E9A6BD0-7965-46D3-A428-0A59D4F1BD46}">
      <dsp:nvSpPr>
        <dsp:cNvPr id="0" name=""/>
        <dsp:cNvSpPr/>
      </dsp:nvSpPr>
      <dsp:spPr>
        <a:xfrm>
          <a:off x="4946864" y="943189"/>
          <a:ext cx="1548673" cy="1387464"/>
        </a:xfrm>
        <a:prstGeom prst="ellips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glow rad="63500">
            <a:schemeClr val="accent1">
              <a:satMod val="175000"/>
              <a:alpha val="40000"/>
            </a:schemeClr>
          </a:glow>
          <a:softEdge rad="31750"/>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889000" rtl="0">
            <a:lnSpc>
              <a:spcPct val="90000"/>
            </a:lnSpc>
            <a:spcBef>
              <a:spcPct val="0"/>
            </a:spcBef>
            <a:spcAft>
              <a:spcPct val="35000"/>
            </a:spcAft>
            <a:buNone/>
          </a:pPr>
          <a:r>
            <a:rPr lang="it-IT" sz="2000" b="1" i="0" u="none" strike="noStrike" kern="1200" baseline="0" dirty="0">
              <a:solidFill>
                <a:schemeClr val="accent1">
                  <a:lumMod val="75000"/>
                </a:schemeClr>
              </a:solidFill>
              <a:latin typeface="Calibri" panose="020F0502020204030204" pitchFamily="34" charset="0"/>
            </a:rPr>
            <a:t>Personale della p.a.</a:t>
          </a:r>
        </a:p>
      </dsp:txBody>
      <dsp:txXfrm>
        <a:off x="5173662" y="1146378"/>
        <a:ext cx="1095077" cy="981086"/>
      </dsp:txXfrm>
    </dsp:sp>
    <dsp:sp modelId="{AFB9E191-2FDB-4CE8-AF47-028AEE20CE0A}">
      <dsp:nvSpPr>
        <dsp:cNvPr id="0" name=""/>
        <dsp:cNvSpPr/>
      </dsp:nvSpPr>
      <dsp:spPr>
        <a:xfrm rot="1822026">
          <a:off x="4880658" y="2996395"/>
          <a:ext cx="208361" cy="30346"/>
        </a:xfrm>
        <a:custGeom>
          <a:avLst/>
          <a:gdLst/>
          <a:ahLst/>
          <a:cxnLst/>
          <a:rect l="0" t="0" r="0" b="0"/>
          <a:pathLst>
            <a:path>
              <a:moveTo>
                <a:pt x="0" y="15173"/>
              </a:moveTo>
              <a:lnTo>
                <a:pt x="208361" y="15173"/>
              </a:lnTo>
            </a:path>
          </a:pathLst>
        </a:custGeom>
        <a:noFill/>
        <a:ln w="25400" cap="flat"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979630" y="3006360"/>
        <a:ext cx="10418" cy="10418"/>
      </dsp:txXfrm>
    </dsp:sp>
    <dsp:sp modelId="{A25A22F1-EA51-4D01-8340-B9FF485324C8}">
      <dsp:nvSpPr>
        <dsp:cNvPr id="0" name=""/>
        <dsp:cNvSpPr/>
      </dsp:nvSpPr>
      <dsp:spPr>
        <a:xfrm>
          <a:off x="4949548" y="2749289"/>
          <a:ext cx="1543304" cy="1387464"/>
        </a:xfrm>
        <a:prstGeom prst="ellips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glow rad="63500">
            <a:schemeClr val="accent1">
              <a:satMod val="175000"/>
              <a:alpha val="40000"/>
            </a:schemeClr>
          </a:glow>
          <a:softEdge rad="31750"/>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711200" rtl="0">
            <a:lnSpc>
              <a:spcPct val="90000"/>
            </a:lnSpc>
            <a:spcBef>
              <a:spcPct val="0"/>
            </a:spcBef>
            <a:spcAft>
              <a:spcPct val="35000"/>
            </a:spcAft>
            <a:buNone/>
          </a:pPr>
          <a:r>
            <a:rPr lang="it-IT" sz="1600" b="1" i="0" u="none" strike="noStrike" kern="1200" baseline="0" dirty="0">
              <a:solidFill>
                <a:schemeClr val="accent1">
                  <a:lumMod val="75000"/>
                </a:schemeClr>
              </a:solidFill>
              <a:latin typeface="Calibri" panose="020F0502020204030204" pitchFamily="34" charset="0"/>
            </a:rPr>
            <a:t>Altre </a:t>
          </a:r>
          <a:r>
            <a:rPr lang="it-IT" sz="1600" b="1" i="0" u="none" strike="noStrike" kern="1200" baseline="0" dirty="0" err="1">
              <a:solidFill>
                <a:schemeClr val="accent1">
                  <a:lumMod val="75000"/>
                </a:schemeClr>
              </a:solidFill>
              <a:latin typeface="Calibri" panose="020F0502020204030204" pitchFamily="34" charset="0"/>
            </a:rPr>
            <a:t>Struttture</a:t>
          </a:r>
          <a:r>
            <a:rPr lang="it-IT" sz="1600" b="1" i="0" u="none" strike="noStrike" kern="1200" baseline="0" dirty="0">
              <a:solidFill>
                <a:schemeClr val="accent1">
                  <a:lumMod val="75000"/>
                </a:schemeClr>
              </a:solidFill>
              <a:latin typeface="Calibri" panose="020F0502020204030204" pitchFamily="34" charset="0"/>
            </a:rPr>
            <a:t> (UPD, PDO, </a:t>
          </a:r>
          <a:r>
            <a:rPr lang="it-IT" sz="1600" b="1" i="0" u="none" strike="noStrike" kern="1200" baseline="0" dirty="0" err="1">
              <a:solidFill>
                <a:schemeClr val="accent1">
                  <a:lumMod val="75000"/>
                </a:schemeClr>
              </a:solidFill>
              <a:latin typeface="Calibri" panose="020F0502020204030204" pitchFamily="34" charset="0"/>
            </a:rPr>
            <a:t>Oss.legali</a:t>
          </a:r>
          <a:r>
            <a:rPr lang="it-IT" sz="1600" b="1" i="0" u="none" strike="noStrike" kern="1200" baseline="0" dirty="0">
              <a:solidFill>
                <a:schemeClr val="accent1">
                  <a:lumMod val="75000"/>
                </a:schemeClr>
              </a:solidFill>
              <a:latin typeface="Calibri" panose="020F0502020204030204" pitchFamily="34" charset="0"/>
            </a:rPr>
            <a:t>)</a:t>
          </a:r>
          <a:endParaRPr lang="it-IT" sz="1600" b="0" i="0" u="none" strike="noStrike" kern="1200" baseline="0" dirty="0">
            <a:solidFill>
              <a:schemeClr val="accent1">
                <a:lumMod val="75000"/>
              </a:schemeClr>
            </a:solidFill>
            <a:latin typeface="Calibri" panose="020F0502020204030204" pitchFamily="34" charset="0"/>
          </a:endParaRPr>
        </a:p>
      </dsp:txBody>
      <dsp:txXfrm>
        <a:off x="5175560" y="2952478"/>
        <a:ext cx="1091280" cy="981086"/>
      </dsp:txXfrm>
    </dsp:sp>
    <dsp:sp modelId="{10D4462A-A6DD-44A9-9361-093D63E78D0B}">
      <dsp:nvSpPr>
        <dsp:cNvPr id="0" name=""/>
        <dsp:cNvSpPr/>
      </dsp:nvSpPr>
      <dsp:spPr>
        <a:xfrm rot="5440465">
          <a:off x="3864483" y="3454288"/>
          <a:ext cx="522171" cy="30346"/>
        </a:xfrm>
        <a:custGeom>
          <a:avLst/>
          <a:gdLst/>
          <a:ahLst/>
          <a:cxnLst/>
          <a:rect l="0" t="0" r="0" b="0"/>
          <a:pathLst>
            <a:path>
              <a:moveTo>
                <a:pt x="0" y="15173"/>
              </a:moveTo>
              <a:lnTo>
                <a:pt x="522171" y="15173"/>
              </a:lnTo>
            </a:path>
          </a:pathLst>
        </a:custGeom>
        <a:noFill/>
        <a:ln w="25400" cap="flat"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4112514" y="3456408"/>
        <a:ext cx="26108" cy="26108"/>
      </dsp:txXfrm>
    </dsp:sp>
    <dsp:sp modelId="{ECA5584D-01D8-4C27-9375-5ED17E9940CE}">
      <dsp:nvSpPr>
        <dsp:cNvPr id="0" name=""/>
        <dsp:cNvSpPr/>
      </dsp:nvSpPr>
      <dsp:spPr>
        <a:xfrm>
          <a:off x="3273116" y="3730502"/>
          <a:ext cx="1683354" cy="1308697"/>
        </a:xfrm>
        <a:prstGeom prst="ellips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glow rad="63500">
            <a:schemeClr val="accent1">
              <a:satMod val="175000"/>
              <a:alpha val="40000"/>
            </a:schemeClr>
          </a:glow>
          <a:softEdge rad="31750"/>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889000" rtl="0">
            <a:lnSpc>
              <a:spcPct val="90000"/>
            </a:lnSpc>
            <a:spcBef>
              <a:spcPct val="0"/>
            </a:spcBef>
            <a:spcAft>
              <a:spcPct val="35000"/>
            </a:spcAft>
            <a:buNone/>
          </a:pPr>
          <a:r>
            <a:rPr lang="it-IT" sz="2000" b="1" i="0" u="none" strike="noStrike" kern="1200" baseline="0" dirty="0">
              <a:solidFill>
                <a:schemeClr val="accent1">
                  <a:lumMod val="75000"/>
                </a:schemeClr>
              </a:solidFill>
              <a:latin typeface="Calibri" panose="020F0502020204030204" pitchFamily="34" charset="0"/>
            </a:rPr>
            <a:t>RPCT</a:t>
          </a:r>
          <a:endParaRPr lang="it-IT" sz="2000" b="0" i="0" u="none" strike="noStrike" kern="1200" baseline="0" dirty="0">
            <a:solidFill>
              <a:schemeClr val="accent1">
                <a:lumMod val="75000"/>
              </a:schemeClr>
            </a:solidFill>
            <a:latin typeface="Calibri" panose="020F0502020204030204" pitchFamily="34" charset="0"/>
          </a:endParaRPr>
        </a:p>
      </dsp:txBody>
      <dsp:txXfrm>
        <a:off x="3519637" y="3922156"/>
        <a:ext cx="1190312" cy="925389"/>
      </dsp:txXfrm>
    </dsp:sp>
    <dsp:sp modelId="{0624110E-636B-4893-A94E-7B4A8EF54B93}">
      <dsp:nvSpPr>
        <dsp:cNvPr id="0" name=""/>
        <dsp:cNvSpPr/>
      </dsp:nvSpPr>
      <dsp:spPr>
        <a:xfrm rot="8961428">
          <a:off x="3230104" y="2988250"/>
          <a:ext cx="163403" cy="30346"/>
        </a:xfrm>
        <a:custGeom>
          <a:avLst/>
          <a:gdLst/>
          <a:ahLst/>
          <a:cxnLst/>
          <a:rect l="0" t="0" r="0" b="0"/>
          <a:pathLst>
            <a:path>
              <a:moveTo>
                <a:pt x="0" y="15173"/>
              </a:moveTo>
              <a:lnTo>
                <a:pt x="163403" y="15173"/>
              </a:lnTo>
            </a:path>
          </a:pathLst>
        </a:custGeom>
        <a:noFill/>
        <a:ln w="25400" cap="flat"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3307721" y="2999339"/>
        <a:ext cx="8170" cy="8170"/>
      </dsp:txXfrm>
    </dsp:sp>
    <dsp:sp modelId="{980985DD-06EF-4988-9B02-BE64EE593671}">
      <dsp:nvSpPr>
        <dsp:cNvPr id="0" name=""/>
        <dsp:cNvSpPr/>
      </dsp:nvSpPr>
      <dsp:spPr>
        <a:xfrm>
          <a:off x="1810548" y="2736299"/>
          <a:ext cx="1562270" cy="1387464"/>
        </a:xfrm>
        <a:prstGeom prst="ellips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glow rad="63500">
            <a:schemeClr val="accent1">
              <a:satMod val="175000"/>
              <a:alpha val="40000"/>
            </a:schemeClr>
          </a:glow>
          <a:softEdge rad="31750"/>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889000" rtl="0">
            <a:lnSpc>
              <a:spcPct val="90000"/>
            </a:lnSpc>
            <a:spcBef>
              <a:spcPct val="0"/>
            </a:spcBef>
            <a:spcAft>
              <a:spcPct val="35000"/>
            </a:spcAft>
            <a:buNone/>
          </a:pPr>
          <a:r>
            <a:rPr lang="it-IT" sz="2000" b="1" i="0" u="none" strike="noStrike" kern="1200" baseline="0" dirty="0">
              <a:solidFill>
                <a:schemeClr val="accent1">
                  <a:lumMod val="75000"/>
                </a:schemeClr>
              </a:solidFill>
              <a:latin typeface="Calibri" panose="020F0502020204030204" pitchFamily="34" charset="0"/>
            </a:rPr>
            <a:t>OIV</a:t>
          </a:r>
          <a:endParaRPr lang="it-IT" sz="2000" b="1" i="0" u="none" strike="noStrike" kern="1200" baseline="0" dirty="0">
            <a:solidFill>
              <a:schemeClr val="accent1">
                <a:lumMod val="75000"/>
              </a:schemeClr>
            </a:solidFill>
            <a:latin typeface="Times New Roman" panose="02020603050405020304" pitchFamily="18" charset="0"/>
          </a:endParaRPr>
        </a:p>
      </dsp:txBody>
      <dsp:txXfrm>
        <a:off x="2039337" y="2939488"/>
        <a:ext cx="1104692" cy="981086"/>
      </dsp:txXfrm>
    </dsp:sp>
    <dsp:sp modelId="{7A56D88C-5DB0-467A-843C-03D5D3324958}">
      <dsp:nvSpPr>
        <dsp:cNvPr id="0" name=""/>
        <dsp:cNvSpPr/>
      </dsp:nvSpPr>
      <dsp:spPr>
        <a:xfrm rot="12577225">
          <a:off x="3289706" y="2042136"/>
          <a:ext cx="85282" cy="30346"/>
        </a:xfrm>
        <a:custGeom>
          <a:avLst/>
          <a:gdLst/>
          <a:ahLst/>
          <a:cxnLst/>
          <a:rect l="0" t="0" r="0" b="0"/>
          <a:pathLst>
            <a:path>
              <a:moveTo>
                <a:pt x="0" y="15173"/>
              </a:moveTo>
              <a:lnTo>
                <a:pt x="85282" y="15173"/>
              </a:lnTo>
            </a:path>
          </a:pathLst>
        </a:custGeom>
        <a:noFill/>
        <a:ln w="25400" cap="flat"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3330215" y="2055177"/>
        <a:ext cx="4264" cy="4264"/>
      </dsp:txXfrm>
    </dsp:sp>
    <dsp:sp modelId="{0998A1C1-A48F-4F01-88D4-4A0345B2914F}">
      <dsp:nvSpPr>
        <dsp:cNvPr id="0" name=""/>
        <dsp:cNvSpPr/>
      </dsp:nvSpPr>
      <dsp:spPr>
        <a:xfrm>
          <a:off x="1734062" y="943189"/>
          <a:ext cx="1717763" cy="1387464"/>
        </a:xfrm>
        <a:prstGeom prst="ellips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glow rad="63500">
            <a:schemeClr val="accent1">
              <a:satMod val="175000"/>
              <a:alpha val="40000"/>
            </a:schemeClr>
          </a:glow>
          <a:softEdge rad="31750"/>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889000" rtl="0">
            <a:lnSpc>
              <a:spcPct val="90000"/>
            </a:lnSpc>
            <a:spcBef>
              <a:spcPct val="0"/>
            </a:spcBef>
            <a:spcAft>
              <a:spcPct val="35000"/>
            </a:spcAft>
            <a:buNone/>
          </a:pPr>
          <a:r>
            <a:rPr lang="it-IT" sz="2000" b="1" i="0" u="none" strike="noStrike" kern="1200" baseline="0" dirty="0">
              <a:solidFill>
                <a:schemeClr val="accent1">
                  <a:lumMod val="75000"/>
                </a:schemeClr>
              </a:solidFill>
              <a:latin typeface="Calibri" panose="020F0502020204030204" pitchFamily="34" charset="0"/>
            </a:rPr>
            <a:t>Organo di indirizzo politico</a:t>
          </a:r>
        </a:p>
      </dsp:txBody>
      <dsp:txXfrm>
        <a:off x="1985623" y="1146378"/>
        <a:ext cx="1214641" cy="9810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EC73C-7D73-4360-9DC4-1DF0E081C064}">
      <dsp:nvSpPr>
        <dsp:cNvPr id="0" name=""/>
        <dsp:cNvSpPr/>
      </dsp:nvSpPr>
      <dsp:spPr>
        <a:xfrm>
          <a:off x="224" y="853551"/>
          <a:ext cx="2137767" cy="1248210"/>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it-IT" sz="2400" kern="1200" dirty="0">
              <a:solidFill>
                <a:schemeClr val="accent1">
                  <a:lumMod val="75000"/>
                </a:schemeClr>
              </a:solidFill>
            </a:rPr>
            <a:t>Organo di indirizzo politico</a:t>
          </a:r>
        </a:p>
      </dsp:txBody>
      <dsp:txXfrm>
        <a:off x="36783" y="890110"/>
        <a:ext cx="2064649" cy="1175092"/>
      </dsp:txXfrm>
    </dsp:sp>
    <dsp:sp modelId="{A469D692-FEBF-43D9-BE18-866A177E90A4}">
      <dsp:nvSpPr>
        <dsp:cNvPr id="0" name=""/>
        <dsp:cNvSpPr/>
      </dsp:nvSpPr>
      <dsp:spPr>
        <a:xfrm>
          <a:off x="214001" y="2101761"/>
          <a:ext cx="213776" cy="1206967"/>
        </a:xfrm>
        <a:custGeom>
          <a:avLst/>
          <a:gdLst/>
          <a:ahLst/>
          <a:cxnLst/>
          <a:rect l="0" t="0" r="0" b="0"/>
          <a:pathLst>
            <a:path>
              <a:moveTo>
                <a:pt x="0" y="0"/>
              </a:moveTo>
              <a:lnTo>
                <a:pt x="0" y="1206967"/>
              </a:lnTo>
              <a:lnTo>
                <a:pt x="213776" y="12069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ADE368-84DF-426B-96FE-1D656A59FCFF}">
      <dsp:nvSpPr>
        <dsp:cNvPr id="0" name=""/>
        <dsp:cNvSpPr/>
      </dsp:nvSpPr>
      <dsp:spPr>
        <a:xfrm>
          <a:off x="427777" y="2368982"/>
          <a:ext cx="2165523" cy="1879492"/>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glow rad="63500">
            <a:schemeClr val="accent1">
              <a:satMod val="175000"/>
              <a:alpha val="40000"/>
            </a:schemeClr>
          </a:glo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accent1">
                  <a:lumMod val="75000"/>
                </a:schemeClr>
              </a:solidFill>
            </a:rPr>
            <a:t>Organo di vertice dell’amministrazione che ha il compito di approvare ogni anno il Piano Triennale per la Prevenzione della Corruzione (PTPC) e di nominare il Responsabile della Prevenzione della Corruzione e della trasparenza (RPCT)</a:t>
          </a:r>
        </a:p>
      </dsp:txBody>
      <dsp:txXfrm>
        <a:off x="482825" y="2424030"/>
        <a:ext cx="2055427" cy="1769396"/>
      </dsp:txXfrm>
    </dsp:sp>
    <dsp:sp modelId="{63235FD9-2EA7-4EB9-9D09-A42D485AC54F}">
      <dsp:nvSpPr>
        <dsp:cNvPr id="0" name=""/>
        <dsp:cNvSpPr/>
      </dsp:nvSpPr>
      <dsp:spPr>
        <a:xfrm>
          <a:off x="2700190" y="853551"/>
          <a:ext cx="2137767" cy="1256975"/>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it-IT" sz="2000" kern="1200" dirty="0">
              <a:solidFill>
                <a:schemeClr val="accent1">
                  <a:lumMod val="75000"/>
                </a:schemeClr>
              </a:solidFill>
            </a:rPr>
            <a:t>Organo Indipendente di Valutazione</a:t>
          </a:r>
        </a:p>
        <a:p>
          <a:pPr marL="0" lvl="0" indent="0" algn="ctr" defTabSz="889000">
            <a:lnSpc>
              <a:spcPct val="90000"/>
            </a:lnSpc>
            <a:spcBef>
              <a:spcPct val="0"/>
            </a:spcBef>
            <a:spcAft>
              <a:spcPct val="35000"/>
            </a:spcAft>
            <a:buNone/>
          </a:pPr>
          <a:r>
            <a:rPr lang="it-IT" sz="2000" kern="1200" dirty="0">
              <a:solidFill>
                <a:schemeClr val="accent1">
                  <a:lumMod val="75000"/>
                </a:schemeClr>
              </a:solidFill>
            </a:rPr>
            <a:t> (OIV)</a:t>
          </a:r>
        </a:p>
      </dsp:txBody>
      <dsp:txXfrm>
        <a:off x="2737006" y="890367"/>
        <a:ext cx="2064135" cy="1183343"/>
      </dsp:txXfrm>
    </dsp:sp>
    <dsp:sp modelId="{4E258645-9297-411D-A4D4-BE43C54847C3}">
      <dsp:nvSpPr>
        <dsp:cNvPr id="0" name=""/>
        <dsp:cNvSpPr/>
      </dsp:nvSpPr>
      <dsp:spPr>
        <a:xfrm>
          <a:off x="2913967" y="2110526"/>
          <a:ext cx="213776" cy="801662"/>
        </a:xfrm>
        <a:custGeom>
          <a:avLst/>
          <a:gdLst/>
          <a:ahLst/>
          <a:cxnLst/>
          <a:rect l="0" t="0" r="0" b="0"/>
          <a:pathLst>
            <a:path>
              <a:moveTo>
                <a:pt x="0" y="0"/>
              </a:moveTo>
              <a:lnTo>
                <a:pt x="0" y="801662"/>
              </a:lnTo>
              <a:lnTo>
                <a:pt x="213776" y="8016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C042EF-1629-4B43-B09F-42615951D8D5}">
      <dsp:nvSpPr>
        <dsp:cNvPr id="0" name=""/>
        <dsp:cNvSpPr/>
      </dsp:nvSpPr>
      <dsp:spPr>
        <a:xfrm>
          <a:off x="3127743" y="2377747"/>
          <a:ext cx="1710213" cy="1068883"/>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glow rad="63500">
            <a:schemeClr val="accent1">
              <a:satMod val="175000"/>
              <a:alpha val="40000"/>
            </a:schemeClr>
          </a:glo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accent1">
                  <a:lumMod val="75000"/>
                </a:schemeClr>
              </a:solidFill>
            </a:rPr>
            <a:t>E’ </a:t>
          </a:r>
          <a:r>
            <a:rPr lang="it-IT" sz="1200" kern="1200" dirty="0" err="1">
              <a:solidFill>
                <a:schemeClr val="accent1">
                  <a:lumMod val="75000"/>
                </a:schemeClr>
              </a:solidFill>
            </a:rPr>
            <a:t>un’Organismo</a:t>
          </a:r>
          <a:r>
            <a:rPr lang="it-IT" sz="1200" kern="1200" dirty="0">
              <a:solidFill>
                <a:schemeClr val="accent1">
                  <a:lumMod val="75000"/>
                </a:schemeClr>
              </a:solidFill>
            </a:rPr>
            <a:t> di monitoraggio e di controllo in materia di trasparenza e performance</a:t>
          </a:r>
        </a:p>
      </dsp:txBody>
      <dsp:txXfrm>
        <a:off x="3159050" y="2409054"/>
        <a:ext cx="1647599" cy="1006269"/>
      </dsp:txXfrm>
    </dsp:sp>
    <dsp:sp modelId="{2911E731-F9A4-43D6-AE66-4548BDF6950A}">
      <dsp:nvSpPr>
        <dsp:cNvPr id="0" name=""/>
        <dsp:cNvSpPr/>
      </dsp:nvSpPr>
      <dsp:spPr>
        <a:xfrm>
          <a:off x="5184575" y="886077"/>
          <a:ext cx="2856976" cy="1227676"/>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it-IT" sz="1800" kern="1200" dirty="0">
              <a:solidFill>
                <a:schemeClr val="accent1">
                  <a:lumMod val="75000"/>
                </a:schemeClr>
              </a:solidFill>
            </a:rPr>
            <a:t>Responsabile per la prevenzione della corruzione e per la trasparenza</a:t>
          </a:r>
        </a:p>
        <a:p>
          <a:pPr marL="0" lvl="0" indent="0" algn="ctr" defTabSz="800100">
            <a:lnSpc>
              <a:spcPct val="90000"/>
            </a:lnSpc>
            <a:spcBef>
              <a:spcPct val="0"/>
            </a:spcBef>
            <a:spcAft>
              <a:spcPct val="35000"/>
            </a:spcAft>
            <a:buNone/>
          </a:pPr>
          <a:r>
            <a:rPr lang="it-IT" sz="1800" kern="1200" dirty="0">
              <a:solidFill>
                <a:schemeClr val="accent1">
                  <a:lumMod val="75000"/>
                </a:schemeClr>
              </a:solidFill>
            </a:rPr>
            <a:t>RPCT</a:t>
          </a:r>
        </a:p>
      </dsp:txBody>
      <dsp:txXfrm>
        <a:off x="5220532" y="922034"/>
        <a:ext cx="2785062" cy="1155762"/>
      </dsp:txXfrm>
    </dsp:sp>
    <dsp:sp modelId="{9BFAD57E-04B0-40F1-AB75-C243BA75EF8A}">
      <dsp:nvSpPr>
        <dsp:cNvPr id="0" name=""/>
        <dsp:cNvSpPr/>
      </dsp:nvSpPr>
      <dsp:spPr>
        <a:xfrm>
          <a:off x="5470272" y="2113754"/>
          <a:ext cx="473521" cy="1112697"/>
        </a:xfrm>
        <a:custGeom>
          <a:avLst/>
          <a:gdLst/>
          <a:ahLst/>
          <a:cxnLst/>
          <a:rect l="0" t="0" r="0" b="0"/>
          <a:pathLst>
            <a:path>
              <a:moveTo>
                <a:pt x="0" y="0"/>
              </a:moveTo>
              <a:lnTo>
                <a:pt x="0" y="1112697"/>
              </a:lnTo>
              <a:lnTo>
                <a:pt x="473521" y="11126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FF9090-C1B0-4AB1-B43E-FA4064DC0873}">
      <dsp:nvSpPr>
        <dsp:cNvPr id="0" name=""/>
        <dsp:cNvSpPr/>
      </dsp:nvSpPr>
      <dsp:spPr>
        <a:xfrm>
          <a:off x="5943794" y="2348449"/>
          <a:ext cx="2099937" cy="1756004"/>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glow rad="63500">
            <a:schemeClr val="accent1">
              <a:satMod val="175000"/>
              <a:alpha val="40000"/>
            </a:schemeClr>
          </a:glo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accent1">
                  <a:lumMod val="75000"/>
                </a:schemeClr>
              </a:solidFill>
            </a:rPr>
            <a:t>Figura istituita dalla legge n. 190 del 2012 per la predisposizione e la verifica dell’attuazione del Piano Triennale  della Prevenzione della corruzione. è individuato dall’organo di indirizzo, di norma tra i dirigenti di ruolo in servizio</a:t>
          </a:r>
        </a:p>
      </dsp:txBody>
      <dsp:txXfrm>
        <a:off x="5995226" y="2399881"/>
        <a:ext cx="1997073" cy="16531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68DC4-C0AD-40E5-93DE-C9300ECAA004}">
      <dsp:nvSpPr>
        <dsp:cNvPr id="0" name=""/>
        <dsp:cNvSpPr/>
      </dsp:nvSpPr>
      <dsp:spPr>
        <a:xfrm>
          <a:off x="4233972" y="1446203"/>
          <a:ext cx="3542111" cy="1025569"/>
        </a:xfrm>
        <a:custGeom>
          <a:avLst/>
          <a:gdLst/>
          <a:ahLst/>
          <a:cxnLst/>
          <a:rect l="0" t="0" r="0" b="0"/>
          <a:pathLst>
            <a:path>
              <a:moveTo>
                <a:pt x="0" y="0"/>
              </a:moveTo>
              <a:lnTo>
                <a:pt x="0" y="875275"/>
              </a:lnTo>
              <a:lnTo>
                <a:pt x="3542111" y="875275"/>
              </a:lnTo>
              <a:lnTo>
                <a:pt x="3542111" y="1025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EAD68C-7289-416C-96B1-CB3B9C4C4653}">
      <dsp:nvSpPr>
        <dsp:cNvPr id="0" name=""/>
        <dsp:cNvSpPr/>
      </dsp:nvSpPr>
      <dsp:spPr>
        <a:xfrm>
          <a:off x="4233972" y="1446203"/>
          <a:ext cx="1810153" cy="1025569"/>
        </a:xfrm>
        <a:custGeom>
          <a:avLst/>
          <a:gdLst/>
          <a:ahLst/>
          <a:cxnLst/>
          <a:rect l="0" t="0" r="0" b="0"/>
          <a:pathLst>
            <a:path>
              <a:moveTo>
                <a:pt x="0" y="0"/>
              </a:moveTo>
              <a:lnTo>
                <a:pt x="0" y="875275"/>
              </a:lnTo>
              <a:lnTo>
                <a:pt x="1810153" y="875275"/>
              </a:lnTo>
              <a:lnTo>
                <a:pt x="1810153" y="1025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1539C1-01EA-40A8-AB18-AC30FD9191E5}">
      <dsp:nvSpPr>
        <dsp:cNvPr id="0" name=""/>
        <dsp:cNvSpPr/>
      </dsp:nvSpPr>
      <dsp:spPr>
        <a:xfrm>
          <a:off x="4188252" y="1446203"/>
          <a:ext cx="91440" cy="1025569"/>
        </a:xfrm>
        <a:custGeom>
          <a:avLst/>
          <a:gdLst/>
          <a:ahLst/>
          <a:cxnLst/>
          <a:rect l="0" t="0" r="0" b="0"/>
          <a:pathLst>
            <a:path>
              <a:moveTo>
                <a:pt x="45720" y="0"/>
              </a:moveTo>
              <a:lnTo>
                <a:pt x="45720" y="875275"/>
              </a:lnTo>
              <a:lnTo>
                <a:pt x="60219" y="875275"/>
              </a:lnTo>
              <a:lnTo>
                <a:pt x="60219" y="1025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01B47E-609A-4880-9B2C-BB583F98C34D}">
      <dsp:nvSpPr>
        <dsp:cNvPr id="0" name=""/>
        <dsp:cNvSpPr/>
      </dsp:nvSpPr>
      <dsp:spPr>
        <a:xfrm>
          <a:off x="2452818" y="1446203"/>
          <a:ext cx="1781153" cy="1025569"/>
        </a:xfrm>
        <a:custGeom>
          <a:avLst/>
          <a:gdLst/>
          <a:ahLst/>
          <a:cxnLst/>
          <a:rect l="0" t="0" r="0" b="0"/>
          <a:pathLst>
            <a:path>
              <a:moveTo>
                <a:pt x="1781153" y="0"/>
              </a:moveTo>
              <a:lnTo>
                <a:pt x="1781153" y="875275"/>
              </a:lnTo>
              <a:lnTo>
                <a:pt x="0" y="875275"/>
              </a:lnTo>
              <a:lnTo>
                <a:pt x="0" y="1025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63A96D-8AE0-4641-B883-7DA37FF08542}">
      <dsp:nvSpPr>
        <dsp:cNvPr id="0" name=""/>
        <dsp:cNvSpPr/>
      </dsp:nvSpPr>
      <dsp:spPr>
        <a:xfrm>
          <a:off x="720860" y="1446203"/>
          <a:ext cx="3513111" cy="1025569"/>
        </a:xfrm>
        <a:custGeom>
          <a:avLst/>
          <a:gdLst/>
          <a:ahLst/>
          <a:cxnLst/>
          <a:rect l="0" t="0" r="0" b="0"/>
          <a:pathLst>
            <a:path>
              <a:moveTo>
                <a:pt x="3513111" y="0"/>
              </a:moveTo>
              <a:lnTo>
                <a:pt x="3513111" y="875275"/>
              </a:lnTo>
              <a:lnTo>
                <a:pt x="0" y="875275"/>
              </a:lnTo>
              <a:lnTo>
                <a:pt x="0" y="1025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D4C9DB-4D06-4CE3-9C00-8BD2A7826AE2}">
      <dsp:nvSpPr>
        <dsp:cNvPr id="0" name=""/>
        <dsp:cNvSpPr/>
      </dsp:nvSpPr>
      <dsp:spPr>
        <a:xfrm>
          <a:off x="2866577" y="730518"/>
          <a:ext cx="2734789" cy="715684"/>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IT" sz="2800" b="1" kern="1200" dirty="0">
              <a:solidFill>
                <a:schemeClr val="accent1">
                  <a:lumMod val="75000"/>
                </a:schemeClr>
              </a:solidFill>
            </a:rPr>
            <a:t>Compiti RPCT</a:t>
          </a:r>
        </a:p>
      </dsp:txBody>
      <dsp:txXfrm>
        <a:off x="2866577" y="730518"/>
        <a:ext cx="2734789" cy="715684"/>
      </dsp:txXfrm>
    </dsp:sp>
    <dsp:sp modelId="{C65DEFED-C631-4B2F-83C4-6C92D0A0E3EF}">
      <dsp:nvSpPr>
        <dsp:cNvPr id="0" name=""/>
        <dsp:cNvSpPr/>
      </dsp:nvSpPr>
      <dsp:spPr>
        <a:xfrm>
          <a:off x="5175" y="2471772"/>
          <a:ext cx="1431369" cy="2649930"/>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glow rad="63500">
            <a:schemeClr val="accent1">
              <a:satMod val="175000"/>
              <a:alpha val="40000"/>
            </a:schemeClr>
          </a:glo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kern="1200" dirty="0">
              <a:solidFill>
                <a:schemeClr val="accent1">
                  <a:lumMod val="75000"/>
                </a:schemeClr>
              </a:solidFill>
            </a:rPr>
            <a:t>predispone il Piano triennale di prevenzione della corruzione e della trasparenza (PTPCT) e lo sottopone all’Organo di indirizzo per la necessaria approvazione</a:t>
          </a:r>
        </a:p>
      </dsp:txBody>
      <dsp:txXfrm>
        <a:off x="5175" y="2471772"/>
        <a:ext cx="1431369" cy="2649930"/>
      </dsp:txXfrm>
    </dsp:sp>
    <dsp:sp modelId="{E2F90833-CBE4-44C8-B52C-BA0F30ECDE36}">
      <dsp:nvSpPr>
        <dsp:cNvPr id="0" name=""/>
        <dsp:cNvSpPr/>
      </dsp:nvSpPr>
      <dsp:spPr>
        <a:xfrm>
          <a:off x="1737133" y="2471772"/>
          <a:ext cx="1431369" cy="3318151"/>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glow rad="63500">
            <a:schemeClr val="accent1">
              <a:satMod val="175000"/>
              <a:alpha val="40000"/>
            </a:schemeClr>
          </a:glo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kern="1200" dirty="0">
              <a:solidFill>
                <a:schemeClr val="accent1">
                  <a:lumMod val="75000"/>
                </a:schemeClr>
              </a:solidFill>
            </a:rPr>
            <a:t>segnala all’organo di indirizzo e all’Organismo Indipendente di Valutazione (OIV) le disfunzioni inerenti l’attuazione delle misure in materia di prevenzione della corruzione e di trasparenza e indica i nominativi dei dipendenti che non hanno attuato correttamente le misure</a:t>
          </a:r>
        </a:p>
      </dsp:txBody>
      <dsp:txXfrm>
        <a:off x="1737133" y="2471772"/>
        <a:ext cx="1431369" cy="3318151"/>
      </dsp:txXfrm>
    </dsp:sp>
    <dsp:sp modelId="{A5A1C609-9AC6-46B5-A480-52299BF60C82}">
      <dsp:nvSpPr>
        <dsp:cNvPr id="0" name=""/>
        <dsp:cNvSpPr/>
      </dsp:nvSpPr>
      <dsp:spPr>
        <a:xfrm>
          <a:off x="3469091" y="2471772"/>
          <a:ext cx="1558761" cy="3204815"/>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glow rad="63500">
            <a:schemeClr val="accent1">
              <a:satMod val="175000"/>
              <a:alpha val="40000"/>
            </a:schemeClr>
          </a:glo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kern="1200" dirty="0">
              <a:solidFill>
                <a:schemeClr val="accent1">
                  <a:lumMod val="75000"/>
                </a:schemeClr>
              </a:solidFill>
            </a:rPr>
            <a:t>verifica l’efficace attuazione del PTPCT e la sua idoneità e propone modifiche dello stesso quando sono accertate significative violazioni delle prescrizioni o anche quando intervengono mutamenti nell’organizzazione o nell’attività dell’amministrazione</a:t>
          </a:r>
        </a:p>
      </dsp:txBody>
      <dsp:txXfrm>
        <a:off x="3469091" y="2471772"/>
        <a:ext cx="1558761" cy="3204815"/>
      </dsp:txXfrm>
    </dsp:sp>
    <dsp:sp modelId="{C7D762C3-F9D6-432C-9BF2-FAFB9599F695}">
      <dsp:nvSpPr>
        <dsp:cNvPr id="0" name=""/>
        <dsp:cNvSpPr/>
      </dsp:nvSpPr>
      <dsp:spPr>
        <a:xfrm>
          <a:off x="5328440" y="2471772"/>
          <a:ext cx="1431369" cy="1874786"/>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glow rad="63500">
            <a:schemeClr val="accent1">
              <a:satMod val="175000"/>
              <a:alpha val="40000"/>
            </a:schemeClr>
          </a:glo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kern="1200" dirty="0">
              <a:solidFill>
                <a:schemeClr val="accent1">
                  <a:lumMod val="75000"/>
                </a:schemeClr>
              </a:solidFill>
            </a:rPr>
            <a:t>redige la relazione annuale che descrive i risultati dell’attività svolta tra cui il rendiconto sull’attuazione delle misure di prevenzione definite nei PTPC</a:t>
          </a:r>
        </a:p>
      </dsp:txBody>
      <dsp:txXfrm>
        <a:off x="5328440" y="2471772"/>
        <a:ext cx="1431369" cy="1874786"/>
      </dsp:txXfrm>
    </dsp:sp>
    <dsp:sp modelId="{D107F0E1-BED1-4F13-9888-AC835E8C58B2}">
      <dsp:nvSpPr>
        <dsp:cNvPr id="0" name=""/>
        <dsp:cNvSpPr/>
      </dsp:nvSpPr>
      <dsp:spPr>
        <a:xfrm>
          <a:off x="7060398" y="2471772"/>
          <a:ext cx="1431369" cy="2879851"/>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glow rad="63500">
            <a:schemeClr val="accent1">
              <a:satMod val="175000"/>
              <a:alpha val="40000"/>
            </a:schemeClr>
          </a:glo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kern="1200" dirty="0">
              <a:solidFill>
                <a:schemeClr val="accent1">
                  <a:lumMod val="75000"/>
                </a:schemeClr>
              </a:solidFill>
            </a:rPr>
            <a:t>cura la diffusione della conoscenza dei Codici di comportamento nell’amministrazione, il monitoraggio annuale della loro attuazione, la pubblicazione sul sito istituzionale e la comunicazione all’ANAC dei risultati del monitoraggio</a:t>
          </a:r>
        </a:p>
      </dsp:txBody>
      <dsp:txXfrm>
        <a:off x="7060398" y="2471772"/>
        <a:ext cx="1431369" cy="28798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8F36E-521E-4B31-9613-A6DB4414DDE4}">
      <dsp:nvSpPr>
        <dsp:cNvPr id="0" name=""/>
        <dsp:cNvSpPr/>
      </dsp:nvSpPr>
      <dsp:spPr>
        <a:xfrm rot="5400000">
          <a:off x="-304998" y="515188"/>
          <a:ext cx="2033320" cy="142332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b="1" kern="1200" dirty="0"/>
            <a:t>PROCESSO</a:t>
          </a:r>
        </a:p>
      </dsp:txBody>
      <dsp:txXfrm rot="-5400000">
        <a:off x="0" y="921852"/>
        <a:ext cx="1423324" cy="609996"/>
      </dsp:txXfrm>
    </dsp:sp>
    <dsp:sp modelId="{F9A30809-6787-4D7D-A172-F37B1C2C5639}">
      <dsp:nvSpPr>
        <dsp:cNvPr id="0" name=""/>
        <dsp:cNvSpPr/>
      </dsp:nvSpPr>
      <dsp:spPr>
        <a:xfrm rot="5400000">
          <a:off x="4075995" y="-2629785"/>
          <a:ext cx="1696268" cy="700161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glow rad="63500">
            <a:schemeClr val="accent1">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it-IT" sz="1400" kern="1200" dirty="0">
              <a:solidFill>
                <a:schemeClr val="accent1">
                  <a:lumMod val="75000"/>
                </a:schemeClr>
              </a:solidFill>
            </a:rPr>
            <a:t>Il processo è la trasformazione di un input in un output che mi consente di creare valore aggiunto</a:t>
          </a:r>
        </a:p>
        <a:p>
          <a:pPr marL="114300" lvl="1" indent="-114300" algn="l" defTabSz="622300">
            <a:lnSpc>
              <a:spcPct val="90000"/>
            </a:lnSpc>
            <a:spcBef>
              <a:spcPct val="0"/>
            </a:spcBef>
            <a:spcAft>
              <a:spcPct val="15000"/>
            </a:spcAft>
            <a:buFont typeface="Symbol" panose="05050102010706020507" pitchFamily="18" charset="2"/>
            <a:buChar char=""/>
          </a:pPr>
          <a:r>
            <a:rPr lang="it-IT" sz="1400" kern="1200" dirty="0">
              <a:solidFill>
                <a:schemeClr val="accent1">
                  <a:lumMod val="75000"/>
                </a:schemeClr>
              </a:solidFill>
            </a:rPr>
            <a:t>punto di vista organizzativo</a:t>
          </a:r>
        </a:p>
        <a:p>
          <a:pPr marL="114300" lvl="1" indent="-114300" algn="l" defTabSz="622300">
            <a:lnSpc>
              <a:spcPct val="90000"/>
            </a:lnSpc>
            <a:spcBef>
              <a:spcPct val="0"/>
            </a:spcBef>
            <a:spcAft>
              <a:spcPct val="15000"/>
            </a:spcAft>
            <a:buFont typeface="Symbol" panose="05050102010706020507" pitchFamily="18" charset="2"/>
            <a:buChar char=""/>
          </a:pPr>
          <a:r>
            <a:rPr lang="it-IT" sz="1400" kern="1200" dirty="0">
              <a:solidFill>
                <a:schemeClr val="accent1">
                  <a:lumMod val="75000"/>
                </a:schemeClr>
              </a:solidFill>
            </a:rPr>
            <a:t>chi fa cosa</a:t>
          </a:r>
        </a:p>
        <a:p>
          <a:pPr marL="114300" lvl="1" indent="-114300" algn="l" defTabSz="622300">
            <a:lnSpc>
              <a:spcPct val="90000"/>
            </a:lnSpc>
            <a:spcBef>
              <a:spcPct val="0"/>
            </a:spcBef>
            <a:spcAft>
              <a:spcPct val="15000"/>
            </a:spcAft>
            <a:buFont typeface="Symbol" panose="05050102010706020507" pitchFamily="18" charset="2"/>
            <a:buChar char=""/>
          </a:pPr>
          <a:r>
            <a:rPr lang="it-IT" sz="1400" kern="1200" dirty="0">
              <a:solidFill>
                <a:schemeClr val="accent1">
                  <a:lumMod val="75000"/>
                </a:schemeClr>
              </a:solidFill>
            </a:rPr>
            <a:t>indispensabile partire da organigramma e </a:t>
          </a:r>
          <a:r>
            <a:rPr lang="it-IT" sz="1400" kern="1200" dirty="0" err="1">
              <a:solidFill>
                <a:schemeClr val="accent1">
                  <a:lumMod val="75000"/>
                </a:schemeClr>
              </a:solidFill>
            </a:rPr>
            <a:t>funzionigramma</a:t>
          </a:r>
          <a:r>
            <a:rPr lang="it-IT" sz="1400" kern="1200" dirty="0">
              <a:solidFill>
                <a:schemeClr val="accent1">
                  <a:lumMod val="75000"/>
                </a:schemeClr>
              </a:solidFill>
            </a:rPr>
            <a:t> della PA</a:t>
          </a:r>
        </a:p>
        <a:p>
          <a:pPr marL="114300" lvl="1" indent="-114300" algn="l" defTabSz="622300">
            <a:lnSpc>
              <a:spcPct val="90000"/>
            </a:lnSpc>
            <a:spcBef>
              <a:spcPct val="0"/>
            </a:spcBef>
            <a:spcAft>
              <a:spcPct val="15000"/>
            </a:spcAft>
            <a:buFont typeface="Symbol" panose="05050102010706020507" pitchFamily="18" charset="2"/>
            <a:buChar char=""/>
          </a:pPr>
          <a:r>
            <a:rPr lang="it-IT" sz="1400" kern="1200" dirty="0">
              <a:solidFill>
                <a:schemeClr val="accent1">
                  <a:lumMod val="75000"/>
                </a:schemeClr>
              </a:solidFill>
            </a:rPr>
            <a:t>non è un’attività procedimentalizzata da una norma e per questo potrebbe essere più esposto a rischio</a:t>
          </a:r>
        </a:p>
      </dsp:txBody>
      <dsp:txXfrm rot="-5400000">
        <a:off x="1423324" y="105691"/>
        <a:ext cx="6918806" cy="1530658"/>
      </dsp:txXfrm>
    </dsp:sp>
    <dsp:sp modelId="{B2F9DF74-ACA7-4E07-865C-5DB5316F9D8A}">
      <dsp:nvSpPr>
        <dsp:cNvPr id="0" name=""/>
        <dsp:cNvSpPr/>
      </dsp:nvSpPr>
      <dsp:spPr>
        <a:xfrm rot="5400000">
          <a:off x="-304998" y="2523029"/>
          <a:ext cx="2033320" cy="142332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b="1" kern="1200" dirty="0"/>
            <a:t>PROCEDIMENTO</a:t>
          </a:r>
        </a:p>
      </dsp:txBody>
      <dsp:txXfrm rot="-5400000">
        <a:off x="0" y="2929693"/>
        <a:ext cx="1423324" cy="609996"/>
      </dsp:txXfrm>
    </dsp:sp>
    <dsp:sp modelId="{CE8827B0-9EAE-4704-A1A5-913232B4A46C}">
      <dsp:nvSpPr>
        <dsp:cNvPr id="0" name=""/>
        <dsp:cNvSpPr/>
      </dsp:nvSpPr>
      <dsp:spPr>
        <a:xfrm rot="5400000">
          <a:off x="4111092" y="-621945"/>
          <a:ext cx="1626075" cy="700161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glow rad="63500">
            <a:schemeClr val="accent1">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it-IT" sz="1400" kern="1200" dirty="0">
              <a:solidFill>
                <a:schemeClr val="accent1">
                  <a:lumMod val="75000"/>
                </a:schemeClr>
              </a:solidFill>
            </a:rPr>
            <a:t>è un atto con cui un’Autorità amministrativa dispone (ovvero manifesta la propria volontà e la mette in atto) in ordine ad un interesse pubblico affidato alla sua tutela  esercitando una potestà amministrativa ed incidendo su situazioni giuridiche soggettive. </a:t>
          </a:r>
        </a:p>
        <a:p>
          <a:pPr marL="114300" lvl="1" indent="-114300" algn="l" defTabSz="622300">
            <a:lnSpc>
              <a:spcPct val="90000"/>
            </a:lnSpc>
            <a:spcBef>
              <a:spcPct val="0"/>
            </a:spcBef>
            <a:spcAft>
              <a:spcPct val="15000"/>
            </a:spcAft>
            <a:buFont typeface="Symbol" panose="05050102010706020507" pitchFamily="18" charset="2"/>
            <a:buChar char=""/>
          </a:pPr>
          <a:r>
            <a:rPr lang="it-IT" sz="1400" kern="1200" dirty="0">
              <a:solidFill>
                <a:schemeClr val="accent1">
                  <a:lumMod val="75000"/>
                </a:schemeClr>
              </a:solidFill>
            </a:rPr>
            <a:t>punto di vista amministrativo</a:t>
          </a:r>
        </a:p>
        <a:p>
          <a:pPr marL="114300" lvl="1" indent="-114300" algn="l" defTabSz="622300">
            <a:lnSpc>
              <a:spcPct val="90000"/>
            </a:lnSpc>
            <a:spcBef>
              <a:spcPct val="0"/>
            </a:spcBef>
            <a:spcAft>
              <a:spcPct val="15000"/>
            </a:spcAft>
            <a:buFont typeface="Symbol" panose="05050102010706020507" pitchFamily="18" charset="2"/>
            <a:buChar char=""/>
          </a:pPr>
          <a:r>
            <a:rPr lang="it-IT" sz="1400" kern="1200" dirty="0">
              <a:solidFill>
                <a:schemeClr val="accent1">
                  <a:lumMod val="75000"/>
                </a:schemeClr>
              </a:solidFill>
            </a:rPr>
            <a:t>atto finale</a:t>
          </a:r>
        </a:p>
        <a:p>
          <a:pPr marL="114300" lvl="1" indent="-114300" algn="l" defTabSz="622300">
            <a:lnSpc>
              <a:spcPct val="90000"/>
            </a:lnSpc>
            <a:spcBef>
              <a:spcPct val="0"/>
            </a:spcBef>
            <a:spcAft>
              <a:spcPct val="15000"/>
            </a:spcAft>
            <a:buFont typeface="Symbol" panose="05050102010706020507" pitchFamily="18" charset="2"/>
            <a:buChar char=""/>
          </a:pPr>
          <a:r>
            <a:rPr lang="it-IT" sz="1400" kern="1200" dirty="0">
              <a:solidFill>
                <a:schemeClr val="accent1">
                  <a:lumMod val="75000"/>
                </a:schemeClr>
              </a:solidFill>
            </a:rPr>
            <a:t>documenti amministrativi in quanto rappresentativi degli atti posti in essere</a:t>
          </a:r>
        </a:p>
        <a:p>
          <a:pPr marL="114300" lvl="1" indent="-114300" algn="l" defTabSz="622300">
            <a:lnSpc>
              <a:spcPct val="90000"/>
            </a:lnSpc>
            <a:spcBef>
              <a:spcPct val="0"/>
            </a:spcBef>
            <a:spcAft>
              <a:spcPct val="15000"/>
            </a:spcAft>
            <a:buFont typeface="Symbol" panose="05050102010706020507" pitchFamily="18" charset="2"/>
            <a:buChar char=""/>
          </a:pPr>
          <a:r>
            <a:rPr lang="it-IT" sz="1400" kern="1200" dirty="0">
              <a:solidFill>
                <a:schemeClr val="accent1">
                  <a:lumMod val="75000"/>
                </a:schemeClr>
              </a:solidFill>
            </a:rPr>
            <a:t>è un’attività procedimentalizzata da una norma di rango primario o secondario </a:t>
          </a:r>
        </a:p>
      </dsp:txBody>
      <dsp:txXfrm rot="-5400000">
        <a:off x="1423324" y="2145201"/>
        <a:ext cx="6922233" cy="1467319"/>
      </dsp:txXfrm>
    </dsp:sp>
    <dsp:sp modelId="{44413DD8-66D9-4A99-A94D-A2F0AE14147C}">
      <dsp:nvSpPr>
        <dsp:cNvPr id="0" name=""/>
        <dsp:cNvSpPr/>
      </dsp:nvSpPr>
      <dsp:spPr>
        <a:xfrm rot="5400000">
          <a:off x="-304998" y="4378660"/>
          <a:ext cx="2033320" cy="142332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b="1" kern="1200" dirty="0"/>
            <a:t>PROCEDURA</a:t>
          </a:r>
        </a:p>
      </dsp:txBody>
      <dsp:txXfrm rot="-5400000">
        <a:off x="0" y="4785324"/>
        <a:ext cx="1423324" cy="609996"/>
      </dsp:txXfrm>
    </dsp:sp>
    <dsp:sp modelId="{20E2AE75-121E-409F-98C2-9C09082FED6B}">
      <dsp:nvSpPr>
        <dsp:cNvPr id="0" name=""/>
        <dsp:cNvSpPr/>
      </dsp:nvSpPr>
      <dsp:spPr>
        <a:xfrm rot="5400000">
          <a:off x="4263301" y="1233685"/>
          <a:ext cx="1321658" cy="700161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glow rad="63500">
            <a:schemeClr val="accent1">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it-IT" sz="1400" kern="1200" dirty="0">
              <a:solidFill>
                <a:schemeClr val="accent1">
                  <a:lumMod val="75000"/>
                </a:schemeClr>
              </a:solidFill>
            </a:rPr>
            <a:t>atto organizzativo che non ha valore normativo</a:t>
          </a:r>
        </a:p>
        <a:p>
          <a:pPr marL="114300" lvl="1" indent="-114300" algn="l" defTabSz="622300">
            <a:lnSpc>
              <a:spcPct val="90000"/>
            </a:lnSpc>
            <a:spcBef>
              <a:spcPct val="0"/>
            </a:spcBef>
            <a:spcAft>
              <a:spcPct val="15000"/>
            </a:spcAft>
            <a:buChar char="•"/>
          </a:pPr>
          <a:r>
            <a:rPr lang="it-IT" sz="1400" kern="1200" dirty="0">
              <a:solidFill>
                <a:schemeClr val="accent1">
                  <a:lumMod val="75000"/>
                </a:schemeClr>
              </a:solidFill>
            </a:rPr>
            <a:t>non prevede la partecipazione dell’utente</a:t>
          </a:r>
        </a:p>
        <a:p>
          <a:pPr marL="114300" lvl="1" indent="-114300" algn="l" defTabSz="622300">
            <a:lnSpc>
              <a:spcPct val="90000"/>
            </a:lnSpc>
            <a:spcBef>
              <a:spcPct val="0"/>
            </a:spcBef>
            <a:spcAft>
              <a:spcPct val="15000"/>
            </a:spcAft>
            <a:buChar char="•"/>
          </a:pPr>
          <a:r>
            <a:rPr lang="it-IT" sz="1400" kern="1200" dirty="0">
              <a:solidFill>
                <a:schemeClr val="accent1">
                  <a:lumMod val="75000"/>
                </a:schemeClr>
              </a:solidFill>
            </a:rPr>
            <a:t>è una sequenza di azioni che riguarda l’aspetto organizzativo dell’ente (es. ordine di servizio)</a:t>
          </a:r>
        </a:p>
      </dsp:txBody>
      <dsp:txXfrm rot="-5400000">
        <a:off x="1423325" y="4138179"/>
        <a:ext cx="6937093" cy="11926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62930-16FA-458F-9E5C-88ADA05E573F}">
      <dsp:nvSpPr>
        <dsp:cNvPr id="0" name=""/>
        <dsp:cNvSpPr/>
      </dsp:nvSpPr>
      <dsp:spPr>
        <a:xfrm>
          <a:off x="1512371" y="0"/>
          <a:ext cx="4525963" cy="452596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7B983B-608B-481A-BF6E-0CDBEDBCD9C8}">
      <dsp:nvSpPr>
        <dsp:cNvPr id="0" name=""/>
        <dsp:cNvSpPr/>
      </dsp:nvSpPr>
      <dsp:spPr>
        <a:xfrm>
          <a:off x="3775352" y="455027"/>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glow rad="63500">
            <a:schemeClr val="accent1">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dirty="0">
              <a:solidFill>
                <a:schemeClr val="accent1">
                  <a:lumMod val="75000"/>
                </a:schemeClr>
              </a:solidFill>
            </a:rPr>
            <a:t>descrizione dei processi</a:t>
          </a:r>
        </a:p>
      </dsp:txBody>
      <dsp:txXfrm>
        <a:off x="3827652" y="507327"/>
        <a:ext cx="2837275" cy="966780"/>
      </dsp:txXfrm>
    </dsp:sp>
    <dsp:sp modelId="{9E58E5EC-353F-4FB3-ACF6-EF3E595EEEBA}">
      <dsp:nvSpPr>
        <dsp:cNvPr id="0" name=""/>
        <dsp:cNvSpPr/>
      </dsp:nvSpPr>
      <dsp:spPr>
        <a:xfrm>
          <a:off x="3775352" y="1660330"/>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glow rad="63500">
            <a:schemeClr val="accent1">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dirty="0">
              <a:solidFill>
                <a:schemeClr val="accent1">
                  <a:lumMod val="75000"/>
                </a:schemeClr>
              </a:solidFill>
            </a:rPr>
            <a:t>individuazione dei potenziali pericoli</a:t>
          </a:r>
        </a:p>
      </dsp:txBody>
      <dsp:txXfrm>
        <a:off x="3827652" y="1712630"/>
        <a:ext cx="2837275" cy="966780"/>
      </dsp:txXfrm>
    </dsp:sp>
    <dsp:sp modelId="{FA7D0EDD-4C1A-4FA6-A5BE-C0B0768B9043}">
      <dsp:nvSpPr>
        <dsp:cNvPr id="0" name=""/>
        <dsp:cNvSpPr/>
      </dsp:nvSpPr>
      <dsp:spPr>
        <a:xfrm>
          <a:off x="3775352" y="2865632"/>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glow rad="63500">
            <a:schemeClr val="accent1">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dirty="0">
              <a:solidFill>
                <a:schemeClr val="accent1">
                  <a:lumMod val="75000"/>
                </a:schemeClr>
              </a:solidFill>
            </a:rPr>
            <a:t>misure di prevenzione</a:t>
          </a:r>
        </a:p>
      </dsp:txBody>
      <dsp:txXfrm>
        <a:off x="3827652" y="2917932"/>
        <a:ext cx="2837275" cy="9667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CB250-ED5C-49FE-B95B-E2A22281D6CA}">
      <dsp:nvSpPr>
        <dsp:cNvPr id="0" name=""/>
        <dsp:cNvSpPr/>
      </dsp:nvSpPr>
      <dsp:spPr>
        <a:xfrm>
          <a:off x="2769407" y="1646288"/>
          <a:ext cx="2012129" cy="2012129"/>
        </a:xfrm>
        <a:prstGeom prst="gear9">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kern="1200" dirty="0"/>
            <a:t>Riesame periodico del sistema</a:t>
          </a:r>
        </a:p>
      </dsp:txBody>
      <dsp:txXfrm>
        <a:off x="3173934" y="2117620"/>
        <a:ext cx="1203075" cy="1034275"/>
      </dsp:txXfrm>
    </dsp:sp>
    <dsp:sp modelId="{B0A1CB79-90B6-4D0B-86A2-9CD7103B7CF7}">
      <dsp:nvSpPr>
        <dsp:cNvPr id="0" name=""/>
        <dsp:cNvSpPr/>
      </dsp:nvSpPr>
      <dsp:spPr>
        <a:xfrm>
          <a:off x="1560973" y="1153147"/>
          <a:ext cx="1463367" cy="1463367"/>
        </a:xfrm>
        <a:prstGeom prst="gear6">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kern="1200" dirty="0"/>
            <a:t>Monitoraggio idoneità misure</a:t>
          </a:r>
        </a:p>
      </dsp:txBody>
      <dsp:txXfrm>
        <a:off x="1929380" y="1523781"/>
        <a:ext cx="726553" cy="722099"/>
      </dsp:txXfrm>
    </dsp:sp>
    <dsp:sp modelId="{48F211E7-D5E2-4172-AE6D-486C6CA05594}">
      <dsp:nvSpPr>
        <dsp:cNvPr id="0" name=""/>
        <dsp:cNvSpPr/>
      </dsp:nvSpPr>
      <dsp:spPr>
        <a:xfrm rot="20700000">
          <a:off x="2379100" y="161119"/>
          <a:ext cx="1433801" cy="1433801"/>
        </a:xfrm>
        <a:prstGeom prst="gear6">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kern="1200" dirty="0"/>
            <a:t>Monitoraggio attuazione misure</a:t>
          </a:r>
        </a:p>
      </dsp:txBody>
      <dsp:txXfrm rot="-20700000">
        <a:off x="2693575" y="475594"/>
        <a:ext cx="804851" cy="804851"/>
      </dsp:txXfrm>
    </dsp:sp>
    <dsp:sp modelId="{308288E9-50D9-4768-8D02-6ED29180A045}">
      <dsp:nvSpPr>
        <dsp:cNvPr id="0" name=""/>
        <dsp:cNvSpPr/>
      </dsp:nvSpPr>
      <dsp:spPr>
        <a:xfrm>
          <a:off x="2608894" y="1345942"/>
          <a:ext cx="2575526" cy="2575526"/>
        </a:xfrm>
        <a:prstGeom prst="circularArrow">
          <a:avLst>
            <a:gd name="adj1" fmla="val 4687"/>
            <a:gd name="adj2" fmla="val 299029"/>
            <a:gd name="adj3" fmla="val 2502006"/>
            <a:gd name="adj4" fmla="val 15892122"/>
            <a:gd name="adj5" fmla="val 5469"/>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530AB8C-3477-4159-9483-EE6C0D50FFEF}">
      <dsp:nvSpPr>
        <dsp:cNvPr id="0" name=""/>
        <dsp:cNvSpPr/>
      </dsp:nvSpPr>
      <dsp:spPr>
        <a:xfrm rot="18113712">
          <a:off x="1101489" y="1211766"/>
          <a:ext cx="1871280" cy="1871280"/>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C1266FAC-C84E-41BF-BC52-61BEB3FAAB7E}">
      <dsp:nvSpPr>
        <dsp:cNvPr id="0" name=""/>
        <dsp:cNvSpPr/>
      </dsp:nvSpPr>
      <dsp:spPr>
        <a:xfrm rot="8861202">
          <a:off x="2324774" y="-312591"/>
          <a:ext cx="2017617" cy="2017617"/>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49CDB1-C78E-4B4D-98D7-FFC4C7F0E0E7}" type="datetimeFigureOut">
              <a:rPr lang="it-IT" smtClean="0"/>
              <a:t>31/05/2020</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58CF23-7EB4-4793-8D8D-2F0C035EB738}" type="slidenum">
              <a:rPr lang="it-IT" smtClean="0"/>
              <a:t>‹N›</a:t>
            </a:fld>
            <a:endParaRPr lang="it-IT"/>
          </a:p>
        </p:txBody>
      </p:sp>
    </p:spTree>
    <p:extLst>
      <p:ext uri="{BB962C8B-B14F-4D97-AF65-F5344CB8AC3E}">
        <p14:creationId xmlns:p14="http://schemas.microsoft.com/office/powerpoint/2010/main" val="2021544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658CF23-7EB4-4793-8D8D-2F0C035EB738}" type="slidenum">
              <a:rPr lang="it-IT" smtClean="0"/>
              <a:t>2</a:t>
            </a:fld>
            <a:endParaRPr lang="it-IT"/>
          </a:p>
        </p:txBody>
      </p:sp>
    </p:spTree>
    <p:extLst>
      <p:ext uri="{BB962C8B-B14F-4D97-AF65-F5344CB8AC3E}">
        <p14:creationId xmlns:p14="http://schemas.microsoft.com/office/powerpoint/2010/main" val="126192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658CF23-7EB4-4793-8D8D-2F0C035EB738}" type="slidenum">
              <a:rPr lang="it-IT" smtClean="0"/>
              <a:t>19</a:t>
            </a:fld>
            <a:endParaRPr lang="it-IT"/>
          </a:p>
        </p:txBody>
      </p:sp>
    </p:spTree>
    <p:extLst>
      <p:ext uri="{BB962C8B-B14F-4D97-AF65-F5344CB8AC3E}">
        <p14:creationId xmlns:p14="http://schemas.microsoft.com/office/powerpoint/2010/main" val="3802113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E9F68116-97BB-4ED6-8FB5-1A2BDE3CD43B}" type="datetimeFigureOut">
              <a:rPr lang="it-IT" smtClean="0"/>
              <a:pPr/>
              <a:t>31/05/2020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6701C3-42F8-4692-BE46-FA991210D737}"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9F68116-97BB-4ED6-8FB5-1A2BDE3CD43B}" type="datetimeFigureOut">
              <a:rPr lang="it-IT" smtClean="0"/>
              <a:pPr/>
              <a:t>31/05/2020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6701C3-42F8-4692-BE46-FA991210D73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9F68116-97BB-4ED6-8FB5-1A2BDE3CD43B}" type="datetimeFigureOut">
              <a:rPr lang="it-IT" smtClean="0"/>
              <a:pPr/>
              <a:t>31/05/2020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6701C3-42F8-4692-BE46-FA991210D737}"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9F68116-97BB-4ED6-8FB5-1A2BDE3CD43B}" type="datetimeFigureOut">
              <a:rPr lang="it-IT" smtClean="0"/>
              <a:pPr/>
              <a:t>31/05/2020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6701C3-42F8-4692-BE46-FA991210D737}"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E9F68116-97BB-4ED6-8FB5-1A2BDE3CD43B}" type="datetimeFigureOut">
              <a:rPr lang="it-IT" smtClean="0"/>
              <a:pPr/>
              <a:t>31/05/2020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6701C3-42F8-4692-BE46-FA991210D737}"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E9F68116-97BB-4ED6-8FB5-1A2BDE3CD43B}" type="datetimeFigureOut">
              <a:rPr lang="it-IT" smtClean="0"/>
              <a:pPr/>
              <a:t>31/05/2020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A6701C3-42F8-4692-BE46-FA991210D737}"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E9F68116-97BB-4ED6-8FB5-1A2BDE3CD43B}" type="datetimeFigureOut">
              <a:rPr lang="it-IT" smtClean="0"/>
              <a:pPr/>
              <a:t>31/05/2020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A6701C3-42F8-4692-BE46-FA991210D737}"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E9F68116-97BB-4ED6-8FB5-1A2BDE3CD43B}" type="datetimeFigureOut">
              <a:rPr lang="it-IT" smtClean="0"/>
              <a:pPr/>
              <a:t>31/05/2020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A6701C3-42F8-4692-BE46-FA991210D737}"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9F68116-97BB-4ED6-8FB5-1A2BDE3CD43B}" type="datetimeFigureOut">
              <a:rPr lang="it-IT" smtClean="0"/>
              <a:pPr/>
              <a:t>31/05/2020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A6701C3-42F8-4692-BE46-FA991210D737}"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9F68116-97BB-4ED6-8FB5-1A2BDE3CD43B}" type="datetimeFigureOut">
              <a:rPr lang="it-IT" smtClean="0"/>
              <a:pPr/>
              <a:t>31/05/2020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A6701C3-42F8-4692-BE46-FA991210D737}"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9F68116-97BB-4ED6-8FB5-1A2BDE3CD43B}" type="datetimeFigureOut">
              <a:rPr lang="it-IT" smtClean="0"/>
              <a:pPr/>
              <a:t>31/05/2020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A6701C3-42F8-4692-BE46-FA991210D737}"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68116-97BB-4ED6-8FB5-1A2BDE3CD43B}" type="datetimeFigureOut">
              <a:rPr lang="it-IT" smtClean="0"/>
              <a:pPr/>
              <a:t>31/05/2020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701C3-42F8-4692-BE46-FA991210D737}"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hyperlink" Target="https://it.wikipedia.org/wiki/Stati_del_mondo" TargetMode="External"/><Relationship Id="rId2" Type="http://schemas.openxmlformats.org/officeDocument/2006/relationships/hyperlink" Target="https://it.wikipedia.org/wiki/Criminalit%C3%A0_organizzata_transnazional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federica.lorenzetti@crabruzzo.it" TargetMode="Externa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1" name="Rectangle 14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ogo, Concetto, Competenza, Esperienza, Flessibilità">
            <a:extLst>
              <a:ext uri="{FF2B5EF4-FFF2-40B4-BE49-F238E27FC236}">
                <a16:creationId xmlns:a16="http://schemas.microsoft.com/office/drawing/2014/main" id="{E065A7FA-C44B-4A67-9388-A7724BC45F75}"/>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11957" r="13376"/>
          <a:stretch/>
        </p:blipFill>
        <p:spPr bwMode="auto">
          <a:xfrm>
            <a:off x="0" y="1"/>
            <a:ext cx="9143980" cy="6857999"/>
          </a:xfrm>
          <a:prstGeom prst="rect">
            <a:avLst/>
          </a:prstGeom>
          <a:noFill/>
          <a:ln>
            <a:noFill/>
          </a:ln>
        </p:spPr>
        <p:style>
          <a:lnRef idx="0">
            <a:scrgbClr r="0" g="0" b="0"/>
          </a:lnRef>
          <a:fillRef idx="0">
            <a:scrgbClr r="0" g="0" b="0"/>
          </a:fillRef>
          <a:effectRef idx="0">
            <a:scrgbClr r="0" g="0" b="0"/>
          </a:effectRef>
          <a:fontRef idx="minor">
            <a:schemeClr val="dk1"/>
          </a:fontRef>
        </p:style>
      </p:pic>
      <p:sp>
        <p:nvSpPr>
          <p:cNvPr id="2" name="Titolo 1">
            <a:extLst>
              <a:ext uri="{FF2B5EF4-FFF2-40B4-BE49-F238E27FC236}">
                <a16:creationId xmlns:a16="http://schemas.microsoft.com/office/drawing/2014/main" id="{3160889B-8B14-48C7-9BEF-10E5223A2A55}"/>
              </a:ext>
            </a:extLst>
          </p:cNvPr>
          <p:cNvSpPr>
            <a:spLocks noGrp="1"/>
          </p:cNvSpPr>
          <p:nvPr>
            <p:ph type="ctrTitle"/>
          </p:nvPr>
        </p:nvSpPr>
        <p:spPr>
          <a:xfrm>
            <a:off x="2267743" y="51776"/>
            <a:ext cx="6747309" cy="2900518"/>
          </a:xfrm>
        </p:spPr>
        <p:txBody>
          <a:bodyPr>
            <a:normAutofit/>
          </a:bodyPr>
          <a:lstStyle/>
          <a:p>
            <a:pPr>
              <a:lnSpc>
                <a:spcPct val="90000"/>
              </a:lnSpc>
            </a:pPr>
            <a:r>
              <a:rPr lang="it-IT" sz="3400" dirty="0">
                <a:solidFill>
                  <a:srgbClr val="FFFFFF"/>
                </a:solidFill>
              </a:rPr>
              <a:t>LA PREVENZIONE DELLA CORRUZIONE E LA SEMPLIFICAZIONE AMMINISTRATIVA </a:t>
            </a:r>
            <a:br>
              <a:rPr lang="it-IT" sz="3400" dirty="0">
                <a:solidFill>
                  <a:srgbClr val="FFFFFF"/>
                </a:solidFill>
              </a:rPr>
            </a:br>
            <a:r>
              <a:rPr lang="it-IT" sz="3400" dirty="0">
                <a:solidFill>
                  <a:srgbClr val="FFFFFF"/>
                </a:solidFill>
              </a:rPr>
              <a:t>LA BEST PRACTICE DEI CONSIGLI REGIONALI</a:t>
            </a:r>
          </a:p>
        </p:txBody>
      </p:sp>
      <p:sp>
        <p:nvSpPr>
          <p:cNvPr id="3" name="Sottotitolo 2">
            <a:extLst>
              <a:ext uri="{FF2B5EF4-FFF2-40B4-BE49-F238E27FC236}">
                <a16:creationId xmlns:a16="http://schemas.microsoft.com/office/drawing/2014/main" id="{8CE7FC53-AB1C-4FE9-95DE-14D33B7C738B}"/>
              </a:ext>
            </a:extLst>
          </p:cNvPr>
          <p:cNvSpPr>
            <a:spLocks noGrp="1"/>
          </p:cNvSpPr>
          <p:nvPr>
            <p:ph type="subTitle" idx="1"/>
          </p:nvPr>
        </p:nvSpPr>
        <p:spPr>
          <a:xfrm>
            <a:off x="3347864" y="5707829"/>
            <a:ext cx="5633864" cy="1098395"/>
          </a:xfrm>
        </p:spPr>
        <p:txBody>
          <a:bodyPr>
            <a:normAutofit/>
          </a:bodyPr>
          <a:lstStyle/>
          <a:p>
            <a:pPr>
              <a:lnSpc>
                <a:spcPct val="90000"/>
              </a:lnSpc>
            </a:pPr>
            <a:r>
              <a:rPr lang="it-IT" sz="2000" b="1" dirty="0">
                <a:solidFill>
                  <a:srgbClr val="FFFFFF"/>
                </a:solidFill>
                <a:latin typeface="Univers Light" panose="020B0403020202020204" pitchFamily="34" charset="0"/>
              </a:rPr>
              <a:t> </a:t>
            </a:r>
            <a:r>
              <a:rPr lang="it-IT" sz="1800" b="1" dirty="0">
                <a:solidFill>
                  <a:srgbClr val="FFFFFF"/>
                </a:solidFill>
                <a:latin typeface="Univers Light" panose="020B0403020202020204" pitchFamily="34" charset="0"/>
              </a:rPr>
              <a:t>Federica Lorenzetti</a:t>
            </a:r>
          </a:p>
          <a:p>
            <a:pPr>
              <a:lnSpc>
                <a:spcPct val="90000"/>
              </a:lnSpc>
            </a:pPr>
            <a:r>
              <a:rPr lang="it-IT" sz="1200" dirty="0">
                <a:solidFill>
                  <a:srgbClr val="FFFFFF"/>
                </a:solidFill>
                <a:latin typeface="Univers Light" panose="020B0604020202020204" pitchFamily="34" charset="0"/>
              </a:rPr>
              <a:t>Responsabile dell’Ufficio di Supporto al </a:t>
            </a:r>
            <a:r>
              <a:rPr lang="it-IT" sz="1200" dirty="0" err="1">
                <a:solidFill>
                  <a:srgbClr val="FFFFFF"/>
                </a:solidFill>
                <a:latin typeface="Univers Light" panose="020B0604020202020204" pitchFamily="34" charset="0"/>
              </a:rPr>
              <a:t>Rpct</a:t>
            </a:r>
            <a:r>
              <a:rPr lang="it-IT" sz="1200" dirty="0">
                <a:solidFill>
                  <a:srgbClr val="FFFFFF"/>
                </a:solidFill>
                <a:latin typeface="Univers Light" panose="020B0604020202020204" pitchFamily="34" charset="0"/>
              </a:rPr>
              <a:t> del Consiglio regionale dell’Abruzzo Coordinatrice tavolo tecnico della Conferenza per le Assemblee legislative e le Province Autonome in materia di anticorruzione e trasparenza</a:t>
            </a:r>
          </a:p>
          <a:p>
            <a:pPr>
              <a:lnSpc>
                <a:spcPct val="90000"/>
              </a:lnSpc>
            </a:pPr>
            <a:endParaRPr lang="it-IT" sz="1500" dirty="0">
              <a:solidFill>
                <a:srgbClr val="FFFFFF"/>
              </a:solidFill>
            </a:endParaRPr>
          </a:p>
        </p:txBody>
      </p:sp>
    </p:spTree>
    <p:extLst>
      <p:ext uri="{BB962C8B-B14F-4D97-AF65-F5344CB8AC3E}">
        <p14:creationId xmlns:p14="http://schemas.microsoft.com/office/powerpoint/2010/main" val="88485611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1395EE-1BF8-4018-B0F9-8062E173E8BD}"/>
              </a:ext>
            </a:extLst>
          </p:cNvPr>
          <p:cNvSpPr>
            <a:spLocks noGrp="1"/>
          </p:cNvSpPr>
          <p:nvPr>
            <p:ph type="title"/>
          </p:nvPr>
        </p:nvSpPr>
        <p:spPr>
          <a:xfrm>
            <a:off x="457200" y="260648"/>
            <a:ext cx="8229600" cy="648072"/>
          </a:xfrm>
        </p:spPr>
        <p:txBody>
          <a:bodyPr>
            <a:normAutofit fontScale="90000"/>
          </a:bodyPr>
          <a:lstStyle/>
          <a:p>
            <a:br>
              <a:rPr lang="it-IT" b="1" dirty="0"/>
            </a:br>
            <a:br>
              <a:rPr lang="it-IT" b="1" dirty="0"/>
            </a:br>
            <a:r>
              <a:rPr lang="it-IT" sz="4900" dirty="0">
                <a:solidFill>
                  <a:schemeClr val="accent1">
                    <a:lumMod val="75000"/>
                  </a:schemeClr>
                </a:solidFill>
              </a:rPr>
              <a:t>Sistema efficace</a:t>
            </a:r>
            <a:br>
              <a:rPr lang="it-IT" dirty="0">
                <a:solidFill>
                  <a:schemeClr val="accent1">
                    <a:lumMod val="75000"/>
                  </a:schemeClr>
                </a:solidFill>
              </a:rPr>
            </a:br>
            <a:br>
              <a:rPr lang="it-IT" dirty="0"/>
            </a:br>
            <a:endParaRPr lang="it-IT" dirty="0"/>
          </a:p>
        </p:txBody>
      </p:sp>
      <p:sp>
        <p:nvSpPr>
          <p:cNvPr id="3" name="Segnaposto contenuto 2">
            <a:extLst>
              <a:ext uri="{FF2B5EF4-FFF2-40B4-BE49-F238E27FC236}">
                <a16:creationId xmlns:a16="http://schemas.microsoft.com/office/drawing/2014/main" id="{6A77AE10-4D5F-4F93-8928-C849524A5B2C}"/>
              </a:ext>
            </a:extLst>
          </p:cNvPr>
          <p:cNvSpPr>
            <a:spLocks noGrp="1"/>
          </p:cNvSpPr>
          <p:nvPr>
            <p:ph idx="1"/>
          </p:nvPr>
        </p:nvSpPr>
        <p:spPr>
          <a:xfrm>
            <a:off x="457200" y="1600201"/>
            <a:ext cx="8229600" cy="4061048"/>
          </a:xfr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rmAutofit fontScale="55000" lnSpcReduction="20000"/>
          </a:bodyPr>
          <a:lstStyle/>
          <a:p>
            <a:pPr marL="0" lvl="0" indent="0">
              <a:buNone/>
            </a:pPr>
            <a:endParaRPr lang="it-IT" b="1" dirty="0"/>
          </a:p>
          <a:p>
            <a:pPr marL="0" lvl="0" indent="0">
              <a:buNone/>
            </a:pPr>
            <a:r>
              <a:rPr lang="it-IT" b="1" dirty="0">
                <a:solidFill>
                  <a:schemeClr val="accent1">
                    <a:lumMod val="75000"/>
                  </a:schemeClr>
                </a:solidFill>
              </a:rPr>
              <a:t>Misure di tipo oggettivo</a:t>
            </a:r>
            <a:r>
              <a:rPr lang="it-IT" dirty="0">
                <a:solidFill>
                  <a:schemeClr val="accent1">
                    <a:lumMod val="75000"/>
                  </a:schemeClr>
                </a:solidFill>
              </a:rPr>
              <a:t>: volte a prevenire il rischio </a:t>
            </a:r>
            <a:r>
              <a:rPr lang="it-IT" u="sng" dirty="0">
                <a:solidFill>
                  <a:schemeClr val="accent1">
                    <a:lumMod val="75000"/>
                  </a:schemeClr>
                </a:solidFill>
              </a:rPr>
              <a:t>incidendo sull’organizzazione e sul funzionamento delle pubbliche amministrazioni</a:t>
            </a:r>
            <a:r>
              <a:rPr lang="it-IT" dirty="0">
                <a:solidFill>
                  <a:schemeClr val="accent1">
                    <a:lumMod val="75000"/>
                  </a:schemeClr>
                </a:solidFill>
              </a:rPr>
              <a:t>. Prescindono da considerazioni soggettive, quali la propensione dei dipendenti pubblici e dipendenti a questi assimilabili a compiere atti di natura corruttiva e si preoccupano di precostituire condizioni organizzative e di lavoro che rendano difficili comportamenti corruttivi (Es. rotazione del personale, controlli, trasparenza)</a:t>
            </a:r>
          </a:p>
          <a:p>
            <a:pPr marL="0" indent="0">
              <a:buNone/>
            </a:pPr>
            <a:endParaRPr lang="it-IT" dirty="0">
              <a:solidFill>
                <a:schemeClr val="accent1">
                  <a:lumMod val="75000"/>
                </a:schemeClr>
              </a:solidFill>
            </a:endParaRPr>
          </a:p>
          <a:p>
            <a:pPr marL="0" lvl="0" indent="0">
              <a:buNone/>
            </a:pPr>
            <a:r>
              <a:rPr lang="it-IT" b="1" dirty="0">
                <a:solidFill>
                  <a:schemeClr val="accent1">
                    <a:lumMod val="75000"/>
                  </a:schemeClr>
                </a:solidFill>
              </a:rPr>
              <a:t>Misure di tipo soggettivo</a:t>
            </a:r>
            <a:r>
              <a:rPr lang="it-IT" dirty="0">
                <a:solidFill>
                  <a:schemeClr val="accent1">
                    <a:lumMod val="75000"/>
                  </a:schemeClr>
                </a:solidFill>
              </a:rPr>
              <a:t>: si propongono di evitare una </a:t>
            </a:r>
            <a:r>
              <a:rPr lang="it-IT" dirty="0" err="1">
                <a:solidFill>
                  <a:schemeClr val="accent1">
                    <a:lumMod val="75000"/>
                  </a:schemeClr>
                </a:solidFill>
              </a:rPr>
              <a:t>piu</a:t>
            </a:r>
            <a:r>
              <a:rPr lang="it-IT" dirty="0">
                <a:solidFill>
                  <a:schemeClr val="accent1">
                    <a:lumMod val="75000"/>
                  </a:schemeClr>
                </a:solidFill>
              </a:rPr>
              <a:t>̀ vasta serie di comportamenti devianti, (“reati contro la pubblica amministrazione”) diversi da quelli aventi natura corruttiva, il compimento di altri reati di rilevante allarme sociale, l’adozione di comportamenti contrari a quelli propri di un funzionario pubblico previsti da norme amministrativo-disciplinari </a:t>
            </a:r>
            <a:r>
              <a:rPr lang="it-IT" dirty="0" err="1">
                <a:solidFill>
                  <a:schemeClr val="accent1">
                    <a:lumMod val="75000"/>
                  </a:schemeClr>
                </a:solidFill>
              </a:rPr>
              <a:t>anziche</a:t>
            </a:r>
            <a:r>
              <a:rPr lang="it-IT" dirty="0">
                <a:solidFill>
                  <a:schemeClr val="accent1">
                    <a:lumMod val="75000"/>
                  </a:schemeClr>
                </a:solidFill>
              </a:rPr>
              <a:t>́ penali, fino all’assunzione di decisioni di cattiva amministrazione, </a:t>
            </a:r>
            <a:r>
              <a:rPr lang="it-IT" dirty="0" err="1">
                <a:solidFill>
                  <a:schemeClr val="accent1">
                    <a:lumMod val="75000"/>
                  </a:schemeClr>
                </a:solidFill>
              </a:rPr>
              <a:t>cioe</a:t>
            </a:r>
            <a:r>
              <a:rPr lang="it-IT" dirty="0">
                <a:solidFill>
                  <a:schemeClr val="accent1">
                    <a:lumMod val="75000"/>
                  </a:schemeClr>
                </a:solidFill>
              </a:rPr>
              <a:t>̀ di decisioni contrarie all’interesse pubblico perseguito dall’amministrazione, in primo luogo sotto il profilo dell’</a:t>
            </a:r>
            <a:r>
              <a:rPr lang="it-IT" dirty="0" err="1">
                <a:solidFill>
                  <a:schemeClr val="accent1">
                    <a:lumMod val="75000"/>
                  </a:schemeClr>
                </a:solidFill>
              </a:rPr>
              <a:t>imparzialita</a:t>
            </a:r>
            <a:r>
              <a:rPr lang="it-IT" dirty="0">
                <a:solidFill>
                  <a:schemeClr val="accent1">
                    <a:lumMod val="75000"/>
                  </a:schemeClr>
                </a:solidFill>
              </a:rPr>
              <a:t>̀, ma anche sotto il profilo del buon andamento (</a:t>
            </a:r>
            <a:r>
              <a:rPr lang="it-IT" dirty="0" err="1">
                <a:solidFill>
                  <a:schemeClr val="accent1">
                    <a:lumMod val="75000"/>
                  </a:schemeClr>
                </a:solidFill>
              </a:rPr>
              <a:t>funzionalita</a:t>
            </a:r>
            <a:r>
              <a:rPr lang="it-IT" dirty="0">
                <a:solidFill>
                  <a:schemeClr val="accent1">
                    <a:lumMod val="75000"/>
                  </a:schemeClr>
                </a:solidFill>
              </a:rPr>
              <a:t>̀ ed </a:t>
            </a:r>
            <a:r>
              <a:rPr lang="it-IT" dirty="0" err="1">
                <a:solidFill>
                  <a:schemeClr val="accent1">
                    <a:lumMod val="75000"/>
                  </a:schemeClr>
                </a:solidFill>
              </a:rPr>
              <a:t>economicita</a:t>
            </a:r>
            <a:r>
              <a:rPr lang="it-IT" dirty="0">
                <a:solidFill>
                  <a:schemeClr val="accent1">
                    <a:lumMod val="75000"/>
                  </a:schemeClr>
                </a:solidFill>
              </a:rPr>
              <a:t>̀).</a:t>
            </a:r>
          </a:p>
          <a:p>
            <a:endParaRPr lang="it-IT" dirty="0"/>
          </a:p>
        </p:txBody>
      </p:sp>
      <p:sp>
        <p:nvSpPr>
          <p:cNvPr id="4" name="Freccia in giù 3">
            <a:extLst>
              <a:ext uri="{FF2B5EF4-FFF2-40B4-BE49-F238E27FC236}">
                <a16:creationId xmlns:a16="http://schemas.microsoft.com/office/drawing/2014/main" id="{27CD47F3-E8E0-4671-AD31-40CCA9034129}"/>
              </a:ext>
            </a:extLst>
          </p:cNvPr>
          <p:cNvSpPr/>
          <p:nvPr/>
        </p:nvSpPr>
        <p:spPr>
          <a:xfrm>
            <a:off x="4211960" y="937568"/>
            <a:ext cx="484632" cy="547216"/>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38496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ACBA94-03BF-4F30-9AD4-3101A3B85086}"/>
              </a:ext>
            </a:extLst>
          </p:cNvPr>
          <p:cNvSpPr>
            <a:spLocks noGrp="1"/>
          </p:cNvSpPr>
          <p:nvPr>
            <p:ph type="title"/>
          </p:nvPr>
        </p:nvSpPr>
        <p:spPr>
          <a:xfrm>
            <a:off x="457200" y="375655"/>
            <a:ext cx="8229600" cy="6106690"/>
          </a:xfrm>
          <a:effectLst>
            <a:glow rad="228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rmAutofit/>
          </a:bodyPr>
          <a:lstStyle/>
          <a:p>
            <a:r>
              <a:rPr lang="it-IT" b="1" dirty="0">
                <a:solidFill>
                  <a:schemeClr val="accent1">
                    <a:lumMod val="75000"/>
                  </a:schemeClr>
                </a:solidFill>
              </a:rPr>
              <a:t>IL CONTESTO NORMATIVO</a:t>
            </a:r>
            <a:br>
              <a:rPr lang="it-IT" dirty="0"/>
            </a:br>
            <a:endParaRPr lang="it-IT" dirty="0"/>
          </a:p>
        </p:txBody>
      </p:sp>
    </p:spTree>
    <p:extLst>
      <p:ext uri="{BB962C8B-B14F-4D97-AF65-F5344CB8AC3E}">
        <p14:creationId xmlns:p14="http://schemas.microsoft.com/office/powerpoint/2010/main" val="4156590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64FE47-7B3D-436E-AFE7-21E191471DFE}"/>
              </a:ext>
            </a:extLst>
          </p:cNvPr>
          <p:cNvSpPr>
            <a:spLocks noGrp="1"/>
          </p:cNvSpPr>
          <p:nvPr>
            <p:ph type="title"/>
          </p:nvPr>
        </p:nvSpPr>
        <p:spPr/>
        <p:txBody>
          <a:bodyPr>
            <a:normAutofit fontScale="90000"/>
          </a:bodyPr>
          <a:lstStyle/>
          <a:p>
            <a:br>
              <a:rPr lang="it-IT" dirty="0"/>
            </a:br>
            <a:endParaRPr lang="it-IT" dirty="0"/>
          </a:p>
        </p:txBody>
      </p:sp>
      <p:sp>
        <p:nvSpPr>
          <p:cNvPr id="4" name="Segnaposto testo 3">
            <a:extLst>
              <a:ext uri="{FF2B5EF4-FFF2-40B4-BE49-F238E27FC236}">
                <a16:creationId xmlns:a16="http://schemas.microsoft.com/office/drawing/2014/main" id="{4AF8A437-7188-4752-A7BF-5E28235B2282}"/>
              </a:ext>
            </a:extLst>
          </p:cNvPr>
          <p:cNvSpPr>
            <a:spLocks noGrp="1"/>
          </p:cNvSpPr>
          <p:nvPr>
            <p:ph type="body" sz="half" idx="2"/>
          </p:nvPr>
        </p:nvSpPr>
        <p:spPr>
          <a:xfrm>
            <a:off x="1792288" y="5605462"/>
            <a:ext cx="5486400" cy="775866"/>
          </a:xfrm>
        </p:spPr>
        <p:txBody>
          <a:bodyPr>
            <a:noAutofit/>
          </a:bodyPr>
          <a:lstStyle/>
          <a:p>
            <a:pPr algn="ctr"/>
            <a:r>
              <a:rPr lang="it-IT" sz="4000" dirty="0">
                <a:solidFill>
                  <a:schemeClr val="accent1">
                    <a:lumMod val="75000"/>
                  </a:schemeClr>
                </a:solidFill>
              </a:rPr>
              <a:t>LO SCENARIO EUROPEO</a:t>
            </a:r>
          </a:p>
        </p:txBody>
      </p:sp>
      <p:pic>
        <p:nvPicPr>
          <p:cNvPr id="5" name="Segnaposto immagine 4" descr="C:\Users\Federica\AppData\Local\Microsoft\Windows\INetCache\Content.MSO\D5C283B.tmp">
            <a:extLst>
              <a:ext uri="{FF2B5EF4-FFF2-40B4-BE49-F238E27FC236}">
                <a16:creationId xmlns:a16="http://schemas.microsoft.com/office/drawing/2014/main" id="{E46359C8-EF28-456E-8EC4-4A49EF32162C}"/>
              </a:ext>
            </a:extLst>
          </p:cNvPr>
          <p:cNvPicPr>
            <a:picLocks noGrp="1"/>
          </p:cNvPicPr>
          <p:nvPr>
            <p:ph type="pic" idx="1"/>
          </p:nvPr>
        </p:nvPicPr>
        <p:blipFill>
          <a:blip r:embed="rId2">
            <a:extLst>
              <a:ext uri="{28A0092B-C50C-407E-A947-70E740481C1C}">
                <a14:useLocalDpi xmlns:a14="http://schemas.microsoft.com/office/drawing/2010/main" val="0"/>
              </a:ext>
            </a:extLst>
          </a:blip>
          <a:srcRect l="11224" r="11224"/>
          <a:stretch>
            <a:fillRect/>
          </a:stretch>
        </p:blipFill>
        <p:spPr bwMode="auto">
          <a:xfrm>
            <a:off x="719064" y="116632"/>
            <a:ext cx="7632848" cy="5040560"/>
          </a:xfrm>
          <a:prstGeom prst="rect">
            <a:avLst/>
          </a:prstGeom>
          <a:noFill/>
          <a:ln>
            <a:noFill/>
          </a:ln>
        </p:spPr>
      </p:pic>
    </p:spTree>
    <p:extLst>
      <p:ext uri="{BB962C8B-B14F-4D97-AF65-F5344CB8AC3E}">
        <p14:creationId xmlns:p14="http://schemas.microsoft.com/office/powerpoint/2010/main" val="1534824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4E0983-9597-4725-BC9B-8D7B7D25BDEA}"/>
              </a:ext>
            </a:extLst>
          </p:cNvPr>
          <p:cNvSpPr>
            <a:spLocks noGrp="1"/>
          </p:cNvSpPr>
          <p:nvPr>
            <p:ph type="title"/>
          </p:nvPr>
        </p:nvSpPr>
        <p:spPr>
          <a:xfrm>
            <a:off x="457200" y="274638"/>
            <a:ext cx="8229600" cy="778098"/>
          </a:xfrm>
        </p:spPr>
        <p:txBody>
          <a:bodyPr>
            <a:noAutofit/>
          </a:bodyPr>
          <a:lstStyle/>
          <a:p>
            <a:br>
              <a:rPr lang="it-IT" sz="2800" b="1" dirty="0">
                <a:solidFill>
                  <a:schemeClr val="tx2">
                    <a:lumMod val="75000"/>
                  </a:schemeClr>
                </a:solidFill>
              </a:rPr>
            </a:br>
            <a:r>
              <a:rPr lang="it-IT" sz="3200" dirty="0">
                <a:solidFill>
                  <a:schemeClr val="accent1">
                    <a:lumMod val="75000"/>
                  </a:schemeClr>
                </a:solidFill>
              </a:rPr>
              <a:t> </a:t>
            </a:r>
            <a:r>
              <a:rPr lang="it-IT" sz="4000" dirty="0">
                <a:solidFill>
                  <a:schemeClr val="accent1">
                    <a:lumMod val="75000"/>
                  </a:schemeClr>
                </a:solidFill>
              </a:rPr>
              <a:t>I principali Organismi Internazionali</a:t>
            </a:r>
            <a:br>
              <a:rPr lang="it-IT" sz="4000" dirty="0">
                <a:solidFill>
                  <a:schemeClr val="accent1">
                    <a:lumMod val="75000"/>
                  </a:schemeClr>
                </a:solidFill>
              </a:rPr>
            </a:br>
            <a:endParaRPr lang="it-IT" sz="4000" dirty="0">
              <a:solidFill>
                <a:schemeClr val="accent1">
                  <a:lumMod val="75000"/>
                </a:schemeClr>
              </a:solidFill>
            </a:endParaRPr>
          </a:p>
        </p:txBody>
      </p:sp>
      <p:graphicFrame>
        <p:nvGraphicFramePr>
          <p:cNvPr id="4" name="Segnaposto contenuto 3">
            <a:extLst>
              <a:ext uri="{FF2B5EF4-FFF2-40B4-BE49-F238E27FC236}">
                <a16:creationId xmlns:a16="http://schemas.microsoft.com/office/drawing/2014/main" id="{871812CE-8768-4057-9546-C4BFFD7762D4}"/>
              </a:ext>
            </a:extLst>
          </p:cNvPr>
          <p:cNvGraphicFramePr>
            <a:graphicFrameLocks noGrp="1"/>
          </p:cNvGraphicFramePr>
          <p:nvPr>
            <p:ph idx="1"/>
            <p:extLst>
              <p:ext uri="{D42A27DB-BD31-4B8C-83A1-F6EECF244321}">
                <p14:modId xmlns:p14="http://schemas.microsoft.com/office/powerpoint/2010/main" val="185405801"/>
              </p:ext>
            </p:extLst>
          </p:nvPr>
        </p:nvGraphicFramePr>
        <p:xfrm>
          <a:off x="411480" y="1525916"/>
          <a:ext cx="8229600" cy="4983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reccia in giù 4">
            <a:extLst>
              <a:ext uri="{FF2B5EF4-FFF2-40B4-BE49-F238E27FC236}">
                <a16:creationId xmlns:a16="http://schemas.microsoft.com/office/drawing/2014/main" id="{2ABBEEA6-5C73-4434-AA50-17A5DE7AF390}"/>
              </a:ext>
            </a:extLst>
          </p:cNvPr>
          <p:cNvSpPr/>
          <p:nvPr/>
        </p:nvSpPr>
        <p:spPr>
          <a:xfrm>
            <a:off x="4329684" y="913088"/>
            <a:ext cx="484632" cy="6448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94469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25DA51-8605-4C20-A6F3-477BC4FC5673}"/>
              </a:ext>
            </a:extLst>
          </p:cNvPr>
          <p:cNvSpPr>
            <a:spLocks noGrp="1"/>
          </p:cNvSpPr>
          <p:nvPr>
            <p:ph type="title"/>
          </p:nvPr>
        </p:nvSpPr>
        <p:spPr/>
        <p:txBody>
          <a:bodyPr/>
          <a:lstStyle/>
          <a:p>
            <a:r>
              <a:rPr lang="it-IT" dirty="0">
                <a:solidFill>
                  <a:schemeClr val="accent1">
                    <a:lumMod val="75000"/>
                  </a:schemeClr>
                </a:solidFill>
              </a:rPr>
              <a:t>La convenzione di </a:t>
            </a:r>
            <a:r>
              <a:rPr lang="it-IT" dirty="0" err="1">
                <a:solidFill>
                  <a:schemeClr val="accent1">
                    <a:lumMod val="75000"/>
                  </a:schemeClr>
                </a:solidFill>
              </a:rPr>
              <a:t>Merida</a:t>
            </a:r>
            <a:endParaRPr lang="it-IT" dirty="0">
              <a:solidFill>
                <a:schemeClr val="accent1">
                  <a:lumMod val="75000"/>
                </a:schemeClr>
              </a:solidFill>
            </a:endParaRPr>
          </a:p>
        </p:txBody>
      </p:sp>
      <p:sp>
        <p:nvSpPr>
          <p:cNvPr id="3" name="Segnaposto contenuto 2">
            <a:extLst>
              <a:ext uri="{FF2B5EF4-FFF2-40B4-BE49-F238E27FC236}">
                <a16:creationId xmlns:a16="http://schemas.microsoft.com/office/drawing/2014/main" id="{D9CE61FC-138E-4CB9-9862-4FF40B856991}"/>
              </a:ext>
            </a:extLst>
          </p:cNvPr>
          <p:cNvSpPr>
            <a:spLocks noGrp="1"/>
          </p:cNvSpPr>
          <p:nvPr>
            <p:ph idx="1"/>
          </p:nvPr>
        </p:nvSpPr>
        <p:spPr>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rmAutofit fontScale="85000" lnSpcReduction="20000"/>
          </a:bodyPr>
          <a:lstStyle/>
          <a:p>
            <a:r>
              <a:rPr lang="it-IT" dirty="0">
                <a:solidFill>
                  <a:schemeClr val="accent1">
                    <a:lumMod val="75000"/>
                  </a:schemeClr>
                </a:solidFill>
              </a:rPr>
              <a:t>La </a:t>
            </a:r>
            <a:r>
              <a:rPr lang="it-IT" b="1" dirty="0">
                <a:solidFill>
                  <a:schemeClr val="accent1">
                    <a:lumMod val="75000"/>
                  </a:schemeClr>
                </a:solidFill>
              </a:rPr>
              <a:t>Convenzione delle Nazioni Unite contro la criminalità organizzata transnazionale</a:t>
            </a:r>
            <a:r>
              <a:rPr lang="it-IT" dirty="0">
                <a:solidFill>
                  <a:schemeClr val="accent1">
                    <a:lumMod val="75000"/>
                  </a:schemeClr>
                </a:solidFill>
              </a:rPr>
              <a:t> è un trattato multilaterale promosso dell'Organizzazione delle Nazioni Unite contro la </a:t>
            </a:r>
            <a:r>
              <a:rPr lang="it-IT" dirty="0">
                <a:solidFill>
                  <a:schemeClr val="accent1">
                    <a:lumMod val="75000"/>
                  </a:schemeClr>
                </a:solidFill>
                <a:hlinkClick r:id="rId2" tooltip="Criminalità organizzata transnazionale">
                  <a:extLst>
                    <a:ext uri="{A12FA001-AC4F-418D-AE19-62706E023703}">
                      <ahyp:hlinkClr xmlns:ahyp="http://schemas.microsoft.com/office/drawing/2018/hyperlinkcolor" val="tx"/>
                    </a:ext>
                  </a:extLst>
                </a:hlinkClick>
              </a:rPr>
              <a:t>criminalità organizzata </a:t>
            </a:r>
            <a:r>
              <a:rPr lang="it-IT" dirty="0">
                <a:solidFill>
                  <a:schemeClr val="accent1">
                    <a:lumMod val="75000"/>
                  </a:schemeClr>
                </a:solidFill>
              </a:rPr>
              <a:t>internazionale. </a:t>
            </a:r>
          </a:p>
          <a:p>
            <a:r>
              <a:rPr lang="it-IT" dirty="0">
                <a:solidFill>
                  <a:schemeClr val="accent1">
                    <a:lumMod val="75000"/>
                  </a:schemeClr>
                </a:solidFill>
              </a:rPr>
              <a:t>Firmata a </a:t>
            </a:r>
            <a:r>
              <a:rPr lang="it-IT" dirty="0" err="1">
                <a:solidFill>
                  <a:schemeClr val="accent1">
                    <a:lumMod val="75000"/>
                  </a:schemeClr>
                </a:solidFill>
              </a:rPr>
              <a:t>Merida</a:t>
            </a:r>
            <a:r>
              <a:rPr lang="it-IT" dirty="0">
                <a:solidFill>
                  <a:schemeClr val="accent1">
                    <a:lumMod val="75000"/>
                  </a:schemeClr>
                </a:solidFill>
              </a:rPr>
              <a:t> (Messico) nel 2003, entra in vigore nel 2005 e viene ratificata da 188 </a:t>
            </a:r>
            <a:r>
              <a:rPr lang="it-IT" dirty="0">
                <a:solidFill>
                  <a:schemeClr val="accent1">
                    <a:lumMod val="75000"/>
                  </a:schemeClr>
                </a:solidFill>
                <a:hlinkClick r:id="rId3" tooltip="Stati del mondo">
                  <a:extLst>
                    <a:ext uri="{A12FA001-AC4F-418D-AE19-62706E023703}">
                      <ahyp:hlinkClr xmlns:ahyp="http://schemas.microsoft.com/office/drawing/2018/hyperlinkcolor" val="tx"/>
                    </a:ext>
                  </a:extLst>
                </a:hlinkClick>
              </a:rPr>
              <a:t>Stati del mondo</a:t>
            </a:r>
            <a:r>
              <a:rPr lang="it-IT" dirty="0">
                <a:solidFill>
                  <a:schemeClr val="accent1">
                    <a:lumMod val="75000"/>
                  </a:schemeClr>
                </a:solidFill>
              </a:rPr>
              <a:t> tra cui </a:t>
            </a:r>
            <a:r>
              <a:rPr lang="it-IT" dirty="0" err="1">
                <a:solidFill>
                  <a:schemeClr val="accent1">
                    <a:lumMod val="75000"/>
                  </a:schemeClr>
                </a:solidFill>
              </a:rPr>
              <a:t>l’italia</a:t>
            </a:r>
            <a:r>
              <a:rPr lang="it-IT" dirty="0">
                <a:solidFill>
                  <a:schemeClr val="accent1">
                    <a:lumMod val="75000"/>
                  </a:schemeClr>
                </a:solidFill>
              </a:rPr>
              <a:t> con legge n. 116 del 3 agosto 2009.</a:t>
            </a:r>
          </a:p>
          <a:p>
            <a:r>
              <a:rPr lang="it-IT" dirty="0">
                <a:solidFill>
                  <a:schemeClr val="accent1">
                    <a:lumMod val="75000"/>
                  </a:schemeClr>
                </a:solidFill>
              </a:rPr>
              <a:t>Affronta il problema della corruzione come fenomeno transnazionale, contribuendo alla costruzione di un sistema di regole condivise ed un allargamento del diritto internazionale.</a:t>
            </a:r>
          </a:p>
        </p:txBody>
      </p:sp>
    </p:spTree>
    <p:extLst>
      <p:ext uri="{BB962C8B-B14F-4D97-AF65-F5344CB8AC3E}">
        <p14:creationId xmlns:p14="http://schemas.microsoft.com/office/powerpoint/2010/main" val="1566564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C84C16-9028-49C0-B816-88A906023FED}"/>
              </a:ext>
            </a:extLst>
          </p:cNvPr>
          <p:cNvSpPr>
            <a:spLocks noGrp="1"/>
          </p:cNvSpPr>
          <p:nvPr>
            <p:ph type="title"/>
          </p:nvPr>
        </p:nvSpPr>
        <p:spPr>
          <a:xfrm>
            <a:off x="1763688" y="4941168"/>
            <a:ext cx="5486400" cy="432048"/>
          </a:xfrm>
        </p:spPr>
        <p:txBody>
          <a:bodyPr anchor="ctr">
            <a:noAutofit/>
          </a:bodyPr>
          <a:lstStyle/>
          <a:p>
            <a:pPr algn="ctr"/>
            <a:br>
              <a:rPr lang="it-IT" sz="4000" b="0" dirty="0">
                <a:solidFill>
                  <a:schemeClr val="accent1">
                    <a:lumMod val="75000"/>
                  </a:schemeClr>
                </a:solidFill>
              </a:rPr>
            </a:br>
            <a:br>
              <a:rPr lang="it-IT" sz="4000" b="0" dirty="0">
                <a:solidFill>
                  <a:schemeClr val="accent1">
                    <a:lumMod val="75000"/>
                  </a:schemeClr>
                </a:solidFill>
              </a:rPr>
            </a:br>
            <a:br>
              <a:rPr lang="it-IT" sz="4000" b="0" dirty="0">
                <a:solidFill>
                  <a:schemeClr val="accent1">
                    <a:lumMod val="75000"/>
                  </a:schemeClr>
                </a:solidFill>
              </a:rPr>
            </a:br>
            <a:r>
              <a:rPr lang="it-IT" sz="4000" b="0" dirty="0">
                <a:solidFill>
                  <a:schemeClr val="accent1">
                    <a:lumMod val="75000"/>
                  </a:schemeClr>
                </a:solidFill>
              </a:rPr>
              <a:t>IL QUADRO NORMATIVO NAZIONALE</a:t>
            </a:r>
            <a:br>
              <a:rPr lang="it-IT" sz="4000" b="0" dirty="0"/>
            </a:br>
            <a:endParaRPr lang="it-IT" sz="4000" b="0" dirty="0"/>
          </a:p>
        </p:txBody>
      </p:sp>
      <p:pic>
        <p:nvPicPr>
          <p:cNvPr id="5" name="Segnaposto immagine 4" descr="Bandiera Italia 175x300cm">
            <a:extLst>
              <a:ext uri="{FF2B5EF4-FFF2-40B4-BE49-F238E27FC236}">
                <a16:creationId xmlns:a16="http://schemas.microsoft.com/office/drawing/2014/main" id="{75D644D2-4667-47B6-9623-AD262A6CB3E8}"/>
              </a:ext>
            </a:extLst>
          </p:cNvPr>
          <p:cNvPicPr>
            <a:picLocks noGrp="1"/>
          </p:cNvPicPr>
          <p:nvPr>
            <p:ph type="pic" idx="1"/>
          </p:nvPr>
        </p:nvPicPr>
        <p:blipFill>
          <a:blip r:embed="rId2">
            <a:extLst>
              <a:ext uri="{28A0092B-C50C-407E-A947-70E740481C1C}">
                <a14:useLocalDpi xmlns:a14="http://schemas.microsoft.com/office/drawing/2010/main" val="0"/>
              </a:ext>
            </a:extLst>
          </a:blip>
          <a:srcRect t="12500" b="12500"/>
          <a:stretch>
            <a:fillRect/>
          </a:stretch>
        </p:blipFill>
        <p:spPr bwMode="auto">
          <a:xfrm>
            <a:off x="0" y="-531440"/>
            <a:ext cx="9144000" cy="5688632"/>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057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790877-8005-4EAC-B47F-550D6871437A}"/>
              </a:ext>
            </a:extLst>
          </p:cNvPr>
          <p:cNvSpPr>
            <a:spLocks noGrp="1"/>
          </p:cNvSpPr>
          <p:nvPr>
            <p:ph type="title"/>
          </p:nvPr>
        </p:nvSpPr>
        <p:spPr/>
        <p:txBody>
          <a:bodyPr/>
          <a:lstStyle/>
          <a:p>
            <a:r>
              <a:rPr lang="it-IT" dirty="0">
                <a:solidFill>
                  <a:schemeClr val="accent1">
                    <a:lumMod val="75000"/>
                  </a:schemeClr>
                </a:solidFill>
              </a:rPr>
              <a:t>L’excursus normativo</a:t>
            </a:r>
          </a:p>
        </p:txBody>
      </p:sp>
      <p:sp>
        <p:nvSpPr>
          <p:cNvPr id="4" name="Rettangolo 3">
            <a:extLst>
              <a:ext uri="{FF2B5EF4-FFF2-40B4-BE49-F238E27FC236}">
                <a16:creationId xmlns:a16="http://schemas.microsoft.com/office/drawing/2014/main" id="{379E96CA-3A6B-4EBE-9EDA-363416A86541}"/>
              </a:ext>
            </a:extLst>
          </p:cNvPr>
          <p:cNvSpPr/>
          <p:nvPr/>
        </p:nvSpPr>
        <p:spPr>
          <a:xfrm>
            <a:off x="445990" y="1990754"/>
            <a:ext cx="3312368" cy="880655"/>
          </a:xfrm>
          <a:prstGeom prst="rect">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it-IT" dirty="0">
                <a:solidFill>
                  <a:schemeClr val="accent1">
                    <a:lumMod val="75000"/>
                  </a:schemeClr>
                </a:solidFill>
              </a:rPr>
              <a:t>Legge n. 190 del 6 novembre 2012 (Legge Severino)</a:t>
            </a:r>
          </a:p>
          <a:p>
            <a:pPr algn="ctr"/>
            <a:r>
              <a:rPr lang="it-IT" dirty="0">
                <a:solidFill>
                  <a:schemeClr val="accent1">
                    <a:lumMod val="75000"/>
                  </a:schemeClr>
                </a:solidFill>
              </a:rPr>
              <a:t>Legge anticorruzione</a:t>
            </a:r>
          </a:p>
        </p:txBody>
      </p:sp>
      <p:cxnSp>
        <p:nvCxnSpPr>
          <p:cNvPr id="6" name="Connettore 2 5">
            <a:extLst>
              <a:ext uri="{FF2B5EF4-FFF2-40B4-BE49-F238E27FC236}">
                <a16:creationId xmlns:a16="http://schemas.microsoft.com/office/drawing/2014/main" id="{AB8E7149-56DA-429A-A5C8-DBEEC7E96732}"/>
              </a:ext>
            </a:extLst>
          </p:cNvPr>
          <p:cNvCxnSpPr>
            <a:cxnSpLocks/>
          </p:cNvCxnSpPr>
          <p:nvPr/>
        </p:nvCxnSpPr>
        <p:spPr>
          <a:xfrm>
            <a:off x="3839972" y="2603770"/>
            <a:ext cx="936104" cy="4291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id="{73AD3ADD-8837-4D24-9044-96EAA879B2E8}"/>
              </a:ext>
            </a:extLst>
          </p:cNvPr>
          <p:cNvSpPr/>
          <p:nvPr/>
        </p:nvSpPr>
        <p:spPr>
          <a:xfrm>
            <a:off x="4882782" y="4632432"/>
            <a:ext cx="3372996" cy="504056"/>
          </a:xfrm>
          <a:prstGeom prst="rect">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err="1">
                <a:solidFill>
                  <a:schemeClr val="accent1">
                    <a:lumMod val="75000"/>
                  </a:schemeClr>
                </a:solidFill>
              </a:rPr>
              <a:t>D.lgs</a:t>
            </a:r>
            <a:r>
              <a:rPr lang="it-IT" dirty="0">
                <a:solidFill>
                  <a:schemeClr val="accent1">
                    <a:lumMod val="75000"/>
                  </a:schemeClr>
                </a:solidFill>
              </a:rPr>
              <a:t> n. 97 del 25 maggio 2016 </a:t>
            </a:r>
          </a:p>
        </p:txBody>
      </p:sp>
      <p:sp>
        <p:nvSpPr>
          <p:cNvPr id="13" name="Rettangolo 12">
            <a:extLst>
              <a:ext uri="{FF2B5EF4-FFF2-40B4-BE49-F238E27FC236}">
                <a16:creationId xmlns:a16="http://schemas.microsoft.com/office/drawing/2014/main" id="{44A31A81-E733-42C9-8826-5C19F270A37C}"/>
              </a:ext>
            </a:extLst>
          </p:cNvPr>
          <p:cNvSpPr/>
          <p:nvPr/>
        </p:nvSpPr>
        <p:spPr>
          <a:xfrm>
            <a:off x="486442" y="5679036"/>
            <a:ext cx="3312368" cy="504056"/>
          </a:xfrm>
          <a:prstGeom prst="rect">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it-IT" dirty="0" err="1">
                <a:solidFill>
                  <a:schemeClr val="accent1">
                    <a:lumMod val="75000"/>
                  </a:schemeClr>
                </a:solidFill>
              </a:rPr>
              <a:t>D.lgs</a:t>
            </a:r>
            <a:r>
              <a:rPr lang="it-IT" dirty="0">
                <a:solidFill>
                  <a:schemeClr val="accent1">
                    <a:lumMod val="75000"/>
                  </a:schemeClr>
                </a:solidFill>
              </a:rPr>
              <a:t> n. 50 del 18 aprile 2016</a:t>
            </a:r>
          </a:p>
          <a:p>
            <a:pPr algn="ctr"/>
            <a:r>
              <a:rPr lang="it-IT" dirty="0">
                <a:solidFill>
                  <a:schemeClr val="accent1">
                    <a:lumMod val="75000"/>
                  </a:schemeClr>
                </a:solidFill>
              </a:rPr>
              <a:t>(Nuovo Codice dei Contratti)</a:t>
            </a:r>
            <a:r>
              <a:rPr lang="it-IT" dirty="0"/>
              <a:t> </a:t>
            </a:r>
          </a:p>
        </p:txBody>
      </p:sp>
      <p:sp>
        <p:nvSpPr>
          <p:cNvPr id="14" name="Rettangolo 13">
            <a:extLst>
              <a:ext uri="{FF2B5EF4-FFF2-40B4-BE49-F238E27FC236}">
                <a16:creationId xmlns:a16="http://schemas.microsoft.com/office/drawing/2014/main" id="{D685B61B-CC9F-4AE0-9DC9-6BC35B926AB3}"/>
              </a:ext>
            </a:extLst>
          </p:cNvPr>
          <p:cNvSpPr/>
          <p:nvPr/>
        </p:nvSpPr>
        <p:spPr>
          <a:xfrm>
            <a:off x="476304" y="4602525"/>
            <a:ext cx="3312368" cy="504056"/>
          </a:xfrm>
          <a:prstGeom prst="rect">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it-IT" dirty="0">
                <a:solidFill>
                  <a:schemeClr val="accent1">
                    <a:lumMod val="75000"/>
                  </a:schemeClr>
                </a:solidFill>
              </a:rPr>
              <a:t>Legge n. 124 del 7 agosto 2015 (Riforma Madia)</a:t>
            </a:r>
          </a:p>
        </p:txBody>
      </p:sp>
      <p:sp>
        <p:nvSpPr>
          <p:cNvPr id="16" name="Rettangolo 15">
            <a:extLst>
              <a:ext uri="{FF2B5EF4-FFF2-40B4-BE49-F238E27FC236}">
                <a16:creationId xmlns:a16="http://schemas.microsoft.com/office/drawing/2014/main" id="{59446CC9-8A88-482E-B67F-9C38A0DF43BC}"/>
              </a:ext>
            </a:extLst>
          </p:cNvPr>
          <p:cNvSpPr/>
          <p:nvPr/>
        </p:nvSpPr>
        <p:spPr>
          <a:xfrm>
            <a:off x="4871402" y="2924944"/>
            <a:ext cx="3384376" cy="504056"/>
          </a:xfrm>
          <a:prstGeom prst="rect">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a:solidFill>
                  <a:schemeClr val="accent1">
                    <a:lumMod val="75000"/>
                  </a:schemeClr>
                </a:solidFill>
              </a:rPr>
              <a:t>D.P.R. n. 62 del 16 aprile 2013 </a:t>
            </a:r>
          </a:p>
        </p:txBody>
      </p:sp>
      <p:sp>
        <p:nvSpPr>
          <p:cNvPr id="17" name="Rettangolo 16">
            <a:extLst>
              <a:ext uri="{FF2B5EF4-FFF2-40B4-BE49-F238E27FC236}">
                <a16:creationId xmlns:a16="http://schemas.microsoft.com/office/drawing/2014/main" id="{80421BF6-F47E-4A9E-8D48-278BEACE426B}"/>
              </a:ext>
            </a:extLst>
          </p:cNvPr>
          <p:cNvSpPr/>
          <p:nvPr/>
        </p:nvSpPr>
        <p:spPr>
          <a:xfrm>
            <a:off x="4871402" y="2179054"/>
            <a:ext cx="3384376" cy="504056"/>
          </a:xfrm>
          <a:prstGeom prst="rect">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err="1">
                <a:solidFill>
                  <a:schemeClr val="accent1">
                    <a:lumMod val="75000"/>
                  </a:schemeClr>
                </a:solidFill>
              </a:rPr>
              <a:t>D.lgs</a:t>
            </a:r>
            <a:r>
              <a:rPr lang="it-IT" dirty="0">
                <a:solidFill>
                  <a:schemeClr val="accent1">
                    <a:lumMod val="75000"/>
                  </a:schemeClr>
                </a:solidFill>
              </a:rPr>
              <a:t> n. 39 del 8 aprile 2013</a:t>
            </a:r>
            <a:r>
              <a:rPr lang="it-IT" i="1" dirty="0">
                <a:solidFill>
                  <a:schemeClr val="accent1">
                    <a:lumMod val="75000"/>
                  </a:schemeClr>
                </a:solidFill>
              </a:rPr>
              <a:t> </a:t>
            </a:r>
            <a:endParaRPr lang="it-IT" dirty="0">
              <a:solidFill>
                <a:schemeClr val="accent1">
                  <a:lumMod val="75000"/>
                </a:schemeClr>
              </a:solidFill>
            </a:endParaRPr>
          </a:p>
        </p:txBody>
      </p:sp>
      <p:sp>
        <p:nvSpPr>
          <p:cNvPr id="18" name="Segnaposto contenuto 17">
            <a:extLst>
              <a:ext uri="{FF2B5EF4-FFF2-40B4-BE49-F238E27FC236}">
                <a16:creationId xmlns:a16="http://schemas.microsoft.com/office/drawing/2014/main" id="{7B929BDD-1AC1-4DA6-BA0D-5DBA062A6B96}"/>
              </a:ext>
            </a:extLst>
          </p:cNvPr>
          <p:cNvSpPr>
            <a:spLocks noGrp="1"/>
          </p:cNvSpPr>
          <p:nvPr>
            <p:ph idx="1"/>
          </p:nvPr>
        </p:nvSpPr>
        <p:spPr>
          <a:xfrm>
            <a:off x="4860022" y="1579674"/>
            <a:ext cx="3384376" cy="481508"/>
          </a:xfrm>
          <a:prstGeom prst="rect">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marL="0" indent="0" algn="ctr">
              <a:buNone/>
            </a:pPr>
            <a:r>
              <a:rPr lang="it-IT" sz="1800" dirty="0" err="1">
                <a:solidFill>
                  <a:schemeClr val="accent1">
                    <a:lumMod val="75000"/>
                  </a:schemeClr>
                </a:solidFill>
              </a:rPr>
              <a:t>D.lgs</a:t>
            </a:r>
            <a:r>
              <a:rPr lang="it-IT" sz="1800" dirty="0">
                <a:solidFill>
                  <a:schemeClr val="accent1">
                    <a:lumMod val="75000"/>
                  </a:schemeClr>
                </a:solidFill>
              </a:rPr>
              <a:t> n. 33 del 14 marzo 2013 </a:t>
            </a:r>
          </a:p>
        </p:txBody>
      </p:sp>
      <p:cxnSp>
        <p:nvCxnSpPr>
          <p:cNvPr id="19" name="Connettore 2 18">
            <a:extLst>
              <a:ext uri="{FF2B5EF4-FFF2-40B4-BE49-F238E27FC236}">
                <a16:creationId xmlns:a16="http://schemas.microsoft.com/office/drawing/2014/main" id="{2B900384-AECC-41C0-BEF3-CB9F18028AE7}"/>
              </a:ext>
            </a:extLst>
          </p:cNvPr>
          <p:cNvCxnSpPr>
            <a:cxnSpLocks/>
          </p:cNvCxnSpPr>
          <p:nvPr/>
        </p:nvCxnSpPr>
        <p:spPr>
          <a:xfrm>
            <a:off x="3839972" y="4884460"/>
            <a:ext cx="9954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36215A02-3957-4532-B6C9-805AC5279069}"/>
              </a:ext>
            </a:extLst>
          </p:cNvPr>
          <p:cNvCxnSpPr>
            <a:cxnSpLocks/>
          </p:cNvCxnSpPr>
          <p:nvPr/>
        </p:nvCxnSpPr>
        <p:spPr>
          <a:xfrm flipV="1">
            <a:off x="3828924" y="1920428"/>
            <a:ext cx="971912" cy="274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ttangolo 27">
            <a:extLst>
              <a:ext uri="{FF2B5EF4-FFF2-40B4-BE49-F238E27FC236}">
                <a16:creationId xmlns:a16="http://schemas.microsoft.com/office/drawing/2014/main" id="{35FC5CE4-9D1A-4F5F-90BF-6C6A73F1BE89}"/>
              </a:ext>
            </a:extLst>
          </p:cNvPr>
          <p:cNvSpPr/>
          <p:nvPr/>
        </p:nvSpPr>
        <p:spPr>
          <a:xfrm>
            <a:off x="445990" y="3526014"/>
            <a:ext cx="3372996" cy="504056"/>
          </a:xfrm>
          <a:prstGeom prst="rect">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it-IT" dirty="0">
                <a:solidFill>
                  <a:schemeClr val="accent1">
                    <a:lumMod val="75000"/>
                  </a:schemeClr>
                </a:solidFill>
              </a:rPr>
              <a:t>Decreto Legge n. 90 del 24 giugno 2014 </a:t>
            </a:r>
          </a:p>
        </p:txBody>
      </p:sp>
    </p:spTree>
    <p:extLst>
      <p:ext uri="{BB962C8B-B14F-4D97-AF65-F5344CB8AC3E}">
        <p14:creationId xmlns:p14="http://schemas.microsoft.com/office/powerpoint/2010/main" val="2115257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ACBA94-03BF-4F30-9AD4-3101A3B85086}"/>
              </a:ext>
            </a:extLst>
          </p:cNvPr>
          <p:cNvSpPr>
            <a:spLocks noGrp="1"/>
          </p:cNvSpPr>
          <p:nvPr>
            <p:ph type="title"/>
          </p:nvPr>
        </p:nvSpPr>
        <p:spPr>
          <a:xfrm>
            <a:off x="457200" y="375655"/>
            <a:ext cx="8229600" cy="6106690"/>
          </a:xfrm>
          <a:effectLst>
            <a:glow rad="228600">
              <a:schemeClr val="accent1">
                <a:satMod val="175000"/>
                <a:alpha val="40000"/>
              </a:schemeClr>
            </a:glow>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normAutofit/>
          </a:bodyPr>
          <a:lstStyle/>
          <a:p>
            <a:r>
              <a:rPr lang="it-IT" b="1" dirty="0">
                <a:solidFill>
                  <a:schemeClr val="accent1">
                    <a:lumMod val="75000"/>
                  </a:schemeClr>
                </a:solidFill>
              </a:rPr>
              <a:t>IL SISTEMA DI PREVENZIONE DELLA</a:t>
            </a:r>
            <a:br>
              <a:rPr lang="it-IT" b="1" dirty="0">
                <a:solidFill>
                  <a:schemeClr val="accent1">
                    <a:lumMod val="75000"/>
                  </a:schemeClr>
                </a:solidFill>
              </a:rPr>
            </a:br>
            <a:r>
              <a:rPr lang="it-IT" b="1" dirty="0">
                <a:solidFill>
                  <a:schemeClr val="accent1">
                    <a:lumMod val="75000"/>
                  </a:schemeClr>
                </a:solidFill>
              </a:rPr>
              <a:t> CORRUZIONE</a:t>
            </a:r>
            <a:br>
              <a:rPr lang="it-IT" dirty="0"/>
            </a:br>
            <a:endParaRPr lang="it-IT" dirty="0"/>
          </a:p>
        </p:txBody>
      </p:sp>
    </p:spTree>
    <p:extLst>
      <p:ext uri="{BB962C8B-B14F-4D97-AF65-F5344CB8AC3E}">
        <p14:creationId xmlns:p14="http://schemas.microsoft.com/office/powerpoint/2010/main" val="737555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4A01B2-F066-4B1C-9F9A-29BE4C8233C1}"/>
              </a:ext>
            </a:extLst>
          </p:cNvPr>
          <p:cNvSpPr>
            <a:spLocks noGrp="1"/>
          </p:cNvSpPr>
          <p:nvPr>
            <p:ph type="title"/>
          </p:nvPr>
        </p:nvSpPr>
        <p:spPr>
          <a:xfrm>
            <a:off x="457200" y="274638"/>
            <a:ext cx="8229600" cy="634082"/>
          </a:xfrm>
        </p:spPr>
        <p:txBody>
          <a:bodyPr>
            <a:noAutofit/>
          </a:bodyPr>
          <a:lstStyle/>
          <a:p>
            <a:r>
              <a:rPr lang="it-IT" sz="3600" dirty="0">
                <a:solidFill>
                  <a:schemeClr val="accent1">
                    <a:lumMod val="75000"/>
                  </a:schemeClr>
                </a:solidFill>
              </a:rPr>
              <a:t>I protagonisti del processo di gestione del rischio</a:t>
            </a:r>
          </a:p>
        </p:txBody>
      </p:sp>
      <p:graphicFrame>
        <p:nvGraphicFramePr>
          <p:cNvPr id="4" name="Segnaposto contenuto 3">
            <a:extLst>
              <a:ext uri="{FF2B5EF4-FFF2-40B4-BE49-F238E27FC236}">
                <a16:creationId xmlns:a16="http://schemas.microsoft.com/office/drawing/2014/main" id="{A3AB7899-3326-472B-9AA3-0F909C8231D8}"/>
              </a:ext>
            </a:extLst>
          </p:cNvPr>
          <p:cNvGraphicFramePr>
            <a:graphicFrameLocks noGrp="1"/>
          </p:cNvGraphicFramePr>
          <p:nvPr>
            <p:ph idx="1"/>
            <p:extLst>
              <p:ext uri="{D42A27DB-BD31-4B8C-83A1-F6EECF244321}">
                <p14:modId xmlns:p14="http://schemas.microsoft.com/office/powerpoint/2010/main" val="98297593"/>
              </p:ext>
            </p:extLst>
          </p:nvPr>
        </p:nvGraphicFramePr>
        <p:xfrm>
          <a:off x="457200" y="1340768"/>
          <a:ext cx="822960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2092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052736"/>
          </a:xfrm>
        </p:spPr>
        <p:txBody>
          <a:bodyPr/>
          <a:lstStyle/>
          <a:p>
            <a:r>
              <a:rPr lang="it-IT" dirty="0">
                <a:solidFill>
                  <a:schemeClr val="accent1">
                    <a:lumMod val="75000"/>
                  </a:schemeClr>
                </a:solidFill>
              </a:rPr>
              <a:t>ANAC</a:t>
            </a:r>
          </a:p>
        </p:txBody>
      </p:sp>
      <p:sp>
        <p:nvSpPr>
          <p:cNvPr id="3" name="Segnaposto contenuto 2"/>
          <p:cNvSpPr>
            <a:spLocks noGrp="1"/>
          </p:cNvSpPr>
          <p:nvPr>
            <p:ph idx="1"/>
          </p:nvPr>
        </p:nvSpPr>
        <p:spPr>
          <a:xfrm>
            <a:off x="323528" y="771454"/>
            <a:ext cx="8712968" cy="5760640"/>
          </a:xfrm>
        </p:spPr>
        <p:txBody>
          <a:bodyPr>
            <a:noAutofit/>
          </a:bodyPr>
          <a:lstStyle/>
          <a:p>
            <a:pPr marL="0" indent="0" algn="just">
              <a:buNone/>
            </a:pPr>
            <a:r>
              <a:rPr lang="it-IT" sz="1800" dirty="0">
                <a:solidFill>
                  <a:schemeClr val="accent1">
                    <a:lumMod val="75000"/>
                  </a:schemeClr>
                </a:solidFill>
              </a:rPr>
              <a:t>Autorità Nazionale Anticorruzione – organo che, a livello nazionale, ha il compito specifico della prevenzione della corruzione nelle Pubbliche Amministrazioni  </a:t>
            </a:r>
          </a:p>
          <a:p>
            <a:pPr marL="0" indent="0" algn="just">
              <a:buNone/>
            </a:pPr>
            <a:r>
              <a:rPr lang="it-IT" sz="1800" dirty="0">
                <a:solidFill>
                  <a:schemeClr val="accent1">
                    <a:lumMod val="75000"/>
                  </a:schemeClr>
                </a:solidFill>
              </a:rPr>
              <a:t>			</a:t>
            </a:r>
            <a:r>
              <a:rPr lang="it-IT" sz="1400" dirty="0">
                <a:solidFill>
                  <a:schemeClr val="accent1">
                    <a:lumMod val="75000"/>
                  </a:schemeClr>
                </a:solidFill>
              </a:rPr>
              <a:t>	</a:t>
            </a:r>
          </a:p>
          <a:p>
            <a:pPr marL="0" indent="0" algn="just">
              <a:buNone/>
            </a:pPr>
            <a:r>
              <a:rPr lang="it-IT" sz="1400" dirty="0">
                <a:solidFill>
                  <a:schemeClr val="accent1">
                    <a:lumMod val="75000"/>
                  </a:schemeClr>
                </a:solidFill>
              </a:rPr>
              <a:t>				</a:t>
            </a:r>
          </a:p>
          <a:p>
            <a:pPr marL="0" indent="0" algn="just">
              <a:buNone/>
            </a:pPr>
            <a:r>
              <a:rPr lang="it-IT" sz="1400" dirty="0">
                <a:solidFill>
                  <a:schemeClr val="accent1">
                    <a:lumMod val="75000"/>
                  </a:schemeClr>
                </a:solidFill>
              </a:rPr>
              <a:t>						</a:t>
            </a:r>
          </a:p>
          <a:p>
            <a:pPr marL="0" indent="0" algn="just">
              <a:buNone/>
            </a:pPr>
            <a:endParaRPr lang="it-IT" sz="1600" b="1" dirty="0">
              <a:solidFill>
                <a:schemeClr val="accent1">
                  <a:lumMod val="75000"/>
                </a:schemeClr>
              </a:solidFill>
            </a:endParaRPr>
          </a:p>
          <a:p>
            <a:pPr marL="0" indent="0" algn="just">
              <a:buNone/>
            </a:pPr>
            <a:r>
              <a:rPr lang="it-IT" sz="1600" b="1" dirty="0">
                <a:solidFill>
                  <a:schemeClr val="accent1">
                    <a:lumMod val="75000"/>
                  </a:schemeClr>
                </a:solidFill>
              </a:rPr>
              <a:t>				</a:t>
            </a:r>
            <a:r>
              <a:rPr lang="it-IT" sz="1600" dirty="0">
                <a:solidFill>
                  <a:schemeClr val="accent1">
                    <a:lumMod val="75000"/>
                  </a:schemeClr>
                </a:solidFill>
              </a:rPr>
              <a:t> </a:t>
            </a:r>
          </a:p>
          <a:p>
            <a:pPr marL="0" indent="0" algn="just">
              <a:buNone/>
            </a:pPr>
            <a:endParaRPr lang="it-IT" sz="1600" b="1" dirty="0">
              <a:solidFill>
                <a:schemeClr val="accent1">
                  <a:lumMod val="75000"/>
                </a:schemeClr>
              </a:solidFill>
            </a:endParaRPr>
          </a:p>
          <a:p>
            <a:pPr marL="0" indent="0" algn="just">
              <a:buNone/>
            </a:pPr>
            <a:r>
              <a:rPr lang="it-IT" sz="1400" dirty="0">
                <a:solidFill>
                  <a:schemeClr val="accent1">
                    <a:lumMod val="75000"/>
                  </a:schemeClr>
                </a:solidFill>
              </a:rPr>
              <a:t> 													</a:t>
            </a:r>
          </a:p>
          <a:p>
            <a:pPr marL="0" indent="0" algn="just">
              <a:buNone/>
            </a:pPr>
            <a:endParaRPr lang="it-IT" sz="1400" i="1" dirty="0">
              <a:solidFill>
                <a:schemeClr val="accent1">
                  <a:lumMod val="75000"/>
                </a:schemeClr>
              </a:solidFill>
            </a:endParaRPr>
          </a:p>
          <a:p>
            <a:pPr marL="0" indent="0" algn="just">
              <a:buNone/>
            </a:pPr>
            <a:endParaRPr lang="it-IT" sz="1400" i="1" dirty="0">
              <a:solidFill>
                <a:schemeClr val="accent1">
                  <a:lumMod val="75000"/>
                </a:schemeClr>
              </a:solidFill>
            </a:endParaRPr>
          </a:p>
          <a:p>
            <a:pPr marL="0" indent="0" algn="just">
              <a:buNone/>
            </a:pPr>
            <a:endParaRPr lang="it-IT" sz="1400" i="1" dirty="0">
              <a:solidFill>
                <a:schemeClr val="accent1">
                  <a:lumMod val="75000"/>
                </a:schemeClr>
              </a:solidFill>
            </a:endParaRPr>
          </a:p>
          <a:p>
            <a:pPr marL="0" indent="0" algn="just">
              <a:buNone/>
            </a:pPr>
            <a:endParaRPr lang="it-IT" sz="1400" i="1" dirty="0">
              <a:solidFill>
                <a:schemeClr val="accent1">
                  <a:lumMod val="75000"/>
                </a:schemeClr>
              </a:solidFill>
            </a:endParaRPr>
          </a:p>
          <a:p>
            <a:pPr marL="0" indent="0" algn="just">
              <a:buNone/>
            </a:pPr>
            <a:endParaRPr lang="it-IT" sz="1200" dirty="0">
              <a:solidFill>
                <a:schemeClr val="accent1">
                  <a:lumMod val="75000"/>
                </a:schemeClr>
              </a:solidFill>
            </a:endParaRPr>
          </a:p>
          <a:p>
            <a:pPr marL="0" indent="0" algn="just">
              <a:buNone/>
            </a:pPr>
            <a:r>
              <a:rPr lang="it-IT" sz="1600" b="1" dirty="0"/>
              <a:t>								</a:t>
            </a:r>
            <a:r>
              <a:rPr lang="it-IT" sz="1400" i="1" dirty="0"/>
              <a:t>					</a:t>
            </a:r>
            <a:endParaRPr lang="it-IT" sz="1400" dirty="0"/>
          </a:p>
          <a:p>
            <a:pPr marL="0" indent="0" algn="just">
              <a:buNone/>
            </a:pPr>
            <a:endParaRPr lang="it-IT" sz="1400" dirty="0"/>
          </a:p>
        </p:txBody>
      </p:sp>
      <p:sp>
        <p:nvSpPr>
          <p:cNvPr id="4" name="Rettangolo con angoli arrotondati 3">
            <a:extLst>
              <a:ext uri="{FF2B5EF4-FFF2-40B4-BE49-F238E27FC236}">
                <a16:creationId xmlns:a16="http://schemas.microsoft.com/office/drawing/2014/main" id="{EC91550F-E586-438A-8351-61C73F21D7A9}"/>
              </a:ext>
            </a:extLst>
          </p:cNvPr>
          <p:cNvSpPr/>
          <p:nvPr/>
        </p:nvSpPr>
        <p:spPr>
          <a:xfrm>
            <a:off x="4572000" y="1730504"/>
            <a:ext cx="2880320" cy="864062"/>
          </a:xfrm>
          <a:prstGeom prst="round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600" dirty="0">
                <a:solidFill>
                  <a:schemeClr val="accent1">
                    <a:lumMod val="75000"/>
                  </a:schemeClr>
                </a:solidFill>
              </a:rPr>
              <a:t>5 componenti di cui uno Presidente in carica per 6 anni</a:t>
            </a:r>
            <a:r>
              <a:rPr lang="it-IT" dirty="0">
                <a:solidFill>
                  <a:schemeClr val="accent1">
                    <a:lumMod val="75000"/>
                  </a:schemeClr>
                </a:solidFill>
              </a:rPr>
              <a:t>	</a:t>
            </a:r>
            <a:endParaRPr lang="it-IT" dirty="0"/>
          </a:p>
        </p:txBody>
      </p:sp>
      <p:sp>
        <p:nvSpPr>
          <p:cNvPr id="11" name="Rettangolo con angoli arrotondati 10">
            <a:extLst>
              <a:ext uri="{FF2B5EF4-FFF2-40B4-BE49-F238E27FC236}">
                <a16:creationId xmlns:a16="http://schemas.microsoft.com/office/drawing/2014/main" id="{7AF117E3-3358-4B4A-B931-7C12C014BFE0}"/>
              </a:ext>
            </a:extLst>
          </p:cNvPr>
          <p:cNvSpPr/>
          <p:nvPr/>
        </p:nvSpPr>
        <p:spPr>
          <a:xfrm>
            <a:off x="4572000" y="3399945"/>
            <a:ext cx="2880320" cy="864062"/>
          </a:xfrm>
          <a:prstGeom prst="roundRect">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it-IT" sz="1600" dirty="0">
                <a:solidFill>
                  <a:schemeClr val="accent1">
                    <a:lumMod val="75000"/>
                  </a:schemeClr>
                </a:solidFill>
              </a:rPr>
              <a:t>Ispettive</a:t>
            </a:r>
          </a:p>
          <a:p>
            <a:r>
              <a:rPr lang="it-IT" sz="1600" dirty="0">
                <a:solidFill>
                  <a:schemeClr val="accent1">
                    <a:lumMod val="75000"/>
                  </a:schemeClr>
                </a:solidFill>
              </a:rPr>
              <a:t>     Regolatorie</a:t>
            </a:r>
          </a:p>
          <a:p>
            <a:r>
              <a:rPr lang="it-IT" sz="1600" dirty="0">
                <a:solidFill>
                  <a:schemeClr val="accent1">
                    <a:lumMod val="75000"/>
                  </a:schemeClr>
                </a:solidFill>
              </a:rPr>
              <a:t>            Sanzionatorie</a:t>
            </a:r>
            <a:r>
              <a:rPr lang="it-IT" dirty="0">
                <a:solidFill>
                  <a:schemeClr val="accent1">
                    <a:lumMod val="75000"/>
                  </a:schemeClr>
                </a:solidFill>
              </a:rPr>
              <a:t>	</a:t>
            </a:r>
            <a:endParaRPr lang="it-IT" dirty="0"/>
          </a:p>
        </p:txBody>
      </p:sp>
      <p:sp>
        <p:nvSpPr>
          <p:cNvPr id="12" name="Rettangolo con angoli arrotondati 11">
            <a:extLst>
              <a:ext uri="{FF2B5EF4-FFF2-40B4-BE49-F238E27FC236}">
                <a16:creationId xmlns:a16="http://schemas.microsoft.com/office/drawing/2014/main" id="{7BF4DCF1-4171-4182-9662-C7713521E760}"/>
              </a:ext>
            </a:extLst>
          </p:cNvPr>
          <p:cNvSpPr/>
          <p:nvPr/>
        </p:nvSpPr>
        <p:spPr>
          <a:xfrm>
            <a:off x="4572000" y="4779633"/>
            <a:ext cx="4320480" cy="1752461"/>
          </a:xfrm>
          <a:prstGeom prst="roundRect">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Font typeface="Arial" panose="020B0604020202020204" pitchFamily="34" charset="0"/>
              <a:buChar char="•"/>
            </a:pPr>
            <a:r>
              <a:rPr lang="it-IT" sz="1400" dirty="0">
                <a:solidFill>
                  <a:schemeClr val="accent1">
                    <a:lumMod val="75000"/>
                  </a:schemeClr>
                </a:solidFill>
              </a:rPr>
              <a:t>Prevenire la corruzione nell’ambito delle amministrazioni pubbliche, nelle società partecipate </a:t>
            </a:r>
          </a:p>
          <a:p>
            <a:pPr marL="285750" indent="-285750" algn="just">
              <a:buFont typeface="Arial" panose="020B0604020202020204" pitchFamily="34" charset="0"/>
              <a:buChar char="•"/>
            </a:pPr>
            <a:r>
              <a:rPr lang="it-IT" sz="1400" dirty="0">
                <a:solidFill>
                  <a:schemeClr val="accent1">
                    <a:lumMod val="75000"/>
                  </a:schemeClr>
                </a:solidFill>
              </a:rPr>
              <a:t>vigilare nell’ambito dei contratti pubblici, degli incarichi e comunque in ogni settore della pubblica amministrazione che potenzialmente possa sviluppare fenomeni corruttivi.</a:t>
            </a:r>
          </a:p>
        </p:txBody>
      </p:sp>
      <p:sp>
        <p:nvSpPr>
          <p:cNvPr id="13" name="Freccia a destra 12">
            <a:extLst>
              <a:ext uri="{FF2B5EF4-FFF2-40B4-BE49-F238E27FC236}">
                <a16:creationId xmlns:a16="http://schemas.microsoft.com/office/drawing/2014/main" id="{BCD0DCEF-B71F-45A6-BC56-2E20D69B680C}"/>
              </a:ext>
            </a:extLst>
          </p:cNvPr>
          <p:cNvSpPr/>
          <p:nvPr/>
        </p:nvSpPr>
        <p:spPr>
          <a:xfrm>
            <a:off x="683568" y="1390414"/>
            <a:ext cx="3528392" cy="1544242"/>
          </a:xfrm>
          <a:prstGeom prst="rightArrow">
            <a:avLst>
              <a:gd name="adj1" fmla="val 50000"/>
              <a:gd name="adj2" fmla="val 53920"/>
            </a:avLst>
          </a:prstGeom>
        </p:spPr>
        <p:style>
          <a:lnRef idx="1">
            <a:schemeClr val="dk1"/>
          </a:lnRef>
          <a:fillRef idx="2">
            <a:schemeClr val="dk1"/>
          </a:fillRef>
          <a:effectRef idx="1">
            <a:schemeClr val="dk1"/>
          </a:effectRef>
          <a:fontRef idx="minor">
            <a:schemeClr val="dk1"/>
          </a:fontRef>
        </p:style>
        <p:txBody>
          <a:bodyPr rtlCol="0" anchor="ctr"/>
          <a:lstStyle/>
          <a:p>
            <a:pPr algn="ctr"/>
            <a:r>
              <a:rPr lang="it-IT" sz="2000" b="1" dirty="0">
                <a:solidFill>
                  <a:schemeClr val="accent1">
                    <a:lumMod val="75000"/>
                  </a:schemeClr>
                </a:solidFill>
              </a:rPr>
              <a:t>COMPOSIZIONE</a:t>
            </a:r>
          </a:p>
        </p:txBody>
      </p:sp>
      <p:sp>
        <p:nvSpPr>
          <p:cNvPr id="14" name="Freccia a destra 13">
            <a:extLst>
              <a:ext uri="{FF2B5EF4-FFF2-40B4-BE49-F238E27FC236}">
                <a16:creationId xmlns:a16="http://schemas.microsoft.com/office/drawing/2014/main" id="{5ED9BB4E-FF31-4CE9-9C3F-5873BCDFF192}"/>
              </a:ext>
            </a:extLst>
          </p:cNvPr>
          <p:cNvSpPr/>
          <p:nvPr/>
        </p:nvSpPr>
        <p:spPr>
          <a:xfrm>
            <a:off x="683568" y="3020294"/>
            <a:ext cx="3528392" cy="1544242"/>
          </a:xfrm>
          <a:prstGeom prst="rightArrow">
            <a:avLst>
              <a:gd name="adj1" fmla="val 50000"/>
              <a:gd name="adj2" fmla="val 53920"/>
            </a:avLst>
          </a:prstGeom>
        </p:spPr>
        <p:style>
          <a:lnRef idx="1">
            <a:schemeClr val="dk1"/>
          </a:lnRef>
          <a:fillRef idx="2">
            <a:schemeClr val="dk1"/>
          </a:fillRef>
          <a:effectRef idx="1">
            <a:schemeClr val="dk1"/>
          </a:effectRef>
          <a:fontRef idx="minor">
            <a:schemeClr val="dk1"/>
          </a:fontRef>
        </p:style>
        <p:txBody>
          <a:bodyPr rtlCol="0" anchor="ctr"/>
          <a:lstStyle/>
          <a:p>
            <a:pPr algn="ctr"/>
            <a:r>
              <a:rPr lang="it-IT" sz="2000" b="1" dirty="0">
                <a:solidFill>
                  <a:schemeClr val="accent1">
                    <a:lumMod val="75000"/>
                  </a:schemeClr>
                </a:solidFill>
              </a:rPr>
              <a:t>FUNZIONI</a:t>
            </a:r>
          </a:p>
        </p:txBody>
      </p:sp>
      <p:sp>
        <p:nvSpPr>
          <p:cNvPr id="15" name="Freccia a destra 14">
            <a:extLst>
              <a:ext uri="{FF2B5EF4-FFF2-40B4-BE49-F238E27FC236}">
                <a16:creationId xmlns:a16="http://schemas.microsoft.com/office/drawing/2014/main" id="{F8C0D910-32FF-4306-B38F-666EDB207F8C}"/>
              </a:ext>
            </a:extLst>
          </p:cNvPr>
          <p:cNvSpPr/>
          <p:nvPr/>
        </p:nvSpPr>
        <p:spPr>
          <a:xfrm>
            <a:off x="683568" y="4779633"/>
            <a:ext cx="3528392" cy="1544242"/>
          </a:xfrm>
          <a:prstGeom prst="rightArrow">
            <a:avLst>
              <a:gd name="adj1" fmla="val 50000"/>
              <a:gd name="adj2" fmla="val 53920"/>
            </a:avLst>
          </a:prstGeom>
        </p:spPr>
        <p:style>
          <a:lnRef idx="1">
            <a:schemeClr val="dk1"/>
          </a:lnRef>
          <a:fillRef idx="2">
            <a:schemeClr val="dk1"/>
          </a:fillRef>
          <a:effectRef idx="1">
            <a:schemeClr val="dk1"/>
          </a:effectRef>
          <a:fontRef idx="minor">
            <a:schemeClr val="dk1"/>
          </a:fontRef>
        </p:style>
        <p:txBody>
          <a:bodyPr rtlCol="0" anchor="ctr"/>
          <a:lstStyle/>
          <a:p>
            <a:pPr algn="ctr"/>
            <a:r>
              <a:rPr lang="it-IT" sz="2000" b="1" dirty="0">
                <a:solidFill>
                  <a:schemeClr val="accent1">
                    <a:lumMod val="75000"/>
                  </a:schemeClr>
                </a:solidFill>
              </a:rPr>
              <a:t>MISSIONE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 name="CasellaDiTesto 1">
            <a:extLst>
              <a:ext uri="{FF2B5EF4-FFF2-40B4-BE49-F238E27FC236}">
                <a16:creationId xmlns:a16="http://schemas.microsoft.com/office/drawing/2014/main" id="{6091875F-5721-41BC-9287-33EAD5F864B5}"/>
              </a:ext>
            </a:extLst>
          </p:cNvPr>
          <p:cNvSpPr txBox="1"/>
          <p:nvPr/>
        </p:nvSpPr>
        <p:spPr>
          <a:xfrm>
            <a:off x="4567930" y="801866"/>
            <a:ext cx="3979563" cy="5230634"/>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a:lnSpc>
                <a:spcPct val="90000"/>
              </a:lnSpc>
              <a:spcAft>
                <a:spcPts val="600"/>
              </a:spcAft>
            </a:pPr>
            <a:r>
              <a:rPr lang="en-US" sz="3200" b="1" dirty="0" err="1">
                <a:solidFill>
                  <a:schemeClr val="accent1">
                    <a:lumMod val="75000"/>
                  </a:schemeClr>
                </a:solidFill>
              </a:rPr>
              <a:t>Sommario</a:t>
            </a:r>
            <a:endParaRPr lang="en-US" sz="3200" b="1" dirty="0">
              <a:solidFill>
                <a:schemeClr val="accent1">
                  <a:lumMod val="75000"/>
                </a:schemeClr>
              </a:solidFill>
            </a:endParaRPr>
          </a:p>
          <a:p>
            <a:pPr marL="342900" lvl="0" indent="-228600" algn="just">
              <a:lnSpc>
                <a:spcPct val="90000"/>
              </a:lnSpc>
              <a:spcAft>
                <a:spcPts val="600"/>
              </a:spcAft>
              <a:buFont typeface="Arial" panose="020B0604020202020204" pitchFamily="34" charset="0"/>
              <a:buChar char="•"/>
            </a:pPr>
            <a:r>
              <a:rPr lang="en-US" dirty="0" err="1">
                <a:solidFill>
                  <a:schemeClr val="accent1">
                    <a:lumMod val="75000"/>
                  </a:schemeClr>
                </a:solidFill>
              </a:rPr>
              <a:t>Definizione</a:t>
            </a:r>
            <a:r>
              <a:rPr lang="en-US" dirty="0">
                <a:solidFill>
                  <a:schemeClr val="accent1">
                    <a:lumMod val="75000"/>
                  </a:schemeClr>
                </a:solidFill>
              </a:rPr>
              <a:t> di </a:t>
            </a:r>
            <a:r>
              <a:rPr lang="en-US" dirty="0" err="1">
                <a:solidFill>
                  <a:schemeClr val="accent1">
                    <a:lumMod val="75000"/>
                  </a:schemeClr>
                </a:solidFill>
              </a:rPr>
              <a:t>corruzione</a:t>
            </a:r>
            <a:endParaRPr lang="en-US" dirty="0">
              <a:solidFill>
                <a:schemeClr val="accent1">
                  <a:lumMod val="75000"/>
                </a:schemeClr>
              </a:solidFill>
            </a:endParaRPr>
          </a:p>
          <a:p>
            <a:pPr marL="342900" lvl="0" indent="-228600" algn="just">
              <a:lnSpc>
                <a:spcPct val="90000"/>
              </a:lnSpc>
              <a:spcAft>
                <a:spcPts val="600"/>
              </a:spcAft>
              <a:buFont typeface="Arial" panose="020B0604020202020204" pitchFamily="34" charset="0"/>
              <a:buChar char="•"/>
            </a:pPr>
            <a:r>
              <a:rPr lang="en-US" dirty="0">
                <a:solidFill>
                  <a:schemeClr val="accent1">
                    <a:lumMod val="75000"/>
                  </a:schemeClr>
                </a:solidFill>
              </a:rPr>
              <a:t>Il </a:t>
            </a:r>
            <a:r>
              <a:rPr lang="en-US" dirty="0" err="1">
                <a:solidFill>
                  <a:schemeClr val="accent1">
                    <a:lumMod val="75000"/>
                  </a:schemeClr>
                </a:solidFill>
              </a:rPr>
              <a:t>contesto</a:t>
            </a:r>
            <a:r>
              <a:rPr lang="en-US" dirty="0">
                <a:solidFill>
                  <a:schemeClr val="accent1">
                    <a:lumMod val="75000"/>
                  </a:schemeClr>
                </a:solidFill>
              </a:rPr>
              <a:t> </a:t>
            </a:r>
            <a:r>
              <a:rPr lang="en-US" dirty="0" err="1">
                <a:solidFill>
                  <a:schemeClr val="accent1">
                    <a:lumMod val="75000"/>
                  </a:schemeClr>
                </a:solidFill>
              </a:rPr>
              <a:t>normativo</a:t>
            </a:r>
            <a:r>
              <a:rPr lang="en-US" dirty="0">
                <a:solidFill>
                  <a:schemeClr val="accent1">
                    <a:lumMod val="75000"/>
                  </a:schemeClr>
                </a:solidFill>
              </a:rPr>
              <a:t> </a:t>
            </a:r>
          </a:p>
          <a:p>
            <a:pPr marL="1314450" lvl="2" indent="-285750" algn="just">
              <a:lnSpc>
                <a:spcPct val="90000"/>
              </a:lnSpc>
              <a:spcAft>
                <a:spcPts val="600"/>
              </a:spcAft>
              <a:buFont typeface="Arial" panose="020B0604020202020204" pitchFamily="34" charset="0"/>
              <a:buChar char="•"/>
            </a:pPr>
            <a:r>
              <a:rPr lang="en-US" sz="1400" dirty="0">
                <a:solidFill>
                  <a:schemeClr val="accent1">
                    <a:lumMod val="75000"/>
                  </a:schemeClr>
                </a:solidFill>
              </a:rPr>
              <a:t>Lo scenario </a:t>
            </a:r>
            <a:r>
              <a:rPr lang="en-US" sz="1400" dirty="0" err="1">
                <a:solidFill>
                  <a:schemeClr val="accent1">
                    <a:lumMod val="75000"/>
                  </a:schemeClr>
                </a:solidFill>
              </a:rPr>
              <a:t>europeo</a:t>
            </a:r>
            <a:endParaRPr lang="en-US" sz="1400" dirty="0">
              <a:solidFill>
                <a:schemeClr val="accent1">
                  <a:lumMod val="75000"/>
                </a:schemeClr>
              </a:solidFill>
            </a:endParaRPr>
          </a:p>
          <a:p>
            <a:pPr marL="1314450" lvl="2" indent="-285750" algn="just">
              <a:lnSpc>
                <a:spcPct val="90000"/>
              </a:lnSpc>
              <a:spcAft>
                <a:spcPts val="600"/>
              </a:spcAft>
              <a:buFont typeface="Arial" panose="020B0604020202020204" pitchFamily="34" charset="0"/>
              <a:buChar char="•"/>
            </a:pPr>
            <a:r>
              <a:rPr lang="en-US" sz="1400" dirty="0">
                <a:solidFill>
                  <a:schemeClr val="accent1">
                    <a:lumMod val="75000"/>
                  </a:schemeClr>
                </a:solidFill>
              </a:rPr>
              <a:t>Lo scenario </a:t>
            </a:r>
            <a:r>
              <a:rPr lang="en-US" sz="1400" dirty="0" err="1">
                <a:solidFill>
                  <a:schemeClr val="accent1">
                    <a:lumMod val="75000"/>
                  </a:schemeClr>
                </a:solidFill>
              </a:rPr>
              <a:t>nazionale</a:t>
            </a:r>
            <a:r>
              <a:rPr lang="en-US" sz="1400" dirty="0">
                <a:solidFill>
                  <a:schemeClr val="accent1">
                    <a:lumMod val="75000"/>
                  </a:schemeClr>
                </a:solidFill>
              </a:rPr>
              <a:t>   </a:t>
            </a:r>
            <a:r>
              <a:rPr lang="en-US" dirty="0">
                <a:solidFill>
                  <a:schemeClr val="accent1">
                    <a:lumMod val="75000"/>
                  </a:schemeClr>
                </a:solidFill>
              </a:rPr>
              <a:t>	</a:t>
            </a:r>
          </a:p>
          <a:p>
            <a:pPr marL="342900" lvl="0" indent="-228600" algn="just">
              <a:lnSpc>
                <a:spcPct val="90000"/>
              </a:lnSpc>
              <a:spcAft>
                <a:spcPts val="600"/>
              </a:spcAft>
              <a:buFont typeface="Arial" panose="020B0604020202020204" pitchFamily="34" charset="0"/>
              <a:buChar char="•"/>
            </a:pPr>
            <a:r>
              <a:rPr lang="en-US" dirty="0">
                <a:solidFill>
                  <a:schemeClr val="accent1">
                    <a:lumMod val="75000"/>
                  </a:schemeClr>
                </a:solidFill>
              </a:rPr>
              <a:t>Il Sistema di </a:t>
            </a:r>
            <a:r>
              <a:rPr lang="en-US" dirty="0" err="1">
                <a:solidFill>
                  <a:schemeClr val="accent1">
                    <a:lumMod val="75000"/>
                  </a:schemeClr>
                </a:solidFill>
              </a:rPr>
              <a:t>prevenzione</a:t>
            </a:r>
            <a:r>
              <a:rPr lang="en-US" dirty="0">
                <a:solidFill>
                  <a:schemeClr val="accent1">
                    <a:lumMod val="75000"/>
                  </a:schemeClr>
                </a:solidFill>
              </a:rPr>
              <a:t> </a:t>
            </a:r>
            <a:r>
              <a:rPr lang="en-US" dirty="0" err="1">
                <a:solidFill>
                  <a:schemeClr val="accent1">
                    <a:lumMod val="75000"/>
                  </a:schemeClr>
                </a:solidFill>
              </a:rPr>
              <a:t>della</a:t>
            </a:r>
            <a:r>
              <a:rPr lang="en-US" dirty="0">
                <a:solidFill>
                  <a:schemeClr val="accent1">
                    <a:lumMod val="75000"/>
                  </a:schemeClr>
                </a:solidFill>
              </a:rPr>
              <a:t> </a:t>
            </a:r>
            <a:r>
              <a:rPr lang="en-US" dirty="0" err="1">
                <a:solidFill>
                  <a:schemeClr val="accent1">
                    <a:lumMod val="75000"/>
                  </a:schemeClr>
                </a:solidFill>
              </a:rPr>
              <a:t>corruzione</a:t>
            </a:r>
            <a:endParaRPr lang="en-US" dirty="0">
              <a:solidFill>
                <a:schemeClr val="accent1">
                  <a:lumMod val="75000"/>
                </a:schemeClr>
              </a:solidFill>
            </a:endParaRPr>
          </a:p>
          <a:p>
            <a:pPr marL="1314450" lvl="2" indent="-285750" algn="just">
              <a:lnSpc>
                <a:spcPct val="90000"/>
              </a:lnSpc>
              <a:spcAft>
                <a:spcPts val="600"/>
              </a:spcAft>
              <a:buFont typeface="Arial" panose="020B0604020202020204" pitchFamily="34" charset="0"/>
              <a:buChar char="•"/>
            </a:pPr>
            <a:r>
              <a:rPr lang="en-US" sz="1400" dirty="0" err="1">
                <a:solidFill>
                  <a:schemeClr val="accent1">
                    <a:lumMod val="75000"/>
                  </a:schemeClr>
                </a:solidFill>
              </a:rPr>
              <a:t>Gli</a:t>
            </a:r>
            <a:r>
              <a:rPr lang="en-US" sz="1400" dirty="0">
                <a:solidFill>
                  <a:schemeClr val="accent1">
                    <a:lumMod val="75000"/>
                  </a:schemeClr>
                </a:solidFill>
              </a:rPr>
              <a:t> </a:t>
            </a:r>
            <a:r>
              <a:rPr lang="en-US" sz="1400" dirty="0" err="1">
                <a:solidFill>
                  <a:schemeClr val="accent1">
                    <a:lumMod val="75000"/>
                  </a:schemeClr>
                </a:solidFill>
              </a:rPr>
              <a:t>organi</a:t>
            </a:r>
            <a:r>
              <a:rPr lang="en-US" sz="1400" dirty="0">
                <a:solidFill>
                  <a:schemeClr val="accent1">
                    <a:lumMod val="75000"/>
                  </a:schemeClr>
                </a:solidFill>
              </a:rPr>
              <a:t> di </a:t>
            </a:r>
            <a:r>
              <a:rPr lang="en-US" sz="1400" dirty="0" err="1">
                <a:solidFill>
                  <a:schemeClr val="accent1">
                    <a:lumMod val="75000"/>
                  </a:schemeClr>
                </a:solidFill>
              </a:rPr>
              <a:t>prevenzione</a:t>
            </a:r>
            <a:r>
              <a:rPr lang="en-US" sz="1400" dirty="0">
                <a:solidFill>
                  <a:schemeClr val="accent1">
                    <a:lumMod val="75000"/>
                  </a:schemeClr>
                </a:solidFill>
              </a:rPr>
              <a:t> </a:t>
            </a:r>
            <a:r>
              <a:rPr lang="en-US" sz="1400" dirty="0" err="1">
                <a:solidFill>
                  <a:schemeClr val="accent1">
                    <a:lumMod val="75000"/>
                  </a:schemeClr>
                </a:solidFill>
              </a:rPr>
              <a:t>della</a:t>
            </a:r>
            <a:r>
              <a:rPr lang="en-US" sz="1400" dirty="0">
                <a:solidFill>
                  <a:schemeClr val="accent1">
                    <a:lumMod val="75000"/>
                  </a:schemeClr>
                </a:solidFill>
              </a:rPr>
              <a:t>   </a:t>
            </a:r>
            <a:r>
              <a:rPr lang="en-US" sz="1400" dirty="0" err="1">
                <a:solidFill>
                  <a:schemeClr val="accent1">
                    <a:lumMod val="75000"/>
                  </a:schemeClr>
                </a:solidFill>
              </a:rPr>
              <a:t>corruzione</a:t>
            </a:r>
            <a:r>
              <a:rPr lang="en-US" sz="1400" dirty="0">
                <a:solidFill>
                  <a:schemeClr val="accent1">
                    <a:lumMod val="75000"/>
                  </a:schemeClr>
                </a:solidFill>
              </a:rPr>
              <a:t>               	    </a:t>
            </a:r>
          </a:p>
          <a:p>
            <a:pPr marL="1314450" lvl="2" indent="-285750" algn="just">
              <a:lnSpc>
                <a:spcPct val="90000"/>
              </a:lnSpc>
              <a:spcAft>
                <a:spcPts val="600"/>
              </a:spcAft>
              <a:buFont typeface="Arial" panose="020B0604020202020204" pitchFamily="34" charset="0"/>
              <a:buChar char="•"/>
            </a:pPr>
            <a:r>
              <a:rPr lang="en-US" sz="1400" dirty="0">
                <a:solidFill>
                  <a:schemeClr val="accent1">
                    <a:lumMod val="75000"/>
                  </a:schemeClr>
                </a:solidFill>
              </a:rPr>
              <a:t>Il PNA e </a:t>
            </a:r>
            <a:r>
              <a:rPr lang="en-US" sz="1400" dirty="0" err="1">
                <a:solidFill>
                  <a:schemeClr val="accent1">
                    <a:lumMod val="75000"/>
                  </a:schemeClr>
                </a:solidFill>
              </a:rPr>
              <a:t>il</a:t>
            </a:r>
            <a:r>
              <a:rPr lang="en-US" sz="1400" dirty="0">
                <a:solidFill>
                  <a:schemeClr val="accent1">
                    <a:lumMod val="75000"/>
                  </a:schemeClr>
                </a:solidFill>
              </a:rPr>
              <a:t> PTPCT</a:t>
            </a:r>
          </a:p>
          <a:p>
            <a:pPr marL="1314450" lvl="2" indent="-285750" algn="just">
              <a:lnSpc>
                <a:spcPct val="90000"/>
              </a:lnSpc>
              <a:spcAft>
                <a:spcPts val="600"/>
              </a:spcAft>
              <a:buFont typeface="Arial" panose="020B0604020202020204" pitchFamily="34" charset="0"/>
              <a:buChar char="•"/>
            </a:pPr>
            <a:r>
              <a:rPr lang="en-US" sz="1400" dirty="0">
                <a:solidFill>
                  <a:schemeClr val="accent1">
                    <a:lumMod val="75000"/>
                  </a:schemeClr>
                </a:solidFill>
              </a:rPr>
              <a:t>Le </a:t>
            </a:r>
            <a:r>
              <a:rPr lang="en-US" sz="1400" dirty="0" err="1">
                <a:solidFill>
                  <a:schemeClr val="accent1">
                    <a:lumMod val="75000"/>
                  </a:schemeClr>
                </a:solidFill>
              </a:rPr>
              <a:t>fasi</a:t>
            </a:r>
            <a:r>
              <a:rPr lang="en-US" sz="1400" dirty="0">
                <a:solidFill>
                  <a:schemeClr val="accent1">
                    <a:lumMod val="75000"/>
                  </a:schemeClr>
                </a:solidFill>
              </a:rPr>
              <a:t> di </a:t>
            </a:r>
            <a:r>
              <a:rPr lang="en-US" sz="1400" dirty="0" err="1">
                <a:solidFill>
                  <a:schemeClr val="accent1">
                    <a:lumMod val="75000"/>
                  </a:schemeClr>
                </a:solidFill>
              </a:rPr>
              <a:t>gestione</a:t>
            </a:r>
            <a:r>
              <a:rPr lang="en-US" sz="1400" dirty="0">
                <a:solidFill>
                  <a:schemeClr val="accent1">
                    <a:lumMod val="75000"/>
                  </a:schemeClr>
                </a:solidFill>
              </a:rPr>
              <a:t> del </a:t>
            </a:r>
            <a:r>
              <a:rPr lang="en-US" sz="1400" dirty="0" err="1">
                <a:solidFill>
                  <a:schemeClr val="accent1">
                    <a:lumMod val="75000"/>
                  </a:schemeClr>
                </a:solidFill>
              </a:rPr>
              <a:t>rischio</a:t>
            </a:r>
            <a:r>
              <a:rPr lang="en-US" sz="1400" dirty="0">
                <a:solidFill>
                  <a:schemeClr val="accent1">
                    <a:lumMod val="75000"/>
                  </a:schemeClr>
                </a:solidFill>
              </a:rPr>
              <a:t> e le </a:t>
            </a:r>
            <a:r>
              <a:rPr lang="en-US" sz="1400" dirty="0" err="1">
                <a:solidFill>
                  <a:schemeClr val="accent1">
                    <a:lumMod val="75000"/>
                  </a:schemeClr>
                </a:solidFill>
              </a:rPr>
              <a:t>principali</a:t>
            </a:r>
            <a:r>
              <a:rPr lang="en-US" sz="1400" dirty="0">
                <a:solidFill>
                  <a:schemeClr val="accent1">
                    <a:lumMod val="75000"/>
                  </a:schemeClr>
                </a:solidFill>
              </a:rPr>
              <a:t> </a:t>
            </a:r>
            <a:r>
              <a:rPr lang="en-US" sz="1400" dirty="0" err="1">
                <a:solidFill>
                  <a:schemeClr val="accent1">
                    <a:lumMod val="75000"/>
                  </a:schemeClr>
                </a:solidFill>
              </a:rPr>
              <a:t>misure</a:t>
            </a:r>
            <a:r>
              <a:rPr lang="en-US" sz="1400" dirty="0">
                <a:solidFill>
                  <a:schemeClr val="accent1">
                    <a:lumMod val="75000"/>
                  </a:schemeClr>
                </a:solidFill>
              </a:rPr>
              <a:t> di </a:t>
            </a:r>
            <a:r>
              <a:rPr lang="en-US" sz="1400" dirty="0" err="1">
                <a:solidFill>
                  <a:schemeClr val="accent1">
                    <a:lumMod val="75000"/>
                  </a:schemeClr>
                </a:solidFill>
              </a:rPr>
              <a:t>anticorruzione</a:t>
            </a:r>
            <a:endParaRPr lang="en-US" sz="1400" dirty="0">
              <a:solidFill>
                <a:schemeClr val="accent1">
                  <a:lumMod val="75000"/>
                </a:schemeClr>
              </a:solidFill>
            </a:endParaRPr>
          </a:p>
          <a:p>
            <a:pPr marL="400050" lvl="0" indent="-285750" algn="just">
              <a:lnSpc>
                <a:spcPct val="90000"/>
              </a:lnSpc>
              <a:spcAft>
                <a:spcPts val="600"/>
              </a:spcAft>
              <a:buFont typeface="Arial" panose="020B0604020202020204" pitchFamily="34" charset="0"/>
              <a:buChar char="•"/>
            </a:pPr>
            <a:r>
              <a:rPr lang="en-US" dirty="0" err="1">
                <a:solidFill>
                  <a:schemeClr val="accent1">
                    <a:lumMod val="75000"/>
                  </a:schemeClr>
                </a:solidFill>
              </a:rPr>
              <a:t>Trasparenza</a:t>
            </a:r>
            <a:r>
              <a:rPr lang="en-US" dirty="0">
                <a:solidFill>
                  <a:schemeClr val="accent1">
                    <a:lumMod val="75000"/>
                  </a:schemeClr>
                </a:solidFill>
              </a:rPr>
              <a:t> e </a:t>
            </a:r>
            <a:r>
              <a:rPr lang="en-US" dirty="0" err="1">
                <a:solidFill>
                  <a:schemeClr val="accent1">
                    <a:lumMod val="75000"/>
                  </a:schemeClr>
                </a:solidFill>
              </a:rPr>
              <a:t>semplificazione</a:t>
            </a:r>
            <a:r>
              <a:rPr lang="en-US" dirty="0">
                <a:solidFill>
                  <a:schemeClr val="accent1">
                    <a:lumMod val="75000"/>
                  </a:schemeClr>
                </a:solidFill>
              </a:rPr>
              <a:t> </a:t>
            </a:r>
            <a:r>
              <a:rPr lang="en-US" dirty="0" err="1">
                <a:solidFill>
                  <a:schemeClr val="accent1">
                    <a:lumMod val="75000"/>
                  </a:schemeClr>
                </a:solidFill>
              </a:rPr>
              <a:t>amministrativa</a:t>
            </a:r>
            <a:r>
              <a:rPr lang="en-US" dirty="0">
                <a:solidFill>
                  <a:schemeClr val="accent1">
                    <a:lumMod val="75000"/>
                  </a:schemeClr>
                </a:solidFill>
              </a:rPr>
              <a:t> </a:t>
            </a:r>
          </a:p>
          <a:p>
            <a:pPr marL="400050" lvl="0" indent="-285750" algn="just">
              <a:lnSpc>
                <a:spcPct val="90000"/>
              </a:lnSpc>
              <a:spcAft>
                <a:spcPts val="600"/>
              </a:spcAft>
              <a:buFont typeface="Arial" panose="020B0604020202020204" pitchFamily="34" charset="0"/>
              <a:buChar char="•"/>
            </a:pPr>
            <a:r>
              <a:rPr lang="en-US" dirty="0">
                <a:solidFill>
                  <a:schemeClr val="accent1">
                    <a:lumMod val="75000"/>
                  </a:schemeClr>
                </a:solidFill>
              </a:rPr>
              <a:t>Best practice </a:t>
            </a:r>
            <a:r>
              <a:rPr lang="en-US" dirty="0" err="1">
                <a:solidFill>
                  <a:schemeClr val="accent1">
                    <a:lumMod val="75000"/>
                  </a:schemeClr>
                </a:solidFill>
              </a:rPr>
              <a:t>delle</a:t>
            </a:r>
            <a:r>
              <a:rPr lang="en-US" dirty="0">
                <a:solidFill>
                  <a:schemeClr val="accent1">
                    <a:lumMod val="75000"/>
                  </a:schemeClr>
                </a:solidFill>
              </a:rPr>
              <a:t> </a:t>
            </a:r>
            <a:r>
              <a:rPr lang="en-US" dirty="0" err="1">
                <a:solidFill>
                  <a:schemeClr val="accent1">
                    <a:lumMod val="75000"/>
                  </a:schemeClr>
                </a:solidFill>
              </a:rPr>
              <a:t>Assemblee</a:t>
            </a:r>
            <a:r>
              <a:rPr lang="en-US" dirty="0">
                <a:solidFill>
                  <a:schemeClr val="accent1">
                    <a:lumMod val="75000"/>
                  </a:schemeClr>
                </a:solidFill>
              </a:rPr>
              <a:t> legislative</a:t>
            </a:r>
          </a:p>
          <a:p>
            <a:pPr indent="-228600">
              <a:lnSpc>
                <a:spcPct val="90000"/>
              </a:lnSpc>
              <a:spcAft>
                <a:spcPts val="600"/>
              </a:spcAft>
              <a:buFont typeface="Arial" panose="020B0604020202020204" pitchFamily="34" charset="0"/>
              <a:buChar char="•"/>
            </a:pPr>
            <a:endParaRPr lang="en-US" sz="2100" dirty="0">
              <a:solidFill>
                <a:srgbClr val="000000"/>
              </a:solidFill>
            </a:endParaRPr>
          </a:p>
        </p:txBody>
      </p:sp>
    </p:spTree>
    <p:extLst>
      <p:ext uri="{BB962C8B-B14F-4D97-AF65-F5344CB8AC3E}">
        <p14:creationId xmlns:p14="http://schemas.microsoft.com/office/powerpoint/2010/main" val="245877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EC0903-C714-4791-8DFC-DCB54993D735}"/>
              </a:ext>
            </a:extLst>
          </p:cNvPr>
          <p:cNvSpPr>
            <a:spLocks noGrp="1"/>
          </p:cNvSpPr>
          <p:nvPr>
            <p:ph type="title"/>
          </p:nvPr>
        </p:nvSpPr>
        <p:spPr>
          <a:xfrm>
            <a:off x="457200" y="274638"/>
            <a:ext cx="8229600" cy="778098"/>
          </a:xfrm>
        </p:spPr>
        <p:txBody>
          <a:bodyPr/>
          <a:lstStyle/>
          <a:p>
            <a:r>
              <a:rPr lang="it-IT" dirty="0">
                <a:solidFill>
                  <a:schemeClr val="accent1">
                    <a:lumMod val="75000"/>
                  </a:schemeClr>
                </a:solidFill>
              </a:rPr>
              <a:t>Gli organi interni</a:t>
            </a:r>
          </a:p>
        </p:txBody>
      </p:sp>
      <p:graphicFrame>
        <p:nvGraphicFramePr>
          <p:cNvPr id="5" name="Segnaposto contenuto 4">
            <a:extLst>
              <a:ext uri="{FF2B5EF4-FFF2-40B4-BE49-F238E27FC236}">
                <a16:creationId xmlns:a16="http://schemas.microsoft.com/office/drawing/2014/main" id="{131F7B86-DDAF-4931-BCE4-A3B43312C425}"/>
              </a:ext>
            </a:extLst>
          </p:cNvPr>
          <p:cNvGraphicFramePr>
            <a:graphicFrameLocks noGrp="1"/>
          </p:cNvGraphicFramePr>
          <p:nvPr>
            <p:ph idx="1"/>
            <p:extLst>
              <p:ext uri="{D42A27DB-BD31-4B8C-83A1-F6EECF244321}">
                <p14:modId xmlns:p14="http://schemas.microsoft.com/office/powerpoint/2010/main" val="1991342601"/>
              </p:ext>
            </p:extLst>
          </p:nvPr>
        </p:nvGraphicFramePr>
        <p:xfrm>
          <a:off x="395536" y="1052736"/>
          <a:ext cx="8229600" cy="5102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0527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a 6"/>
          <p:cNvGraphicFramePr/>
          <p:nvPr>
            <p:extLst>
              <p:ext uri="{D42A27DB-BD31-4B8C-83A1-F6EECF244321}">
                <p14:modId xmlns:p14="http://schemas.microsoft.com/office/powerpoint/2010/main" val="3690876364"/>
              </p:ext>
            </p:extLst>
          </p:nvPr>
        </p:nvGraphicFramePr>
        <p:xfrm>
          <a:off x="323528" y="0"/>
          <a:ext cx="8496944" cy="724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5E8DD-AAA5-44A4-BE21-706B5D588BC7}"/>
              </a:ext>
            </a:extLst>
          </p:cNvPr>
          <p:cNvSpPr>
            <a:spLocks noGrp="1"/>
          </p:cNvSpPr>
          <p:nvPr>
            <p:ph type="title"/>
          </p:nvPr>
        </p:nvSpPr>
        <p:spPr/>
        <p:txBody>
          <a:bodyPr>
            <a:normAutofit/>
          </a:bodyPr>
          <a:lstStyle/>
          <a:p>
            <a:r>
              <a:rPr lang="it-IT" dirty="0">
                <a:solidFill>
                  <a:schemeClr val="accent1">
                    <a:lumMod val="75000"/>
                  </a:schemeClr>
                </a:solidFill>
              </a:rPr>
              <a:t>Livello centrale</a:t>
            </a:r>
          </a:p>
        </p:txBody>
      </p:sp>
      <p:sp>
        <p:nvSpPr>
          <p:cNvPr id="3" name="Segnaposto contenuto 2">
            <a:extLst>
              <a:ext uri="{FF2B5EF4-FFF2-40B4-BE49-F238E27FC236}">
                <a16:creationId xmlns:a16="http://schemas.microsoft.com/office/drawing/2014/main" id="{04AA5FED-25CA-43F9-BE74-F6276620AEDD}"/>
              </a:ext>
            </a:extLst>
          </p:cNvPr>
          <p:cNvSpPr>
            <a:spLocks noGrp="1"/>
          </p:cNvSpPr>
          <p:nvPr>
            <p:ph idx="1"/>
          </p:nvPr>
        </p:nvSpPr>
        <p:spPr>
          <a:xfrm>
            <a:off x="457200" y="1988840"/>
            <a:ext cx="8229600" cy="4137323"/>
          </a:xfr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rmAutofit/>
          </a:bodyPr>
          <a:lstStyle/>
          <a:p>
            <a:endParaRPr lang="it-IT" sz="1800" b="1" dirty="0"/>
          </a:p>
          <a:p>
            <a:pPr marL="0" indent="0" algn="ctr">
              <a:buNone/>
            </a:pPr>
            <a:r>
              <a:rPr lang="it-IT" sz="2800" dirty="0">
                <a:solidFill>
                  <a:schemeClr val="accent1">
                    <a:lumMod val="75000"/>
                  </a:schemeClr>
                </a:solidFill>
              </a:rPr>
              <a:t>PIANO NAZIONALE ANTICORRUZIONE (PNA)</a:t>
            </a:r>
          </a:p>
          <a:p>
            <a:pPr marL="0" indent="0" algn="just">
              <a:buNone/>
            </a:pPr>
            <a:r>
              <a:rPr lang="it-IT" sz="1800" dirty="0">
                <a:solidFill>
                  <a:schemeClr val="accent1">
                    <a:lumMod val="75000"/>
                  </a:schemeClr>
                </a:solidFill>
                <a:ea typeface="Times New Roman" pitchFamily="18" charset="0"/>
                <a:cs typeface="Calibri" pitchFamily="34" charset="0"/>
              </a:rPr>
              <a:t>E’ un atto di indirizzo per l’applicazione della normativa in materia di prevenzione della corruzione e trasparenza:</a:t>
            </a:r>
          </a:p>
          <a:p>
            <a:pPr algn="just"/>
            <a:r>
              <a:rPr lang="it-IT" sz="1800" dirty="0">
                <a:solidFill>
                  <a:schemeClr val="accent1">
                    <a:lumMod val="75000"/>
                  </a:schemeClr>
                </a:solidFill>
                <a:ea typeface="Times New Roman" pitchFamily="18" charset="0"/>
                <a:cs typeface="Calibri" pitchFamily="34" charset="0"/>
              </a:rPr>
              <a:t>fornisce indicazioni alle pubbliche amministrazioni, ai fini dell’adozione dei Piani triennali di prevenzione della corruzione e della trasparenza (PTPCT).</a:t>
            </a:r>
          </a:p>
          <a:p>
            <a:pPr algn="just"/>
            <a:r>
              <a:rPr lang="it-IT" sz="1800" dirty="0">
                <a:solidFill>
                  <a:schemeClr val="accent1">
                    <a:lumMod val="75000"/>
                  </a:schemeClr>
                </a:solidFill>
                <a:ea typeface="Times New Roman" pitchFamily="18" charset="0"/>
                <a:cs typeface="Calibri" pitchFamily="34" charset="0"/>
              </a:rPr>
              <a:t>coordina l’attuazione delle strategie ai fini della prevenzione e del contrasto alla corruzione e all’illegalità nella pubblica amministrazione.</a:t>
            </a:r>
          </a:p>
          <a:p>
            <a:pPr algn="just"/>
            <a:r>
              <a:rPr lang="it-IT" sz="1800" dirty="0">
                <a:solidFill>
                  <a:schemeClr val="accent1">
                    <a:lumMod val="75000"/>
                  </a:schemeClr>
                </a:solidFill>
                <a:ea typeface="Times New Roman" pitchFamily="18" charset="0"/>
                <a:cs typeface="Calibri" pitchFamily="34" charset="0"/>
              </a:rPr>
              <a:t>individua (in relazione alla dimensione e ai diversi settori di attività degli enti) i principali rischi di corruzione e i relativi rimedi e contiene l’indicazione degli obiettivi, dei tempi e delle modalità di adozione e attuazione delle misure di contrasto al fenomeno corruttivo.</a:t>
            </a:r>
          </a:p>
          <a:p>
            <a:pPr marL="0" indent="0">
              <a:buNone/>
            </a:pPr>
            <a:endParaRPr lang="it-IT" sz="1800" b="1" dirty="0"/>
          </a:p>
        </p:txBody>
      </p:sp>
      <p:sp>
        <p:nvSpPr>
          <p:cNvPr id="4" name="Freccia in giù 3">
            <a:extLst>
              <a:ext uri="{FF2B5EF4-FFF2-40B4-BE49-F238E27FC236}">
                <a16:creationId xmlns:a16="http://schemas.microsoft.com/office/drawing/2014/main" id="{D7122D3F-3CFF-4030-BF04-5EF30265EF9F}"/>
              </a:ext>
            </a:extLst>
          </p:cNvPr>
          <p:cNvSpPr/>
          <p:nvPr/>
        </p:nvSpPr>
        <p:spPr>
          <a:xfrm>
            <a:off x="4329684" y="1110333"/>
            <a:ext cx="484632" cy="614610"/>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77221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151621-BD32-4F98-9D44-E498EF303FFB}"/>
              </a:ext>
            </a:extLst>
          </p:cNvPr>
          <p:cNvSpPr>
            <a:spLocks noGrp="1"/>
          </p:cNvSpPr>
          <p:nvPr>
            <p:ph type="title"/>
          </p:nvPr>
        </p:nvSpPr>
        <p:spPr/>
        <p:txBody>
          <a:bodyPr>
            <a:normAutofit/>
          </a:bodyPr>
          <a:lstStyle/>
          <a:p>
            <a:r>
              <a:rPr lang="it-IT" dirty="0">
                <a:solidFill>
                  <a:schemeClr val="accent1">
                    <a:lumMod val="75000"/>
                  </a:schemeClr>
                </a:solidFill>
              </a:rPr>
              <a:t>Livello locale</a:t>
            </a:r>
          </a:p>
        </p:txBody>
      </p:sp>
      <p:sp>
        <p:nvSpPr>
          <p:cNvPr id="3" name="Segnaposto contenuto 2">
            <a:extLst>
              <a:ext uri="{FF2B5EF4-FFF2-40B4-BE49-F238E27FC236}">
                <a16:creationId xmlns:a16="http://schemas.microsoft.com/office/drawing/2014/main" id="{7E10B993-15AA-4DF8-B67E-8FD29E967463}"/>
              </a:ext>
            </a:extLst>
          </p:cNvPr>
          <p:cNvSpPr>
            <a:spLocks noGrp="1"/>
          </p:cNvSpPr>
          <p:nvPr>
            <p:ph idx="1"/>
          </p:nvPr>
        </p:nvSpPr>
        <p:spPr>
          <a:xfrm>
            <a:off x="457200" y="1988841"/>
            <a:ext cx="8229600" cy="4594522"/>
          </a:xfr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rmAutofit fontScale="77500" lnSpcReduction="20000"/>
          </a:bodyPr>
          <a:lstStyle/>
          <a:p>
            <a:pPr marL="0" indent="0">
              <a:buNone/>
            </a:pPr>
            <a:endParaRPr lang="it-IT" dirty="0"/>
          </a:p>
          <a:p>
            <a:pPr marL="0" indent="0" algn="ctr">
              <a:buNone/>
            </a:pPr>
            <a:r>
              <a:rPr lang="it-IT" sz="3600" dirty="0">
                <a:solidFill>
                  <a:schemeClr val="accent1">
                    <a:lumMod val="75000"/>
                  </a:schemeClr>
                </a:solidFill>
              </a:rPr>
              <a:t>PIANO TRIENNALE PER LA PREVENZIONE DELLA CORRUZIONE E PER LA TRASPARENZA (PTPCT)</a:t>
            </a:r>
          </a:p>
          <a:p>
            <a:pPr marL="0" lvl="0" indent="0" algn="just" fontAlgn="base">
              <a:spcBef>
                <a:spcPct val="0"/>
              </a:spcBef>
              <a:spcAft>
                <a:spcPct val="0"/>
              </a:spcAft>
              <a:buNone/>
            </a:pPr>
            <a:endParaRPr lang="it-IT" sz="3600" dirty="0">
              <a:solidFill>
                <a:schemeClr val="accent1">
                  <a:lumMod val="75000"/>
                </a:schemeClr>
              </a:solidFill>
              <a:latin typeface="Calibri" pitchFamily="34" charset="0"/>
              <a:ea typeface="Times New Roman" pitchFamily="18" charset="0"/>
              <a:cs typeface="Calibri" pitchFamily="34" charset="0"/>
            </a:endParaRPr>
          </a:p>
          <a:p>
            <a:pPr algn="just" fontAlgn="base">
              <a:spcBef>
                <a:spcPct val="0"/>
              </a:spcBef>
              <a:spcAft>
                <a:spcPct val="0"/>
              </a:spcAft>
            </a:pPr>
            <a:r>
              <a:rPr lang="it-IT" sz="2300" dirty="0">
                <a:solidFill>
                  <a:schemeClr val="accent1">
                    <a:lumMod val="75000"/>
                  </a:schemeClr>
                </a:solidFill>
                <a:ea typeface="Times New Roman" pitchFamily="18" charset="0"/>
                <a:cs typeface="Calibri" pitchFamily="34" charset="0"/>
              </a:rPr>
              <a:t>documento di programmazione che definisce la strategia di prevenzione della corruzione nell’ambito della singola amministrazione. </a:t>
            </a:r>
            <a:r>
              <a:rPr lang="it-IT" sz="2300" b="1" dirty="0">
                <a:solidFill>
                  <a:schemeClr val="accent1">
                    <a:lumMod val="75000"/>
                  </a:schemeClr>
                </a:solidFill>
                <a:ea typeface="Times New Roman" pitchFamily="18" charset="0"/>
                <a:cs typeface="Calibri" pitchFamily="34" charset="0"/>
              </a:rPr>
              <a:t>Questa strategia nasce da una preliminare analisi dell’organizzazione, delle regole e delle prassi di funzionamento della stessa in vista di una possibile esposizione alla corruzione.</a:t>
            </a:r>
          </a:p>
          <a:p>
            <a:r>
              <a:rPr lang="it-IT" sz="2300" dirty="0">
                <a:solidFill>
                  <a:schemeClr val="accent1">
                    <a:lumMod val="75000"/>
                  </a:schemeClr>
                </a:solidFill>
              </a:rPr>
              <a:t>illustra una serie di iniziative coerenti tra loro, volte a ridurre significativamente il rischio di comportamenti corrotti. Tra i suoi contenuti il PTCP deve ricomprendere la descrizione del sistema di “gestione del rischio” adottato dall’amministrazione, inteso quale insieme di attività coordinate, idonee a tenere sotto controllo il rischio corruzione.</a:t>
            </a:r>
          </a:p>
          <a:p>
            <a:r>
              <a:rPr lang="it-IT" sz="2300" dirty="0">
                <a:solidFill>
                  <a:schemeClr val="accent1">
                    <a:lumMod val="75000"/>
                  </a:schemeClr>
                </a:solidFill>
              </a:rPr>
              <a:t>è predisposto dal RPCT ed approvato entro il 31 dicembre di ogni anno dall’organo di indirizzo politico-amministrativo.</a:t>
            </a:r>
          </a:p>
          <a:p>
            <a:endParaRPr lang="it-IT" dirty="0"/>
          </a:p>
        </p:txBody>
      </p:sp>
      <p:sp>
        <p:nvSpPr>
          <p:cNvPr id="4" name="Freccia in giù 3">
            <a:extLst>
              <a:ext uri="{FF2B5EF4-FFF2-40B4-BE49-F238E27FC236}">
                <a16:creationId xmlns:a16="http://schemas.microsoft.com/office/drawing/2014/main" id="{657FD945-D01A-433C-9210-01FC698E25EF}"/>
              </a:ext>
            </a:extLst>
          </p:cNvPr>
          <p:cNvSpPr/>
          <p:nvPr/>
        </p:nvSpPr>
        <p:spPr>
          <a:xfrm>
            <a:off x="4329023" y="1230214"/>
            <a:ext cx="484632" cy="614610"/>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2676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49A98B-511B-4C25-85BF-AB2365D98B74}"/>
              </a:ext>
            </a:extLst>
          </p:cNvPr>
          <p:cNvSpPr>
            <a:spLocks noGrp="1"/>
          </p:cNvSpPr>
          <p:nvPr>
            <p:ph type="title"/>
          </p:nvPr>
        </p:nvSpPr>
        <p:spPr/>
        <p:txBody>
          <a:bodyPr>
            <a:noAutofit/>
          </a:bodyPr>
          <a:lstStyle/>
          <a:p>
            <a:r>
              <a:rPr lang="it-IT" sz="4000" dirty="0">
                <a:solidFill>
                  <a:schemeClr val="accent1">
                    <a:lumMod val="75000"/>
                  </a:schemeClr>
                </a:solidFill>
              </a:rPr>
              <a:t>Sistema di gestione del rischio - Risk Management</a:t>
            </a:r>
          </a:p>
        </p:txBody>
      </p:sp>
      <p:sp>
        <p:nvSpPr>
          <p:cNvPr id="3" name="Segnaposto contenuto 2">
            <a:extLst>
              <a:ext uri="{FF2B5EF4-FFF2-40B4-BE49-F238E27FC236}">
                <a16:creationId xmlns:a16="http://schemas.microsoft.com/office/drawing/2014/main" id="{A6F92FF8-1290-4FB7-BB06-251D7D6B594C}"/>
              </a:ext>
            </a:extLst>
          </p:cNvPr>
          <p:cNvSpPr>
            <a:spLocks noGrp="1"/>
          </p:cNvSpPr>
          <p:nvPr>
            <p:ph idx="1"/>
          </p:nvPr>
        </p:nvSpPr>
        <p:spPr>
          <a:xfrm>
            <a:off x="457200" y="1700807"/>
            <a:ext cx="8229600" cy="1944217"/>
          </a:xfrm>
        </p:spPr>
        <p:style>
          <a:lnRef idx="1">
            <a:schemeClr val="dk1"/>
          </a:lnRef>
          <a:fillRef idx="2">
            <a:schemeClr val="dk1"/>
          </a:fillRef>
          <a:effectRef idx="1">
            <a:schemeClr val="dk1"/>
          </a:effectRef>
          <a:fontRef idx="minor">
            <a:schemeClr val="dk1"/>
          </a:fontRef>
        </p:style>
        <p:txBody>
          <a:bodyPr>
            <a:normAutofit lnSpcReduction="10000"/>
          </a:bodyPr>
          <a:lstStyle/>
          <a:p>
            <a:pPr marL="0" indent="0" algn="just">
              <a:buNone/>
            </a:pPr>
            <a:endParaRPr lang="it-IT" sz="2400" dirty="0">
              <a:solidFill>
                <a:schemeClr val="accent1">
                  <a:lumMod val="60000"/>
                  <a:lumOff val="40000"/>
                </a:schemeClr>
              </a:solidFill>
            </a:endParaRPr>
          </a:p>
          <a:p>
            <a:pPr marL="0" indent="0" algn="just">
              <a:buNone/>
            </a:pPr>
            <a:r>
              <a:rPr lang="it-IT" sz="2600" dirty="0">
                <a:solidFill>
                  <a:schemeClr val="accent1">
                    <a:lumMod val="75000"/>
                  </a:schemeClr>
                </a:solidFill>
              </a:rPr>
              <a:t>E’ l’insieme di attività attraverso cui viene condotta l’analisi dei processi di un’amministrazione al fine di individuare i potenziali rischi di corruzione e programmare le misure di prevenzione. </a:t>
            </a:r>
          </a:p>
        </p:txBody>
      </p:sp>
      <p:sp>
        <p:nvSpPr>
          <p:cNvPr id="4" name="Freccia in giù 3">
            <a:extLst>
              <a:ext uri="{FF2B5EF4-FFF2-40B4-BE49-F238E27FC236}">
                <a16:creationId xmlns:a16="http://schemas.microsoft.com/office/drawing/2014/main" id="{F35B02B2-6CDE-4485-B8A1-A9CCF152BA39}"/>
              </a:ext>
            </a:extLst>
          </p:cNvPr>
          <p:cNvSpPr/>
          <p:nvPr/>
        </p:nvSpPr>
        <p:spPr>
          <a:xfrm>
            <a:off x="2296935" y="3902474"/>
            <a:ext cx="484632" cy="1002687"/>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
        <p:nvSpPr>
          <p:cNvPr id="5" name="Rettangolo con angoli arrotondati 4">
            <a:extLst>
              <a:ext uri="{FF2B5EF4-FFF2-40B4-BE49-F238E27FC236}">
                <a16:creationId xmlns:a16="http://schemas.microsoft.com/office/drawing/2014/main" id="{950A424B-2AE9-4F0B-8BA6-EA6C00CCF585}"/>
              </a:ext>
            </a:extLst>
          </p:cNvPr>
          <p:cNvSpPr/>
          <p:nvPr/>
        </p:nvSpPr>
        <p:spPr>
          <a:xfrm>
            <a:off x="446453" y="5048798"/>
            <a:ext cx="3842545" cy="135416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it-IT" dirty="0">
                <a:solidFill>
                  <a:schemeClr val="accent1">
                    <a:lumMod val="75000"/>
                  </a:schemeClr>
                </a:solidFill>
              </a:rPr>
              <a:t>Si fonda sulla prevenzione del rischio corruttivo ed ha, pertanto, una FUNZIONE PREVENTIVA.</a:t>
            </a:r>
          </a:p>
        </p:txBody>
      </p:sp>
      <p:sp>
        <p:nvSpPr>
          <p:cNvPr id="6" name="Rettangolo con angoli arrotondati 5">
            <a:extLst>
              <a:ext uri="{FF2B5EF4-FFF2-40B4-BE49-F238E27FC236}">
                <a16:creationId xmlns:a16="http://schemas.microsoft.com/office/drawing/2014/main" id="{0D091978-2913-4892-BACC-A07AA63348CC}"/>
              </a:ext>
            </a:extLst>
          </p:cNvPr>
          <p:cNvSpPr/>
          <p:nvPr/>
        </p:nvSpPr>
        <p:spPr>
          <a:xfrm>
            <a:off x="4855004" y="5048798"/>
            <a:ext cx="3744416" cy="132234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it-IT" dirty="0">
                <a:solidFill>
                  <a:schemeClr val="accent1">
                    <a:lumMod val="75000"/>
                  </a:schemeClr>
                </a:solidFill>
              </a:rPr>
              <a:t>E’ parte interante dei processi organizzativi e non deve essere limitata ad alcune attività, ma a tutta l’attività dell’amministrazione</a:t>
            </a:r>
          </a:p>
        </p:txBody>
      </p:sp>
      <p:sp>
        <p:nvSpPr>
          <p:cNvPr id="7" name="Freccia in giù 6">
            <a:extLst>
              <a:ext uri="{FF2B5EF4-FFF2-40B4-BE49-F238E27FC236}">
                <a16:creationId xmlns:a16="http://schemas.microsoft.com/office/drawing/2014/main" id="{3E3ED339-4BA0-4540-A2A7-A9B6B5158AA7}"/>
              </a:ext>
            </a:extLst>
          </p:cNvPr>
          <p:cNvSpPr/>
          <p:nvPr/>
        </p:nvSpPr>
        <p:spPr>
          <a:xfrm>
            <a:off x="6362434" y="3902474"/>
            <a:ext cx="484632" cy="1002206"/>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73549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metto: ovale 1">
            <a:extLst>
              <a:ext uri="{FF2B5EF4-FFF2-40B4-BE49-F238E27FC236}">
                <a16:creationId xmlns:a16="http://schemas.microsoft.com/office/drawing/2014/main" id="{F398CABE-2270-4A26-A2D3-C68C4653864B}"/>
              </a:ext>
            </a:extLst>
          </p:cNvPr>
          <p:cNvSpPr/>
          <p:nvPr/>
        </p:nvSpPr>
        <p:spPr>
          <a:xfrm>
            <a:off x="3491880" y="1052736"/>
            <a:ext cx="4176464" cy="2160240"/>
          </a:xfrm>
          <a:prstGeom prst="wedgeEllipseCallou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r>
              <a:rPr lang="it-IT" b="1" dirty="0">
                <a:solidFill>
                  <a:schemeClr val="accent1">
                    <a:lumMod val="75000"/>
                  </a:schemeClr>
                </a:solidFill>
                <a:latin typeface="Calibri" pitchFamily="34" charset="0"/>
                <a:ea typeface="Times New Roman" pitchFamily="18" charset="0"/>
                <a:cs typeface="Calibri" pitchFamily="34" charset="0"/>
              </a:rPr>
              <a:t>Evento non ancora accaduto che potrebbe avere probabilità di accadimento. </a:t>
            </a:r>
            <a:endParaRPr lang="it-IT" b="1" dirty="0">
              <a:solidFill>
                <a:schemeClr val="accent1">
                  <a:lumMod val="75000"/>
                </a:schemeClr>
              </a:solidFill>
            </a:endParaRPr>
          </a:p>
        </p:txBody>
      </p:sp>
      <p:sp>
        <p:nvSpPr>
          <p:cNvPr id="3" name="Rettangolo 2">
            <a:extLst>
              <a:ext uri="{FF2B5EF4-FFF2-40B4-BE49-F238E27FC236}">
                <a16:creationId xmlns:a16="http://schemas.microsoft.com/office/drawing/2014/main" id="{2113323C-7444-4988-BB67-5DA332BBF3BC}"/>
              </a:ext>
            </a:extLst>
          </p:cNvPr>
          <p:cNvSpPr/>
          <p:nvPr/>
        </p:nvSpPr>
        <p:spPr>
          <a:xfrm>
            <a:off x="1115616" y="3573017"/>
            <a:ext cx="3456384" cy="1008112"/>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it-IT" sz="6000" dirty="0"/>
              <a:t>RISCHIO</a:t>
            </a:r>
            <a:endParaRPr lang="it-IT" sz="6000" dirty="0">
              <a:solidFill>
                <a:srgbClr val="424242"/>
              </a:solidFill>
              <a:latin typeface="Calibri" pitchFamily="34" charset="0"/>
              <a:ea typeface="Times New Roman" pitchFamily="18" charset="0"/>
              <a:cs typeface="Calibri" pitchFamily="34" charset="0"/>
            </a:endParaRPr>
          </a:p>
        </p:txBody>
      </p:sp>
    </p:spTree>
    <p:extLst>
      <p:ext uri="{BB962C8B-B14F-4D97-AF65-F5344CB8AC3E}">
        <p14:creationId xmlns:p14="http://schemas.microsoft.com/office/powerpoint/2010/main" val="1694210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a 6"/>
          <p:cNvGraphicFramePr/>
          <p:nvPr>
            <p:extLst>
              <p:ext uri="{D42A27DB-BD31-4B8C-83A1-F6EECF244321}">
                <p14:modId xmlns:p14="http://schemas.microsoft.com/office/powerpoint/2010/main" val="4265250212"/>
              </p:ext>
            </p:extLst>
          </p:nvPr>
        </p:nvGraphicFramePr>
        <p:xfrm>
          <a:off x="395536" y="476672"/>
          <a:ext cx="8424936" cy="6129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accent1">
                    <a:lumMod val="75000"/>
                  </a:schemeClr>
                </a:solidFill>
              </a:rPr>
              <a:t>RISK ASSESMENT </a:t>
            </a: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345742419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ccia bidirezionale orizzontale 29"/>
          <p:cNvSpPr/>
          <p:nvPr/>
        </p:nvSpPr>
        <p:spPr>
          <a:xfrm>
            <a:off x="1660552" y="2313627"/>
            <a:ext cx="1080120" cy="482091"/>
          </a:xfrm>
          <a:prstGeom prst="lef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dirty="0"/>
          </a:p>
        </p:txBody>
      </p:sp>
      <p:sp>
        <p:nvSpPr>
          <p:cNvPr id="4" name="Rettangolo con angoli arrotondati 3">
            <a:extLst>
              <a:ext uri="{FF2B5EF4-FFF2-40B4-BE49-F238E27FC236}">
                <a16:creationId xmlns:a16="http://schemas.microsoft.com/office/drawing/2014/main" id="{8D3DF4CE-C6C7-44D7-B99C-14B000D740B8}"/>
              </a:ext>
            </a:extLst>
          </p:cNvPr>
          <p:cNvSpPr/>
          <p:nvPr/>
        </p:nvSpPr>
        <p:spPr>
          <a:xfrm>
            <a:off x="3003926" y="1798252"/>
            <a:ext cx="3224258" cy="1296144"/>
          </a:xfrm>
          <a:prstGeom prst="roundRect">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r>
              <a:rPr lang="it-IT" b="1" dirty="0">
                <a:solidFill>
                  <a:schemeClr val="accent1">
                    <a:lumMod val="75000"/>
                  </a:schemeClr>
                </a:solidFill>
              </a:rPr>
              <a:t>Analisi del contesto</a:t>
            </a:r>
            <a:endParaRPr lang="it-IT" dirty="0">
              <a:solidFill>
                <a:schemeClr val="accent1">
                  <a:lumMod val="75000"/>
                </a:schemeClr>
              </a:solidFill>
            </a:endParaRPr>
          </a:p>
          <a:p>
            <a:r>
              <a:rPr lang="it-IT" dirty="0">
                <a:solidFill>
                  <a:schemeClr val="accent1">
                    <a:lumMod val="75000"/>
                  </a:schemeClr>
                </a:solidFill>
              </a:rPr>
              <a:t>Analisi del contesto esterno Analisi del contesto interno</a:t>
            </a:r>
          </a:p>
        </p:txBody>
      </p:sp>
      <p:sp>
        <p:nvSpPr>
          <p:cNvPr id="33" name="Freccia bidirezionale orizzontale 32">
            <a:extLst>
              <a:ext uri="{FF2B5EF4-FFF2-40B4-BE49-F238E27FC236}">
                <a16:creationId xmlns:a16="http://schemas.microsoft.com/office/drawing/2014/main" id="{DDFFB86C-E4A8-4F94-AAED-5268487A09CA}"/>
              </a:ext>
            </a:extLst>
          </p:cNvPr>
          <p:cNvSpPr/>
          <p:nvPr/>
        </p:nvSpPr>
        <p:spPr>
          <a:xfrm>
            <a:off x="6480212" y="2198056"/>
            <a:ext cx="1080120" cy="482091"/>
          </a:xfrm>
          <a:prstGeom prst="lef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dirty="0"/>
          </a:p>
        </p:txBody>
      </p:sp>
      <p:sp>
        <p:nvSpPr>
          <p:cNvPr id="5" name="Rettangolo con angoli arrotondati 4">
            <a:extLst>
              <a:ext uri="{FF2B5EF4-FFF2-40B4-BE49-F238E27FC236}">
                <a16:creationId xmlns:a16="http://schemas.microsoft.com/office/drawing/2014/main" id="{67B4FA5B-9ABD-49E6-B8FD-61A6F1A66747}"/>
              </a:ext>
            </a:extLst>
          </p:cNvPr>
          <p:cNvSpPr/>
          <p:nvPr/>
        </p:nvSpPr>
        <p:spPr>
          <a:xfrm>
            <a:off x="2998313" y="3429000"/>
            <a:ext cx="3224257" cy="1325760"/>
          </a:xfrm>
          <a:prstGeom prst="roundRect">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r>
              <a:rPr lang="it-IT" b="1" dirty="0">
                <a:solidFill>
                  <a:schemeClr val="accent1">
                    <a:lumMod val="75000"/>
                  </a:schemeClr>
                </a:solidFill>
              </a:rPr>
              <a:t>Valutazione del rischio</a:t>
            </a:r>
            <a:endParaRPr lang="it-IT" dirty="0">
              <a:solidFill>
                <a:schemeClr val="accent1">
                  <a:lumMod val="75000"/>
                </a:schemeClr>
              </a:solidFill>
            </a:endParaRPr>
          </a:p>
          <a:p>
            <a:r>
              <a:rPr lang="it-IT" dirty="0">
                <a:solidFill>
                  <a:schemeClr val="accent1">
                    <a:lumMod val="75000"/>
                  </a:schemeClr>
                </a:solidFill>
              </a:rPr>
              <a:t>Identificazione del rischio</a:t>
            </a:r>
          </a:p>
          <a:p>
            <a:r>
              <a:rPr lang="it-IT" dirty="0">
                <a:solidFill>
                  <a:schemeClr val="accent1">
                    <a:lumMod val="75000"/>
                  </a:schemeClr>
                </a:solidFill>
              </a:rPr>
              <a:t>Analisi del rischio</a:t>
            </a:r>
          </a:p>
          <a:p>
            <a:r>
              <a:rPr lang="it-IT" dirty="0">
                <a:solidFill>
                  <a:schemeClr val="accent1">
                    <a:lumMod val="75000"/>
                  </a:schemeClr>
                </a:solidFill>
              </a:rPr>
              <a:t>Ponderazione del rischio</a:t>
            </a:r>
          </a:p>
        </p:txBody>
      </p:sp>
      <p:sp>
        <p:nvSpPr>
          <p:cNvPr id="34" name="Freccia bidirezionale orizzontale 33">
            <a:extLst>
              <a:ext uri="{FF2B5EF4-FFF2-40B4-BE49-F238E27FC236}">
                <a16:creationId xmlns:a16="http://schemas.microsoft.com/office/drawing/2014/main" id="{C6DFE83E-92B5-43D5-BF62-C01A025AF36D}"/>
              </a:ext>
            </a:extLst>
          </p:cNvPr>
          <p:cNvSpPr/>
          <p:nvPr/>
        </p:nvSpPr>
        <p:spPr>
          <a:xfrm>
            <a:off x="1660552" y="3830911"/>
            <a:ext cx="1080120" cy="482091"/>
          </a:xfrm>
          <a:prstGeom prst="lef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dirty="0"/>
          </a:p>
        </p:txBody>
      </p:sp>
      <p:sp>
        <p:nvSpPr>
          <p:cNvPr id="35" name="Freccia bidirezionale orizzontale 34">
            <a:extLst>
              <a:ext uri="{FF2B5EF4-FFF2-40B4-BE49-F238E27FC236}">
                <a16:creationId xmlns:a16="http://schemas.microsoft.com/office/drawing/2014/main" id="{5818169A-6AB3-4A1D-A704-6B1DA8AE7F34}"/>
              </a:ext>
            </a:extLst>
          </p:cNvPr>
          <p:cNvSpPr/>
          <p:nvPr/>
        </p:nvSpPr>
        <p:spPr>
          <a:xfrm>
            <a:off x="6480212" y="3827578"/>
            <a:ext cx="1080120" cy="482091"/>
          </a:xfrm>
          <a:prstGeom prst="lef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dirty="0"/>
          </a:p>
        </p:txBody>
      </p:sp>
      <p:sp>
        <p:nvSpPr>
          <p:cNvPr id="6" name="Rettangolo con angoli arrotondati 5">
            <a:extLst>
              <a:ext uri="{FF2B5EF4-FFF2-40B4-BE49-F238E27FC236}">
                <a16:creationId xmlns:a16="http://schemas.microsoft.com/office/drawing/2014/main" id="{6782DA95-1F65-4CF2-A8B3-B0E41064D6E3}"/>
              </a:ext>
            </a:extLst>
          </p:cNvPr>
          <p:cNvSpPr/>
          <p:nvPr/>
        </p:nvSpPr>
        <p:spPr>
          <a:xfrm>
            <a:off x="745479" y="1798252"/>
            <a:ext cx="760960" cy="4747410"/>
          </a:xfrm>
          <a:prstGeom prst="roundRect">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vert="vert270" rtlCol="0" anchor="ctr"/>
          <a:lstStyle/>
          <a:p>
            <a:pPr algn="ctr"/>
            <a:r>
              <a:rPr lang="it-IT" b="1" dirty="0">
                <a:solidFill>
                  <a:schemeClr val="accent1">
                    <a:lumMod val="75000"/>
                  </a:schemeClr>
                </a:solidFill>
              </a:rPr>
              <a:t>CONSULTAZIONE E COMUNICAZIONE</a:t>
            </a:r>
          </a:p>
        </p:txBody>
      </p:sp>
      <p:sp>
        <p:nvSpPr>
          <p:cNvPr id="36" name="Rettangolo con angoli arrotondati 35">
            <a:extLst>
              <a:ext uri="{FF2B5EF4-FFF2-40B4-BE49-F238E27FC236}">
                <a16:creationId xmlns:a16="http://schemas.microsoft.com/office/drawing/2014/main" id="{2831E7C3-13B7-4C16-90F7-0509C046FD00}"/>
              </a:ext>
            </a:extLst>
          </p:cNvPr>
          <p:cNvSpPr/>
          <p:nvPr/>
        </p:nvSpPr>
        <p:spPr>
          <a:xfrm>
            <a:off x="7722176" y="1723821"/>
            <a:ext cx="760960" cy="4747410"/>
          </a:xfrm>
          <a:prstGeom prst="roundRect">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vert="vert" rtlCol="0" anchor="ctr"/>
          <a:lstStyle/>
          <a:p>
            <a:pPr algn="ctr"/>
            <a:r>
              <a:rPr lang="it-IT" b="1" dirty="0">
                <a:solidFill>
                  <a:schemeClr val="accent1">
                    <a:lumMod val="75000"/>
                  </a:schemeClr>
                </a:solidFill>
              </a:rPr>
              <a:t>MONITORAGGIO E RIESAME</a:t>
            </a:r>
          </a:p>
        </p:txBody>
      </p:sp>
      <p:sp>
        <p:nvSpPr>
          <p:cNvPr id="37" name="Freccia bidirezionale orizzontale 36">
            <a:extLst>
              <a:ext uri="{FF2B5EF4-FFF2-40B4-BE49-F238E27FC236}">
                <a16:creationId xmlns:a16="http://schemas.microsoft.com/office/drawing/2014/main" id="{B6D86853-222C-4BF3-85BE-5001981036B3}"/>
              </a:ext>
            </a:extLst>
          </p:cNvPr>
          <p:cNvSpPr/>
          <p:nvPr/>
        </p:nvSpPr>
        <p:spPr>
          <a:xfrm>
            <a:off x="1680989" y="5521827"/>
            <a:ext cx="1080120" cy="482091"/>
          </a:xfrm>
          <a:prstGeom prst="lef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dirty="0"/>
          </a:p>
        </p:txBody>
      </p:sp>
      <p:sp>
        <p:nvSpPr>
          <p:cNvPr id="38" name="Freccia bidirezionale orizzontale 37">
            <a:extLst>
              <a:ext uri="{FF2B5EF4-FFF2-40B4-BE49-F238E27FC236}">
                <a16:creationId xmlns:a16="http://schemas.microsoft.com/office/drawing/2014/main" id="{957D62AF-4F8F-449A-8652-3BCADC599496}"/>
              </a:ext>
            </a:extLst>
          </p:cNvPr>
          <p:cNvSpPr/>
          <p:nvPr/>
        </p:nvSpPr>
        <p:spPr>
          <a:xfrm>
            <a:off x="6480212" y="5510858"/>
            <a:ext cx="1080120" cy="482091"/>
          </a:xfrm>
          <a:prstGeom prst="lef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dirty="0"/>
          </a:p>
        </p:txBody>
      </p:sp>
      <p:sp>
        <p:nvSpPr>
          <p:cNvPr id="39" name="Rettangolo con angoli arrotondati 38">
            <a:extLst>
              <a:ext uri="{FF2B5EF4-FFF2-40B4-BE49-F238E27FC236}">
                <a16:creationId xmlns:a16="http://schemas.microsoft.com/office/drawing/2014/main" id="{183B1CD0-EF46-4F83-8614-D3CA53BFCCC6}"/>
              </a:ext>
            </a:extLst>
          </p:cNvPr>
          <p:cNvSpPr/>
          <p:nvPr/>
        </p:nvSpPr>
        <p:spPr>
          <a:xfrm>
            <a:off x="2989102" y="5129608"/>
            <a:ext cx="3231076" cy="1296144"/>
          </a:xfrm>
          <a:prstGeom prst="roundRect">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endParaRPr lang="it-IT" b="1" dirty="0"/>
          </a:p>
          <a:p>
            <a:r>
              <a:rPr lang="it-IT" b="1" dirty="0">
                <a:solidFill>
                  <a:schemeClr val="accent1">
                    <a:lumMod val="75000"/>
                  </a:schemeClr>
                </a:solidFill>
              </a:rPr>
              <a:t>Trattamento del rischio</a:t>
            </a:r>
          </a:p>
          <a:p>
            <a:r>
              <a:rPr lang="it-IT" dirty="0">
                <a:solidFill>
                  <a:schemeClr val="accent1">
                    <a:lumMod val="75000"/>
                  </a:schemeClr>
                </a:solidFill>
              </a:rPr>
              <a:t>Identificazione delle misure</a:t>
            </a:r>
          </a:p>
          <a:p>
            <a:r>
              <a:rPr lang="it-IT" dirty="0">
                <a:solidFill>
                  <a:schemeClr val="accent1">
                    <a:lumMod val="75000"/>
                  </a:schemeClr>
                </a:solidFill>
              </a:rPr>
              <a:t>Programmazione delle misure</a:t>
            </a:r>
          </a:p>
          <a:p>
            <a:r>
              <a:rPr lang="it-IT" dirty="0"/>
              <a:t>        </a:t>
            </a:r>
          </a:p>
          <a:p>
            <a:r>
              <a:rPr lang="it-IT" dirty="0"/>
              <a:t> </a:t>
            </a:r>
          </a:p>
        </p:txBody>
      </p:sp>
      <p:sp>
        <p:nvSpPr>
          <p:cNvPr id="9" name="Titolo 8">
            <a:extLst>
              <a:ext uri="{FF2B5EF4-FFF2-40B4-BE49-F238E27FC236}">
                <a16:creationId xmlns:a16="http://schemas.microsoft.com/office/drawing/2014/main" id="{F20E1EE2-460D-403A-877D-0DF82F9F13CE}"/>
              </a:ext>
            </a:extLst>
          </p:cNvPr>
          <p:cNvSpPr>
            <a:spLocks noGrp="1"/>
          </p:cNvSpPr>
          <p:nvPr>
            <p:ph type="ctrTitle"/>
          </p:nvPr>
        </p:nvSpPr>
        <p:spPr>
          <a:xfrm>
            <a:off x="899592" y="307065"/>
            <a:ext cx="7772400" cy="971369"/>
          </a:xfrm>
        </p:spPr>
        <p:txBody>
          <a:bodyPr/>
          <a:lstStyle/>
          <a:p>
            <a:r>
              <a:rPr lang="it-IT" dirty="0">
                <a:solidFill>
                  <a:schemeClr val="accent1">
                    <a:lumMod val="75000"/>
                  </a:schemeClr>
                </a:solidFill>
              </a:rPr>
              <a:t>Il processo di gestione del rischio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332656"/>
            <a:ext cx="8229600" cy="1264456"/>
          </a:xfrm>
        </p:spPr>
        <p:txBody>
          <a:bodyPr/>
          <a:lstStyle/>
          <a:p>
            <a:r>
              <a:rPr lang="it-IT" dirty="0">
                <a:solidFill>
                  <a:schemeClr val="accent1">
                    <a:lumMod val="75000"/>
                  </a:schemeClr>
                </a:solidFill>
              </a:rPr>
              <a:t>1. Analisi del contesto</a:t>
            </a:r>
          </a:p>
        </p:txBody>
      </p:sp>
      <p:sp>
        <p:nvSpPr>
          <p:cNvPr id="7" name="Rettangolo arrotondato 6"/>
          <p:cNvSpPr/>
          <p:nvPr/>
        </p:nvSpPr>
        <p:spPr>
          <a:xfrm>
            <a:off x="5220072" y="2059487"/>
            <a:ext cx="3240360" cy="1793794"/>
          </a:xfrm>
          <a:prstGeom prst="roundRect">
            <a:avLst/>
          </a:prstGeom>
          <a:ln/>
          <a:effectLst>
            <a:glow rad="101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Wingdings" panose="05000000000000000000" pitchFamily="2" charset="2"/>
              <a:buChar char="v"/>
            </a:pPr>
            <a:r>
              <a:rPr lang="it-IT" dirty="0">
                <a:solidFill>
                  <a:schemeClr val="accent1">
                    <a:lumMod val="75000"/>
                  </a:schemeClr>
                </a:solidFill>
              </a:rPr>
              <a:t>Caratteristiche del territorio o del settore di riferimento</a:t>
            </a:r>
          </a:p>
          <a:p>
            <a:pPr marL="285750" indent="-285750">
              <a:buFont typeface="Wingdings" panose="05000000000000000000" pitchFamily="2" charset="2"/>
              <a:buChar char="v"/>
            </a:pPr>
            <a:r>
              <a:rPr lang="it-IT" dirty="0">
                <a:solidFill>
                  <a:schemeClr val="accent1">
                    <a:lumMod val="75000"/>
                  </a:schemeClr>
                </a:solidFill>
              </a:rPr>
              <a:t>Relazioni con gli stakeholder(Portatori di interesse)</a:t>
            </a:r>
          </a:p>
        </p:txBody>
      </p:sp>
      <p:sp>
        <p:nvSpPr>
          <p:cNvPr id="9" name="Freccia a destra 8"/>
          <p:cNvSpPr/>
          <p:nvPr/>
        </p:nvSpPr>
        <p:spPr>
          <a:xfrm>
            <a:off x="1300348" y="1916832"/>
            <a:ext cx="3528392" cy="2016224"/>
          </a:xfrm>
          <a:prstGeom prst="rightArrow">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it-IT" sz="2000" b="1" dirty="0">
                <a:solidFill>
                  <a:schemeClr val="accent1">
                    <a:lumMod val="75000"/>
                  </a:schemeClr>
                </a:solidFill>
              </a:rPr>
              <a:t>CONTESTO ESTERNO</a:t>
            </a:r>
          </a:p>
        </p:txBody>
      </p:sp>
      <p:sp>
        <p:nvSpPr>
          <p:cNvPr id="10" name="Rettangolo arrotondato 6">
            <a:extLst>
              <a:ext uri="{FF2B5EF4-FFF2-40B4-BE49-F238E27FC236}">
                <a16:creationId xmlns:a16="http://schemas.microsoft.com/office/drawing/2014/main" id="{ACDCA36B-DFBD-4F8F-999E-62253F8B1345}"/>
              </a:ext>
            </a:extLst>
          </p:cNvPr>
          <p:cNvSpPr/>
          <p:nvPr/>
        </p:nvSpPr>
        <p:spPr>
          <a:xfrm>
            <a:off x="5220072" y="4495080"/>
            <a:ext cx="3240360" cy="1793794"/>
          </a:xfrm>
          <a:prstGeom prst="roundRect">
            <a:avLst/>
          </a:prstGeom>
          <a:ln/>
          <a:effectLst>
            <a:glow rad="101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Font typeface="Wingdings" panose="05000000000000000000" pitchFamily="2" charset="2"/>
              <a:buChar char="v"/>
            </a:pPr>
            <a:r>
              <a:rPr lang="it-IT" dirty="0">
                <a:solidFill>
                  <a:schemeClr val="accent1">
                    <a:lumMod val="75000"/>
                  </a:schemeClr>
                </a:solidFill>
              </a:rPr>
              <a:t>Analisi della struttura Organizzativa</a:t>
            </a:r>
          </a:p>
          <a:p>
            <a:pPr marL="285750" indent="-285750" algn="just">
              <a:buFont typeface="Wingdings" panose="05000000000000000000" pitchFamily="2" charset="2"/>
              <a:buChar char="v"/>
            </a:pPr>
            <a:r>
              <a:rPr lang="it-IT" dirty="0">
                <a:solidFill>
                  <a:schemeClr val="accent1">
                    <a:lumMod val="75000"/>
                  </a:schemeClr>
                </a:solidFill>
              </a:rPr>
              <a:t>Mappatura dei processi</a:t>
            </a:r>
          </a:p>
        </p:txBody>
      </p:sp>
      <p:sp>
        <p:nvSpPr>
          <p:cNvPr id="12" name="Freccia a destra 11">
            <a:extLst>
              <a:ext uri="{FF2B5EF4-FFF2-40B4-BE49-F238E27FC236}">
                <a16:creationId xmlns:a16="http://schemas.microsoft.com/office/drawing/2014/main" id="{14545B62-3147-4B44-B7A5-6A633081D5C7}"/>
              </a:ext>
            </a:extLst>
          </p:cNvPr>
          <p:cNvSpPr/>
          <p:nvPr/>
        </p:nvSpPr>
        <p:spPr>
          <a:xfrm>
            <a:off x="1331688" y="4252776"/>
            <a:ext cx="3528392" cy="2016224"/>
          </a:xfrm>
          <a:prstGeom prst="rightArrow">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it-IT" sz="2000" b="1" dirty="0">
                <a:solidFill>
                  <a:schemeClr val="accent1">
                    <a:lumMod val="75000"/>
                  </a:schemeClr>
                </a:solidFill>
              </a:rPr>
              <a:t>CONTESTO INTERNO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ACBA94-03BF-4F30-9AD4-3101A3B85086}"/>
              </a:ext>
            </a:extLst>
          </p:cNvPr>
          <p:cNvSpPr>
            <a:spLocks noGrp="1"/>
          </p:cNvSpPr>
          <p:nvPr>
            <p:ph type="title"/>
          </p:nvPr>
        </p:nvSpPr>
        <p:spPr>
          <a:xfrm>
            <a:off x="457200" y="375655"/>
            <a:ext cx="8229600" cy="6106690"/>
          </a:xfrm>
          <a:effectLst>
            <a:glow rad="228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rmAutofit/>
          </a:bodyPr>
          <a:lstStyle/>
          <a:p>
            <a:r>
              <a:rPr lang="it-IT" b="1" dirty="0">
                <a:solidFill>
                  <a:schemeClr val="accent1">
                    <a:lumMod val="75000"/>
                  </a:schemeClr>
                </a:solidFill>
              </a:rPr>
              <a:t>DEFINIZIONE DI</a:t>
            </a:r>
            <a:br>
              <a:rPr lang="it-IT" b="1" dirty="0">
                <a:solidFill>
                  <a:schemeClr val="accent1">
                    <a:lumMod val="75000"/>
                  </a:schemeClr>
                </a:solidFill>
              </a:rPr>
            </a:br>
            <a:r>
              <a:rPr lang="it-IT" b="1" dirty="0">
                <a:solidFill>
                  <a:schemeClr val="accent1">
                    <a:lumMod val="75000"/>
                  </a:schemeClr>
                </a:solidFill>
              </a:rPr>
              <a:t> CORRUZIONE</a:t>
            </a:r>
            <a:br>
              <a:rPr lang="it-IT" dirty="0"/>
            </a:br>
            <a:endParaRPr lang="it-IT" dirty="0"/>
          </a:p>
        </p:txBody>
      </p:sp>
    </p:spTree>
    <p:extLst>
      <p:ext uri="{BB962C8B-B14F-4D97-AF65-F5344CB8AC3E}">
        <p14:creationId xmlns:p14="http://schemas.microsoft.com/office/powerpoint/2010/main" val="1832357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03F441-4573-4308-B2BA-FEF68340DADB}"/>
              </a:ext>
            </a:extLst>
          </p:cNvPr>
          <p:cNvSpPr>
            <a:spLocks noGrp="1"/>
          </p:cNvSpPr>
          <p:nvPr>
            <p:ph type="title"/>
          </p:nvPr>
        </p:nvSpPr>
        <p:spPr/>
        <p:txBody>
          <a:bodyPr/>
          <a:lstStyle/>
          <a:p>
            <a:r>
              <a:rPr lang="it-IT" dirty="0">
                <a:solidFill>
                  <a:schemeClr val="accent1">
                    <a:lumMod val="75000"/>
                  </a:schemeClr>
                </a:solidFill>
              </a:rPr>
              <a:t>2. Identificazione del rischio</a:t>
            </a:r>
          </a:p>
        </p:txBody>
      </p:sp>
      <p:sp>
        <p:nvSpPr>
          <p:cNvPr id="3" name="Rettangolo 2">
            <a:extLst>
              <a:ext uri="{FF2B5EF4-FFF2-40B4-BE49-F238E27FC236}">
                <a16:creationId xmlns:a16="http://schemas.microsoft.com/office/drawing/2014/main" id="{354417E6-13E5-4A81-A02B-BE1CF03A083A}"/>
              </a:ext>
            </a:extLst>
          </p:cNvPr>
          <p:cNvSpPr/>
          <p:nvPr/>
        </p:nvSpPr>
        <p:spPr>
          <a:xfrm>
            <a:off x="4572000" y="1453851"/>
            <a:ext cx="3672408" cy="541476"/>
          </a:xfrm>
          <a:prstGeom prst="rect">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r>
              <a:rPr lang="it-IT" sz="1600" dirty="0">
                <a:solidFill>
                  <a:schemeClr val="accent1">
                    <a:lumMod val="75000"/>
                  </a:schemeClr>
                </a:solidFill>
              </a:rPr>
              <a:t>uso distorto o improprio della discrezionalità</a:t>
            </a:r>
          </a:p>
        </p:txBody>
      </p:sp>
      <p:sp>
        <p:nvSpPr>
          <p:cNvPr id="4" name="Freccia a destra 3">
            <a:extLst>
              <a:ext uri="{FF2B5EF4-FFF2-40B4-BE49-F238E27FC236}">
                <a16:creationId xmlns:a16="http://schemas.microsoft.com/office/drawing/2014/main" id="{A050E053-EB5C-4A17-9A04-C7B2D92389F0}"/>
              </a:ext>
            </a:extLst>
          </p:cNvPr>
          <p:cNvSpPr/>
          <p:nvPr/>
        </p:nvSpPr>
        <p:spPr>
          <a:xfrm>
            <a:off x="539552" y="2779011"/>
            <a:ext cx="3528392" cy="2016224"/>
          </a:xfrm>
          <a:prstGeom prst="rightArrow">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it-IT" sz="2000" b="1" dirty="0">
                <a:solidFill>
                  <a:schemeClr val="accent1">
                    <a:lumMod val="75000"/>
                  </a:schemeClr>
                </a:solidFill>
              </a:rPr>
              <a:t>COMPORTAMENTI</a:t>
            </a:r>
          </a:p>
        </p:txBody>
      </p:sp>
      <p:sp>
        <p:nvSpPr>
          <p:cNvPr id="6" name="Rettangolo 5">
            <a:extLst>
              <a:ext uri="{FF2B5EF4-FFF2-40B4-BE49-F238E27FC236}">
                <a16:creationId xmlns:a16="http://schemas.microsoft.com/office/drawing/2014/main" id="{19787203-F1EB-485E-A0CF-A37A2FFA227B}"/>
              </a:ext>
            </a:extLst>
          </p:cNvPr>
          <p:cNvSpPr/>
          <p:nvPr/>
        </p:nvSpPr>
        <p:spPr>
          <a:xfrm>
            <a:off x="4572000" y="2155085"/>
            <a:ext cx="3672408" cy="541476"/>
          </a:xfrm>
          <a:prstGeom prst="rect">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r>
              <a:rPr lang="it-IT" sz="1600" dirty="0">
                <a:solidFill>
                  <a:schemeClr val="accent1">
                    <a:lumMod val="75000"/>
                  </a:schemeClr>
                </a:solidFill>
              </a:rPr>
              <a:t>alterazione e manipolazione di informazioni e documentazione</a:t>
            </a:r>
          </a:p>
        </p:txBody>
      </p:sp>
      <p:sp>
        <p:nvSpPr>
          <p:cNvPr id="7" name="Rettangolo 6">
            <a:extLst>
              <a:ext uri="{FF2B5EF4-FFF2-40B4-BE49-F238E27FC236}">
                <a16:creationId xmlns:a16="http://schemas.microsoft.com/office/drawing/2014/main" id="{B87F311C-45AF-4716-B7F2-6EF0B26BBA52}"/>
              </a:ext>
            </a:extLst>
          </p:cNvPr>
          <p:cNvSpPr/>
          <p:nvPr/>
        </p:nvSpPr>
        <p:spPr>
          <a:xfrm>
            <a:off x="4572000" y="2869265"/>
            <a:ext cx="3672408" cy="541476"/>
          </a:xfrm>
          <a:prstGeom prst="rect">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r>
              <a:rPr lang="it-IT" sz="1600" dirty="0">
                <a:solidFill>
                  <a:schemeClr val="accent1">
                    <a:lumMod val="75000"/>
                  </a:schemeClr>
                </a:solidFill>
              </a:rPr>
              <a:t>alterazione e manipolazione di informazioni e documentazione</a:t>
            </a:r>
          </a:p>
        </p:txBody>
      </p:sp>
      <p:sp>
        <p:nvSpPr>
          <p:cNvPr id="8" name="Rettangolo 7">
            <a:extLst>
              <a:ext uri="{FF2B5EF4-FFF2-40B4-BE49-F238E27FC236}">
                <a16:creationId xmlns:a16="http://schemas.microsoft.com/office/drawing/2014/main" id="{1C3A040F-20B9-4EC2-9DAA-7E5C33F149B5}"/>
              </a:ext>
            </a:extLst>
          </p:cNvPr>
          <p:cNvSpPr/>
          <p:nvPr/>
        </p:nvSpPr>
        <p:spPr>
          <a:xfrm>
            <a:off x="4572000" y="3576972"/>
            <a:ext cx="3672408" cy="590310"/>
          </a:xfrm>
          <a:prstGeom prst="rect">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gn="just"/>
            <a:r>
              <a:rPr lang="it-IT" sz="1400" dirty="0">
                <a:solidFill>
                  <a:schemeClr val="accent1">
                    <a:lumMod val="75000"/>
                  </a:schemeClr>
                </a:solidFill>
              </a:rPr>
              <a:t>alterazione e manipolazione di informazioni e documentazione alterazione dei tempi</a:t>
            </a:r>
            <a:endParaRPr lang="it-IT" sz="1600" dirty="0"/>
          </a:p>
        </p:txBody>
      </p:sp>
      <p:sp>
        <p:nvSpPr>
          <p:cNvPr id="9" name="Rettangolo 8">
            <a:extLst>
              <a:ext uri="{FF2B5EF4-FFF2-40B4-BE49-F238E27FC236}">
                <a16:creationId xmlns:a16="http://schemas.microsoft.com/office/drawing/2014/main" id="{C2081207-9436-4185-959D-B53CB5653F2A}"/>
              </a:ext>
            </a:extLst>
          </p:cNvPr>
          <p:cNvSpPr/>
          <p:nvPr/>
        </p:nvSpPr>
        <p:spPr>
          <a:xfrm>
            <a:off x="4572000" y="4369619"/>
            <a:ext cx="3672408" cy="541476"/>
          </a:xfrm>
          <a:prstGeom prst="rect">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gn="just"/>
            <a:r>
              <a:rPr lang="it-IT" sz="1600" dirty="0">
                <a:solidFill>
                  <a:schemeClr val="accent1">
                    <a:lumMod val="75000"/>
                  </a:schemeClr>
                </a:solidFill>
              </a:rPr>
              <a:t>elusione delle procedure e dei controlli</a:t>
            </a:r>
          </a:p>
        </p:txBody>
      </p:sp>
      <p:sp>
        <p:nvSpPr>
          <p:cNvPr id="10" name="Rettangolo 9">
            <a:extLst>
              <a:ext uri="{FF2B5EF4-FFF2-40B4-BE49-F238E27FC236}">
                <a16:creationId xmlns:a16="http://schemas.microsoft.com/office/drawing/2014/main" id="{E5BA7FD0-95F4-4539-A160-D517EAD3CEF3}"/>
              </a:ext>
            </a:extLst>
          </p:cNvPr>
          <p:cNvSpPr/>
          <p:nvPr/>
        </p:nvSpPr>
        <p:spPr>
          <a:xfrm>
            <a:off x="4572000" y="5077326"/>
            <a:ext cx="3672408" cy="541476"/>
          </a:xfrm>
          <a:prstGeom prst="rect">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endParaRPr lang="it-IT" dirty="0"/>
          </a:p>
          <a:p>
            <a:r>
              <a:rPr lang="it-IT" sz="1600" dirty="0" err="1">
                <a:solidFill>
                  <a:schemeClr val="accent1">
                    <a:lumMod val="75000"/>
                  </a:schemeClr>
                </a:solidFill>
              </a:rPr>
              <a:t>pilotamento</a:t>
            </a:r>
            <a:r>
              <a:rPr lang="it-IT" sz="1600" dirty="0">
                <a:solidFill>
                  <a:schemeClr val="accent1">
                    <a:lumMod val="75000"/>
                  </a:schemeClr>
                </a:solidFill>
              </a:rPr>
              <a:t> di procedure e attività</a:t>
            </a:r>
          </a:p>
          <a:p>
            <a:pPr lvl="0"/>
            <a:endParaRPr lang="it-IT" dirty="0"/>
          </a:p>
        </p:txBody>
      </p:sp>
      <p:sp>
        <p:nvSpPr>
          <p:cNvPr id="11" name="Rettangolo 10">
            <a:extLst>
              <a:ext uri="{FF2B5EF4-FFF2-40B4-BE49-F238E27FC236}">
                <a16:creationId xmlns:a16="http://schemas.microsoft.com/office/drawing/2014/main" id="{77419AAB-16AF-4A05-AA41-505D9E12A2D5}"/>
              </a:ext>
            </a:extLst>
          </p:cNvPr>
          <p:cNvSpPr/>
          <p:nvPr/>
        </p:nvSpPr>
        <p:spPr>
          <a:xfrm>
            <a:off x="4563958" y="5949280"/>
            <a:ext cx="3672408" cy="541476"/>
          </a:xfrm>
          <a:prstGeom prst="rect">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endParaRPr lang="it-IT" dirty="0"/>
          </a:p>
          <a:p>
            <a:pPr lvl="0" algn="ctr"/>
            <a:r>
              <a:rPr lang="it-IT" sz="1600" dirty="0">
                <a:solidFill>
                  <a:schemeClr val="accent1">
                    <a:lumMod val="75000"/>
                  </a:schemeClr>
                </a:solidFill>
              </a:rPr>
              <a:t>conflitto di interessi</a:t>
            </a:r>
            <a:endParaRPr lang="it-IT" dirty="0">
              <a:solidFill>
                <a:schemeClr val="accent1">
                  <a:lumMod val="75000"/>
                </a:schemeClr>
              </a:solidFill>
            </a:endParaRPr>
          </a:p>
          <a:p>
            <a:r>
              <a:rPr lang="it-IT" dirty="0"/>
              <a:t> </a:t>
            </a:r>
          </a:p>
        </p:txBody>
      </p:sp>
    </p:spTree>
    <p:extLst>
      <p:ext uri="{BB962C8B-B14F-4D97-AF65-F5344CB8AC3E}">
        <p14:creationId xmlns:p14="http://schemas.microsoft.com/office/powerpoint/2010/main" val="2173228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2FE3A2-1468-4671-98B6-C463BA5BA952}"/>
              </a:ext>
            </a:extLst>
          </p:cNvPr>
          <p:cNvSpPr>
            <a:spLocks noGrp="1"/>
          </p:cNvSpPr>
          <p:nvPr>
            <p:ph type="title"/>
          </p:nvPr>
        </p:nvSpPr>
        <p:spPr/>
        <p:txBody>
          <a:bodyPr>
            <a:normAutofit fontScale="90000"/>
          </a:bodyPr>
          <a:lstStyle/>
          <a:p>
            <a:r>
              <a:rPr lang="it-IT" dirty="0">
                <a:solidFill>
                  <a:schemeClr val="accent1">
                    <a:lumMod val="75000"/>
                  </a:schemeClr>
                </a:solidFill>
              </a:rPr>
              <a:t>3. Valutazione e ponderazione del rischio</a:t>
            </a:r>
          </a:p>
        </p:txBody>
      </p:sp>
      <p:sp>
        <p:nvSpPr>
          <p:cNvPr id="3" name="Rettangolo con angoli arrotondati 2">
            <a:extLst>
              <a:ext uri="{FF2B5EF4-FFF2-40B4-BE49-F238E27FC236}">
                <a16:creationId xmlns:a16="http://schemas.microsoft.com/office/drawing/2014/main" id="{49E4A827-2098-4E7A-BD27-D6AE2ACCCC72}"/>
              </a:ext>
            </a:extLst>
          </p:cNvPr>
          <p:cNvSpPr/>
          <p:nvPr/>
        </p:nvSpPr>
        <p:spPr>
          <a:xfrm>
            <a:off x="323528" y="1988840"/>
            <a:ext cx="8568952" cy="3600400"/>
          </a:xfrm>
          <a:prstGeom prst="round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r>
              <a:rPr lang="it-IT" dirty="0">
                <a:solidFill>
                  <a:schemeClr val="accent1">
                    <a:lumMod val="75000"/>
                  </a:schemeClr>
                </a:solidFill>
              </a:rPr>
              <a:t>Consiste nella valutazione delle azioni da intraprendere per ridurre l’esposizione al rischio.</a:t>
            </a:r>
          </a:p>
          <a:p>
            <a:r>
              <a:rPr lang="it-IT" dirty="0">
                <a:solidFill>
                  <a:schemeClr val="accent1">
                    <a:lumMod val="75000"/>
                  </a:schemeClr>
                </a:solidFill>
              </a:rPr>
              <a:t>L’obiettivo della ponderazione del rischio è quello di agevolare, sulla base degli esiti dell’analisi del rischio, i processi decisionali riguardo a quali rischi necessitano di un trattamento e le relative priorità di attuazione.</a:t>
            </a:r>
          </a:p>
          <a:p>
            <a:r>
              <a:rPr lang="it-IT" dirty="0">
                <a:solidFill>
                  <a:schemeClr val="accent1">
                    <a:lumMod val="75000"/>
                  </a:schemeClr>
                </a:solidFill>
              </a:rPr>
              <a:t>Nel definire le azioni da intraprendere, si dovrà tenere conto delle misure già attuate e valutare come migliorare quelle già esistenti, anche per evitare di appesantire l’attività amministrativa con l’inserimento di nuovi controlli.</a:t>
            </a:r>
          </a:p>
        </p:txBody>
      </p:sp>
    </p:spTree>
    <p:extLst>
      <p:ext uri="{BB962C8B-B14F-4D97-AF65-F5344CB8AC3E}">
        <p14:creationId xmlns:p14="http://schemas.microsoft.com/office/powerpoint/2010/main" val="3748710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566A7C-9D44-4B5D-B77D-7292643A5E6C}"/>
              </a:ext>
            </a:extLst>
          </p:cNvPr>
          <p:cNvSpPr>
            <a:spLocks noGrp="1"/>
          </p:cNvSpPr>
          <p:nvPr>
            <p:ph type="title"/>
          </p:nvPr>
        </p:nvSpPr>
        <p:spPr/>
        <p:txBody>
          <a:bodyPr/>
          <a:lstStyle/>
          <a:p>
            <a:r>
              <a:rPr lang="it-IT" dirty="0">
                <a:solidFill>
                  <a:schemeClr val="accent1">
                    <a:lumMod val="75000"/>
                  </a:schemeClr>
                </a:solidFill>
              </a:rPr>
              <a:t>4. Trattamento del rischio</a:t>
            </a:r>
          </a:p>
        </p:txBody>
      </p:sp>
      <p:sp>
        <p:nvSpPr>
          <p:cNvPr id="3" name="Rettangolo con angoli arrotondati 2">
            <a:extLst>
              <a:ext uri="{FF2B5EF4-FFF2-40B4-BE49-F238E27FC236}">
                <a16:creationId xmlns:a16="http://schemas.microsoft.com/office/drawing/2014/main" id="{77501122-ABAF-41EB-8E58-5E4172959806}"/>
              </a:ext>
            </a:extLst>
          </p:cNvPr>
          <p:cNvSpPr/>
          <p:nvPr/>
        </p:nvSpPr>
        <p:spPr>
          <a:xfrm>
            <a:off x="357064" y="1283580"/>
            <a:ext cx="8568952" cy="2160240"/>
          </a:xfrm>
          <a:prstGeom prst="round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r>
              <a:rPr lang="it-IT" dirty="0">
                <a:solidFill>
                  <a:schemeClr val="accent1">
                    <a:lumMod val="75000"/>
                  </a:schemeClr>
                </a:solidFill>
              </a:rPr>
              <a:t>E’ la fase tesa a individuare i correttivi e le modalità più idonee a prevenire i rischi, sulla base delle priorità emerse in sede di valutazione degli eventi rischiosi.</a:t>
            </a:r>
          </a:p>
          <a:p>
            <a:r>
              <a:rPr lang="it-IT" dirty="0">
                <a:solidFill>
                  <a:schemeClr val="accent1">
                    <a:lumMod val="75000"/>
                  </a:schemeClr>
                </a:solidFill>
              </a:rPr>
              <a:t>Occorre, cioè individuare apposite misure di prevenzione della corruzione che, da un lato siano efficaci, dall’altro siano sostenibili da un punto di vista economico ed organizzativo (altrimenti il PTPC sarebbe irrealistico e rimarrebbe inapplicato) e siano, infine, calibrate in base alle caratteristiche specifiche dell’organizzazione</a:t>
            </a:r>
            <a:r>
              <a:rPr lang="it-IT" dirty="0">
                <a:solidFill>
                  <a:srgbClr val="002060"/>
                </a:solidFill>
              </a:rPr>
              <a:t>.</a:t>
            </a:r>
          </a:p>
        </p:txBody>
      </p:sp>
      <p:sp>
        <p:nvSpPr>
          <p:cNvPr id="4" name="Freccia in giù 3">
            <a:extLst>
              <a:ext uri="{FF2B5EF4-FFF2-40B4-BE49-F238E27FC236}">
                <a16:creationId xmlns:a16="http://schemas.microsoft.com/office/drawing/2014/main" id="{56BD2495-5D9B-4C36-BB11-C29D93DC4E9A}"/>
              </a:ext>
            </a:extLst>
          </p:cNvPr>
          <p:cNvSpPr/>
          <p:nvPr/>
        </p:nvSpPr>
        <p:spPr>
          <a:xfrm>
            <a:off x="4329684" y="3573016"/>
            <a:ext cx="484632" cy="648072"/>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
        <p:nvSpPr>
          <p:cNvPr id="5" name="Rettangolo con angoli arrotondati 4">
            <a:extLst>
              <a:ext uri="{FF2B5EF4-FFF2-40B4-BE49-F238E27FC236}">
                <a16:creationId xmlns:a16="http://schemas.microsoft.com/office/drawing/2014/main" id="{8FB273AB-B379-40D0-A27C-B938975D850E}"/>
              </a:ext>
            </a:extLst>
          </p:cNvPr>
          <p:cNvSpPr/>
          <p:nvPr/>
        </p:nvSpPr>
        <p:spPr>
          <a:xfrm>
            <a:off x="2123728" y="4452762"/>
            <a:ext cx="4896544" cy="1656184"/>
          </a:xfrm>
          <a:prstGeom prst="round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marL="285750" lvl="0" indent="-285750">
              <a:buFont typeface="Wingdings" panose="05000000000000000000" pitchFamily="2" charset="2"/>
              <a:buChar char="v"/>
            </a:pPr>
            <a:r>
              <a:rPr lang="it-IT" dirty="0">
                <a:solidFill>
                  <a:srgbClr val="002060"/>
                </a:solidFill>
              </a:rPr>
              <a:t>neutralizzazione della causa del rischio;</a:t>
            </a:r>
          </a:p>
          <a:p>
            <a:pPr marL="285750" lvl="0" indent="-285750">
              <a:buFont typeface="Wingdings" panose="05000000000000000000" pitchFamily="2" charset="2"/>
              <a:buChar char="v"/>
            </a:pPr>
            <a:r>
              <a:rPr lang="it-IT" dirty="0">
                <a:solidFill>
                  <a:srgbClr val="002060"/>
                </a:solidFill>
              </a:rPr>
              <a:t>sostenibilità economica e organizzativa delle misure;</a:t>
            </a:r>
          </a:p>
          <a:p>
            <a:pPr marL="285750" lvl="0" indent="-285750">
              <a:buFont typeface="Wingdings" panose="05000000000000000000" pitchFamily="2" charset="2"/>
              <a:buChar char="v"/>
            </a:pPr>
            <a:r>
              <a:rPr lang="it-IT" dirty="0">
                <a:solidFill>
                  <a:srgbClr val="002060"/>
                </a:solidFill>
              </a:rPr>
              <a:t>adattamento alle caratteristiche specifiche dell’organizzazione.</a:t>
            </a:r>
          </a:p>
        </p:txBody>
      </p:sp>
    </p:spTree>
    <p:extLst>
      <p:ext uri="{BB962C8B-B14F-4D97-AF65-F5344CB8AC3E}">
        <p14:creationId xmlns:p14="http://schemas.microsoft.com/office/powerpoint/2010/main" val="2871003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2C191A-E189-4C87-8222-452A9825C708}"/>
              </a:ext>
            </a:extLst>
          </p:cNvPr>
          <p:cNvSpPr>
            <a:spLocks noGrp="1"/>
          </p:cNvSpPr>
          <p:nvPr>
            <p:ph type="title"/>
          </p:nvPr>
        </p:nvSpPr>
        <p:spPr/>
        <p:txBody>
          <a:bodyPr/>
          <a:lstStyle/>
          <a:p>
            <a:r>
              <a:rPr lang="it-IT" dirty="0">
                <a:solidFill>
                  <a:schemeClr val="accent1">
                    <a:lumMod val="75000"/>
                  </a:schemeClr>
                </a:solidFill>
              </a:rPr>
              <a:t>5. Monitoraggio</a:t>
            </a:r>
          </a:p>
        </p:txBody>
      </p:sp>
      <p:sp>
        <p:nvSpPr>
          <p:cNvPr id="3" name="Rettangolo con angoli arrotondati 2">
            <a:extLst>
              <a:ext uri="{FF2B5EF4-FFF2-40B4-BE49-F238E27FC236}">
                <a16:creationId xmlns:a16="http://schemas.microsoft.com/office/drawing/2014/main" id="{CD8274C6-FEEF-4C1E-8E6F-DE0AA69A1395}"/>
              </a:ext>
            </a:extLst>
          </p:cNvPr>
          <p:cNvSpPr/>
          <p:nvPr/>
        </p:nvSpPr>
        <p:spPr>
          <a:xfrm>
            <a:off x="357064" y="1283580"/>
            <a:ext cx="8568952" cy="1425340"/>
          </a:xfrm>
          <a:prstGeom prst="round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r>
              <a:rPr lang="it-IT" dirty="0">
                <a:solidFill>
                  <a:schemeClr val="accent1">
                    <a:lumMod val="75000"/>
                  </a:schemeClr>
                </a:solidFill>
              </a:rPr>
              <a:t>E’ la fase volta a verificare l’attuazione e l’adeguatezza delle misure di prevenzione, nonché il complessivo funzionamento del processo e consentire di apportare tempestivamente le modifiche necessarie:</a:t>
            </a:r>
          </a:p>
        </p:txBody>
      </p:sp>
      <p:graphicFrame>
        <p:nvGraphicFramePr>
          <p:cNvPr id="4" name="Diagramma 3">
            <a:extLst>
              <a:ext uri="{FF2B5EF4-FFF2-40B4-BE49-F238E27FC236}">
                <a16:creationId xmlns:a16="http://schemas.microsoft.com/office/drawing/2014/main" id="{6BF79A6E-8F49-44F6-8559-A1F481188A8F}"/>
              </a:ext>
            </a:extLst>
          </p:cNvPr>
          <p:cNvGraphicFramePr/>
          <p:nvPr>
            <p:extLst>
              <p:ext uri="{D42A27DB-BD31-4B8C-83A1-F6EECF244321}">
                <p14:modId xmlns:p14="http://schemas.microsoft.com/office/powerpoint/2010/main" val="3615824283"/>
              </p:ext>
            </p:extLst>
          </p:nvPr>
        </p:nvGraphicFramePr>
        <p:xfrm>
          <a:off x="1547664" y="2924944"/>
          <a:ext cx="5904656" cy="3658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5670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E4EE59-B3A2-497F-9166-0157E9767C85}"/>
              </a:ext>
            </a:extLst>
          </p:cNvPr>
          <p:cNvSpPr>
            <a:spLocks noGrp="1"/>
          </p:cNvSpPr>
          <p:nvPr>
            <p:ph type="title"/>
          </p:nvPr>
        </p:nvSpPr>
        <p:spPr/>
        <p:txBody>
          <a:bodyPr>
            <a:normAutofit fontScale="90000"/>
          </a:bodyPr>
          <a:lstStyle/>
          <a:p>
            <a:r>
              <a:rPr lang="it-IT" dirty="0">
                <a:solidFill>
                  <a:schemeClr val="accent1">
                    <a:lumMod val="75000"/>
                  </a:schemeClr>
                </a:solidFill>
              </a:rPr>
              <a:t>Le principali misure di anticorruzione</a:t>
            </a:r>
          </a:p>
        </p:txBody>
      </p:sp>
      <p:sp>
        <p:nvSpPr>
          <p:cNvPr id="3" name="Segnaposto contenuto 2">
            <a:extLst>
              <a:ext uri="{FF2B5EF4-FFF2-40B4-BE49-F238E27FC236}">
                <a16:creationId xmlns:a16="http://schemas.microsoft.com/office/drawing/2014/main" id="{A4461E58-C5A5-4416-B030-3A08E7521831}"/>
              </a:ext>
            </a:extLst>
          </p:cNvPr>
          <p:cNvSpPr>
            <a:spLocks noGrp="1"/>
          </p:cNvSpPr>
          <p:nvPr>
            <p:ph idx="1"/>
          </p:nvPr>
        </p:nvSpPr>
        <p:spPr/>
        <p:txBody>
          <a:bodyPr>
            <a:normAutofit fontScale="77500" lnSpcReduction="20000"/>
          </a:bodyPr>
          <a:lstStyle/>
          <a:p>
            <a:pPr>
              <a:buFont typeface="Wingdings" panose="05000000000000000000" pitchFamily="2" charset="2"/>
              <a:buChar char="Ø"/>
            </a:pPr>
            <a:r>
              <a:rPr lang="it-IT" dirty="0">
                <a:solidFill>
                  <a:schemeClr val="accent1">
                    <a:lumMod val="75000"/>
                  </a:schemeClr>
                </a:solidFill>
              </a:rPr>
              <a:t>Codice di comportamento dei dipendenti</a:t>
            </a:r>
          </a:p>
          <a:p>
            <a:pPr marL="0" indent="0">
              <a:buNone/>
            </a:pPr>
            <a:endParaRPr lang="it-IT" dirty="0">
              <a:solidFill>
                <a:schemeClr val="accent1">
                  <a:lumMod val="75000"/>
                </a:schemeClr>
              </a:solidFill>
            </a:endParaRPr>
          </a:p>
          <a:p>
            <a:pPr lvl="0">
              <a:buFont typeface="Wingdings" panose="05000000000000000000" pitchFamily="2" charset="2"/>
              <a:buChar char="Ø"/>
            </a:pPr>
            <a:r>
              <a:rPr lang="it-IT" dirty="0">
                <a:solidFill>
                  <a:schemeClr val="accent1">
                    <a:lumMod val="75000"/>
                  </a:schemeClr>
                </a:solidFill>
              </a:rPr>
              <a:t>Obbligo di astensione in caso di conflitto di interesse</a:t>
            </a:r>
          </a:p>
          <a:p>
            <a:pPr marL="0" indent="0">
              <a:buNone/>
            </a:pPr>
            <a:endParaRPr lang="it-IT" dirty="0">
              <a:solidFill>
                <a:schemeClr val="accent1">
                  <a:lumMod val="75000"/>
                </a:schemeClr>
              </a:solidFill>
            </a:endParaRPr>
          </a:p>
          <a:p>
            <a:pPr lvl="0">
              <a:buFont typeface="Wingdings" panose="05000000000000000000" pitchFamily="2" charset="2"/>
              <a:buChar char="Ø"/>
            </a:pPr>
            <a:r>
              <a:rPr lang="it-IT" dirty="0" err="1">
                <a:solidFill>
                  <a:schemeClr val="accent1">
                    <a:lumMod val="75000"/>
                  </a:schemeClr>
                </a:solidFill>
              </a:rPr>
              <a:t>Inconferibilità</a:t>
            </a:r>
            <a:r>
              <a:rPr lang="it-IT" dirty="0">
                <a:solidFill>
                  <a:schemeClr val="accent1">
                    <a:lumMod val="75000"/>
                  </a:schemeClr>
                </a:solidFill>
              </a:rPr>
              <a:t> ed incompatibilità di incarichi:</a:t>
            </a:r>
          </a:p>
          <a:p>
            <a:pPr marL="0" indent="0">
              <a:buNone/>
            </a:pPr>
            <a:endParaRPr lang="it-IT" dirty="0">
              <a:solidFill>
                <a:schemeClr val="accent1">
                  <a:lumMod val="75000"/>
                </a:schemeClr>
              </a:solidFill>
            </a:endParaRPr>
          </a:p>
          <a:p>
            <a:pPr lvl="0">
              <a:buFont typeface="Wingdings" panose="05000000000000000000" pitchFamily="2" charset="2"/>
              <a:buChar char="Ø"/>
            </a:pPr>
            <a:r>
              <a:rPr lang="it-IT" dirty="0">
                <a:solidFill>
                  <a:schemeClr val="accent1">
                    <a:lumMod val="75000"/>
                  </a:schemeClr>
                </a:solidFill>
              </a:rPr>
              <a:t>Tutela del dipendente pubblico che segnala illeciti - Whistleblowing</a:t>
            </a:r>
          </a:p>
          <a:p>
            <a:pPr marL="0" indent="0">
              <a:buNone/>
            </a:pPr>
            <a:endParaRPr lang="it-IT" dirty="0">
              <a:solidFill>
                <a:schemeClr val="accent1">
                  <a:lumMod val="75000"/>
                </a:schemeClr>
              </a:solidFill>
            </a:endParaRPr>
          </a:p>
          <a:p>
            <a:pPr lvl="0">
              <a:buFont typeface="Wingdings" panose="05000000000000000000" pitchFamily="2" charset="2"/>
              <a:buChar char="Ø"/>
            </a:pPr>
            <a:r>
              <a:rPr lang="it-IT" dirty="0">
                <a:solidFill>
                  <a:schemeClr val="accent1">
                    <a:lumMod val="75000"/>
                  </a:schemeClr>
                </a:solidFill>
              </a:rPr>
              <a:t>Formazione del personale</a:t>
            </a:r>
          </a:p>
          <a:p>
            <a:pPr marL="0" indent="0">
              <a:buNone/>
            </a:pPr>
            <a:endParaRPr lang="it-IT" dirty="0">
              <a:solidFill>
                <a:schemeClr val="accent1">
                  <a:lumMod val="75000"/>
                </a:schemeClr>
              </a:solidFill>
            </a:endParaRPr>
          </a:p>
          <a:p>
            <a:pPr lvl="0">
              <a:buFont typeface="Wingdings" panose="05000000000000000000" pitchFamily="2" charset="2"/>
              <a:buChar char="Ø"/>
            </a:pPr>
            <a:r>
              <a:rPr lang="it-IT" dirty="0">
                <a:solidFill>
                  <a:schemeClr val="accent1">
                    <a:lumMod val="75000"/>
                  </a:schemeClr>
                </a:solidFill>
              </a:rPr>
              <a:t>La rotazione ordinaria e straordinaria del personale</a:t>
            </a:r>
          </a:p>
          <a:p>
            <a:pPr>
              <a:buFont typeface="Wingdings" panose="05000000000000000000" pitchFamily="2" charset="2"/>
              <a:buChar char="Ø"/>
            </a:pPr>
            <a:endParaRPr lang="it-IT" dirty="0"/>
          </a:p>
        </p:txBody>
      </p:sp>
    </p:spTree>
    <p:extLst>
      <p:ext uri="{BB962C8B-B14F-4D97-AF65-F5344CB8AC3E}">
        <p14:creationId xmlns:p14="http://schemas.microsoft.com/office/powerpoint/2010/main" val="443893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ACBA94-03BF-4F30-9AD4-3101A3B85086}"/>
              </a:ext>
            </a:extLst>
          </p:cNvPr>
          <p:cNvSpPr>
            <a:spLocks noGrp="1"/>
          </p:cNvSpPr>
          <p:nvPr>
            <p:ph type="title"/>
          </p:nvPr>
        </p:nvSpPr>
        <p:spPr>
          <a:xfrm>
            <a:off x="457200" y="375655"/>
            <a:ext cx="8229600" cy="6106690"/>
          </a:xfrm>
          <a:effectLst>
            <a:glow rad="228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rmAutofit/>
          </a:bodyPr>
          <a:lstStyle/>
          <a:p>
            <a:r>
              <a:rPr lang="it-IT" b="1" dirty="0">
                <a:solidFill>
                  <a:schemeClr val="accent1">
                    <a:lumMod val="75000"/>
                  </a:schemeClr>
                </a:solidFill>
              </a:rPr>
              <a:t>TRASPARENZA E SEMPLIFICAZIONE AMMINISTRATIVA</a:t>
            </a:r>
            <a:endParaRPr lang="it-IT" dirty="0"/>
          </a:p>
        </p:txBody>
      </p:sp>
    </p:spTree>
    <p:extLst>
      <p:ext uri="{BB962C8B-B14F-4D97-AF65-F5344CB8AC3E}">
        <p14:creationId xmlns:p14="http://schemas.microsoft.com/office/powerpoint/2010/main" val="3628492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0A120B-9D3A-4AA1-A8C6-847F7AC27C29}"/>
              </a:ext>
            </a:extLst>
          </p:cNvPr>
          <p:cNvSpPr>
            <a:spLocks noGrp="1"/>
          </p:cNvSpPr>
          <p:nvPr>
            <p:ph type="title"/>
          </p:nvPr>
        </p:nvSpPr>
        <p:spPr/>
        <p:txBody>
          <a:bodyPr/>
          <a:lstStyle/>
          <a:p>
            <a:r>
              <a:rPr lang="it-IT" dirty="0">
                <a:solidFill>
                  <a:schemeClr val="accent1">
                    <a:lumMod val="75000"/>
                  </a:schemeClr>
                </a:solidFill>
              </a:rPr>
              <a:t>La semplificazione amministrativa</a:t>
            </a:r>
          </a:p>
        </p:txBody>
      </p:sp>
      <p:sp>
        <p:nvSpPr>
          <p:cNvPr id="5" name="Freccia a destra 4">
            <a:extLst>
              <a:ext uri="{FF2B5EF4-FFF2-40B4-BE49-F238E27FC236}">
                <a16:creationId xmlns:a16="http://schemas.microsoft.com/office/drawing/2014/main" id="{EDAF5104-3B47-48A9-9DB7-7EFE0121B02F}"/>
              </a:ext>
            </a:extLst>
          </p:cNvPr>
          <p:cNvSpPr/>
          <p:nvPr/>
        </p:nvSpPr>
        <p:spPr>
          <a:xfrm>
            <a:off x="956249" y="1523219"/>
            <a:ext cx="3528392" cy="1329717"/>
          </a:xfrm>
          <a:prstGeom prst="rightArrow">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it-IT" sz="2000" b="1" dirty="0">
                <a:solidFill>
                  <a:schemeClr val="accent1">
                    <a:lumMod val="75000"/>
                  </a:schemeClr>
                </a:solidFill>
              </a:rPr>
              <a:t>ECONOMICITA’</a:t>
            </a:r>
          </a:p>
        </p:txBody>
      </p:sp>
      <p:sp>
        <p:nvSpPr>
          <p:cNvPr id="7" name="Freccia a destra 6">
            <a:extLst>
              <a:ext uri="{FF2B5EF4-FFF2-40B4-BE49-F238E27FC236}">
                <a16:creationId xmlns:a16="http://schemas.microsoft.com/office/drawing/2014/main" id="{99CA511E-5555-4600-90EB-29E7D973B66D}"/>
              </a:ext>
            </a:extLst>
          </p:cNvPr>
          <p:cNvSpPr/>
          <p:nvPr/>
        </p:nvSpPr>
        <p:spPr>
          <a:xfrm>
            <a:off x="985392" y="3096570"/>
            <a:ext cx="3528392" cy="1329717"/>
          </a:xfrm>
          <a:prstGeom prst="rightArrow">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it-IT" sz="2000" b="1" dirty="0">
                <a:solidFill>
                  <a:schemeClr val="accent1">
                    <a:lumMod val="75000"/>
                  </a:schemeClr>
                </a:solidFill>
              </a:rPr>
              <a:t>EFFICACIA</a:t>
            </a:r>
          </a:p>
        </p:txBody>
      </p:sp>
      <p:sp>
        <p:nvSpPr>
          <p:cNvPr id="8" name="Freccia a destra 7">
            <a:extLst>
              <a:ext uri="{FF2B5EF4-FFF2-40B4-BE49-F238E27FC236}">
                <a16:creationId xmlns:a16="http://schemas.microsoft.com/office/drawing/2014/main" id="{4BDD8368-6B73-499C-98C5-BF5F702F45F8}"/>
              </a:ext>
            </a:extLst>
          </p:cNvPr>
          <p:cNvSpPr/>
          <p:nvPr/>
        </p:nvSpPr>
        <p:spPr>
          <a:xfrm>
            <a:off x="956249" y="4669922"/>
            <a:ext cx="3528392" cy="1329717"/>
          </a:xfrm>
          <a:prstGeom prst="rightArrow">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it-IT" sz="2000" b="1" dirty="0">
                <a:solidFill>
                  <a:schemeClr val="accent1">
                    <a:lumMod val="75000"/>
                  </a:schemeClr>
                </a:solidFill>
              </a:rPr>
              <a:t>EFFICIENZA</a:t>
            </a:r>
          </a:p>
        </p:txBody>
      </p:sp>
      <p:sp>
        <p:nvSpPr>
          <p:cNvPr id="9" name="Rettangolo con angoli arrotondati 8">
            <a:extLst>
              <a:ext uri="{FF2B5EF4-FFF2-40B4-BE49-F238E27FC236}">
                <a16:creationId xmlns:a16="http://schemas.microsoft.com/office/drawing/2014/main" id="{ACEBB440-22EC-4208-871F-77509A01FCA1}"/>
              </a:ext>
            </a:extLst>
          </p:cNvPr>
          <p:cNvSpPr/>
          <p:nvPr/>
        </p:nvSpPr>
        <p:spPr>
          <a:xfrm>
            <a:off x="4860033" y="1730877"/>
            <a:ext cx="3327718" cy="914400"/>
          </a:xfrm>
          <a:prstGeom prst="round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just"/>
            <a:r>
              <a:rPr lang="it-IT" dirty="0">
                <a:solidFill>
                  <a:schemeClr val="accent1">
                    <a:lumMod val="75000"/>
                  </a:schemeClr>
                </a:solidFill>
              </a:rPr>
              <a:t>ottimizzazione dei risultati in relazione ai mezzi a disposizione</a:t>
            </a:r>
          </a:p>
        </p:txBody>
      </p:sp>
      <p:sp>
        <p:nvSpPr>
          <p:cNvPr id="10" name="Rettangolo con angoli arrotondati 9">
            <a:extLst>
              <a:ext uri="{FF2B5EF4-FFF2-40B4-BE49-F238E27FC236}">
                <a16:creationId xmlns:a16="http://schemas.microsoft.com/office/drawing/2014/main" id="{2D2B7961-D7B2-4CA4-8737-E109EDE4E5AF}"/>
              </a:ext>
            </a:extLst>
          </p:cNvPr>
          <p:cNvSpPr/>
          <p:nvPr/>
        </p:nvSpPr>
        <p:spPr>
          <a:xfrm>
            <a:off x="4860033" y="3179403"/>
            <a:ext cx="3327718" cy="1113693"/>
          </a:xfrm>
          <a:prstGeom prst="roundRect">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just"/>
            <a:r>
              <a:rPr lang="it-IT" dirty="0">
                <a:solidFill>
                  <a:schemeClr val="accent1">
                    <a:lumMod val="75000"/>
                  </a:schemeClr>
                </a:solidFill>
              </a:rPr>
              <a:t>raffronto tra risultati conseguiti e obiettivi programmati, e quindi da intendersi come la qualità del servizio reso</a:t>
            </a:r>
          </a:p>
        </p:txBody>
      </p:sp>
      <p:sp>
        <p:nvSpPr>
          <p:cNvPr id="11" name="Rettangolo con angoli arrotondati 10">
            <a:extLst>
              <a:ext uri="{FF2B5EF4-FFF2-40B4-BE49-F238E27FC236}">
                <a16:creationId xmlns:a16="http://schemas.microsoft.com/office/drawing/2014/main" id="{48923C18-BB9C-4023-9402-9FED8D420B0E}"/>
              </a:ext>
            </a:extLst>
          </p:cNvPr>
          <p:cNvSpPr/>
          <p:nvPr/>
        </p:nvSpPr>
        <p:spPr>
          <a:xfrm>
            <a:off x="4860033" y="4941168"/>
            <a:ext cx="3327718" cy="914400"/>
          </a:xfrm>
          <a:prstGeom prst="round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a:solidFill>
                  <a:schemeClr val="accent1">
                    <a:lumMod val="75000"/>
                  </a:schemeClr>
                </a:solidFill>
              </a:rPr>
              <a:t>confronto tra risorse impiegate e risultati conseguiti</a:t>
            </a:r>
            <a:r>
              <a:rPr lang="it-IT" dirty="0"/>
              <a:t>.</a:t>
            </a:r>
          </a:p>
        </p:txBody>
      </p:sp>
    </p:spTree>
    <p:extLst>
      <p:ext uri="{BB962C8B-B14F-4D97-AF65-F5344CB8AC3E}">
        <p14:creationId xmlns:p14="http://schemas.microsoft.com/office/powerpoint/2010/main" val="966499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A80DBD-E0E2-444F-A10F-6C69508D0EBD}"/>
              </a:ext>
            </a:extLst>
          </p:cNvPr>
          <p:cNvSpPr>
            <a:spLocks noGrp="1"/>
          </p:cNvSpPr>
          <p:nvPr>
            <p:ph type="title"/>
          </p:nvPr>
        </p:nvSpPr>
        <p:spPr/>
        <p:txBody>
          <a:bodyPr>
            <a:noAutofit/>
          </a:bodyPr>
          <a:lstStyle/>
          <a:p>
            <a:r>
              <a:rPr lang="it-IT" sz="3600" dirty="0">
                <a:solidFill>
                  <a:schemeClr val="accent1">
                    <a:lumMod val="75000"/>
                  </a:schemeClr>
                </a:solidFill>
              </a:rPr>
              <a:t>I principali strumenti di semplificazione amministrativa nella normativa nazionale</a:t>
            </a:r>
          </a:p>
        </p:txBody>
      </p:sp>
      <p:sp>
        <p:nvSpPr>
          <p:cNvPr id="3" name="Segnaposto contenuto 2">
            <a:extLst>
              <a:ext uri="{FF2B5EF4-FFF2-40B4-BE49-F238E27FC236}">
                <a16:creationId xmlns:a16="http://schemas.microsoft.com/office/drawing/2014/main" id="{8F76C6F2-C21E-4F7E-B12C-4977BE74247B}"/>
              </a:ext>
            </a:extLst>
          </p:cNvPr>
          <p:cNvSpPr>
            <a:spLocks noGrp="1"/>
          </p:cNvSpPr>
          <p:nvPr>
            <p:ph sz="half" idx="1"/>
          </p:nvPr>
        </p:nvSpPr>
        <p:spPr>
          <a:xfrm>
            <a:off x="542941" y="1556792"/>
            <a:ext cx="4038600" cy="4799135"/>
          </a:xfr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rmAutofit fontScale="25000" lnSpcReduction="20000"/>
          </a:bodyPr>
          <a:lstStyle/>
          <a:p>
            <a:pPr marL="0" lvl="0" indent="0" algn="ctr">
              <a:buNone/>
            </a:pPr>
            <a:r>
              <a:rPr lang="it-IT" sz="6000" b="1" dirty="0">
                <a:solidFill>
                  <a:schemeClr val="accent1">
                    <a:lumMod val="75000"/>
                  </a:schemeClr>
                </a:solidFill>
              </a:rPr>
              <a:t>LEGGE 241/1990</a:t>
            </a:r>
          </a:p>
          <a:p>
            <a:pPr lvl="0" algn="just">
              <a:buFont typeface="Wingdings" panose="05000000000000000000" pitchFamily="2" charset="2"/>
              <a:buChar char="v"/>
            </a:pPr>
            <a:endParaRPr lang="it-IT" sz="3000" b="1" dirty="0">
              <a:solidFill>
                <a:schemeClr val="accent1">
                  <a:lumMod val="75000"/>
                </a:schemeClr>
              </a:solidFill>
            </a:endParaRPr>
          </a:p>
          <a:p>
            <a:pPr lvl="0" algn="just">
              <a:buFont typeface="Wingdings" panose="05000000000000000000" pitchFamily="2" charset="2"/>
              <a:buChar char="v"/>
            </a:pPr>
            <a:r>
              <a:rPr lang="it-IT" sz="4800" b="1" dirty="0">
                <a:solidFill>
                  <a:schemeClr val="accent1">
                    <a:lumMod val="75000"/>
                  </a:schemeClr>
                </a:solidFill>
              </a:rPr>
              <a:t>valorizzazione della partecipazione del cittadino all'istruttoria procedimentale in cui vengono effettuate le scelte della p.a. (art.7, art.9, art.10, art.11, l. n.241); </a:t>
            </a:r>
          </a:p>
          <a:p>
            <a:pPr lvl="0" algn="just">
              <a:buFont typeface="Wingdings" panose="05000000000000000000" pitchFamily="2" charset="2"/>
              <a:buChar char="v"/>
            </a:pPr>
            <a:r>
              <a:rPr lang="it-IT" sz="4800" b="1" dirty="0">
                <a:solidFill>
                  <a:schemeClr val="accent1">
                    <a:lumMod val="75000"/>
                  </a:schemeClr>
                </a:solidFill>
              </a:rPr>
              <a:t>fissazione dell'obbligo di concludere i procedimenti con provvedimenti espressi (art.2, co.1, l. n.241) e motivati (art.3, l. cit.); </a:t>
            </a:r>
          </a:p>
          <a:p>
            <a:pPr lvl="0" algn="just">
              <a:buFont typeface="Wingdings" panose="05000000000000000000" pitchFamily="2" charset="2"/>
              <a:buChar char="v"/>
            </a:pPr>
            <a:r>
              <a:rPr lang="it-IT" sz="4800" b="1" dirty="0">
                <a:solidFill>
                  <a:schemeClr val="accent1">
                    <a:lumMod val="75000"/>
                  </a:schemeClr>
                </a:solidFill>
              </a:rPr>
              <a:t>fissazione dell'obbligo di concludere i procedimenti entro termini certi (art.2, co.2 e 3, l. n.241);</a:t>
            </a:r>
          </a:p>
          <a:p>
            <a:pPr lvl="0" algn="just">
              <a:buFont typeface="Wingdings" panose="05000000000000000000" pitchFamily="2" charset="2"/>
              <a:buChar char="v"/>
            </a:pPr>
            <a:r>
              <a:rPr lang="it-IT" sz="4800" b="1" dirty="0">
                <a:solidFill>
                  <a:schemeClr val="accent1">
                    <a:lumMod val="75000"/>
                  </a:schemeClr>
                </a:solidFill>
              </a:rPr>
              <a:t>previsione di un obbligo di pubblicazione degli atti di maggior rilevanza esterna (art.26, </a:t>
            </a:r>
            <a:r>
              <a:rPr lang="it-IT" sz="4800" b="1" dirty="0" err="1">
                <a:solidFill>
                  <a:schemeClr val="accent1">
                    <a:lumMod val="75000"/>
                  </a:schemeClr>
                </a:solidFill>
              </a:rPr>
              <a:t>l.cit</a:t>
            </a:r>
            <a:r>
              <a:rPr lang="it-IT" sz="4800" b="1" dirty="0">
                <a:solidFill>
                  <a:schemeClr val="accent1">
                    <a:lumMod val="75000"/>
                  </a:schemeClr>
                </a:solidFill>
              </a:rPr>
              <a:t>.); </a:t>
            </a:r>
          </a:p>
          <a:p>
            <a:pPr lvl="0" algn="just">
              <a:buFont typeface="Wingdings" panose="05000000000000000000" pitchFamily="2" charset="2"/>
              <a:buChar char="v"/>
            </a:pPr>
            <a:r>
              <a:rPr lang="it-IT" sz="4800" b="1" dirty="0">
                <a:solidFill>
                  <a:schemeClr val="accent1">
                    <a:lumMod val="75000"/>
                  </a:schemeClr>
                </a:solidFill>
              </a:rPr>
              <a:t>valorizzazione della trasparenza dell'azione amministrativa, rendendo pienamente accessibili al cittadino i documenti pubblici, nei limiti di legge (art.10 e art.22 seg., l. n.241 cit.); </a:t>
            </a:r>
          </a:p>
          <a:p>
            <a:pPr lvl="0" algn="just">
              <a:buFont typeface="Wingdings" panose="05000000000000000000" pitchFamily="2" charset="2"/>
              <a:buChar char="v"/>
            </a:pPr>
            <a:r>
              <a:rPr lang="it-IT" sz="4800" b="1" dirty="0">
                <a:solidFill>
                  <a:schemeClr val="accent1">
                    <a:lumMod val="75000"/>
                  </a:schemeClr>
                </a:solidFill>
              </a:rPr>
              <a:t>introduzione di moduli convenzionali tra p.a. e cittadino per la fissazione del contenuto dei provvedimenti o per sostituire il provvedimento con un accordo (art.11, </a:t>
            </a:r>
            <a:r>
              <a:rPr lang="it-IT" sz="4800" b="1" dirty="0" err="1">
                <a:solidFill>
                  <a:schemeClr val="accent1">
                    <a:lumMod val="75000"/>
                  </a:schemeClr>
                </a:solidFill>
              </a:rPr>
              <a:t>l.cit</a:t>
            </a:r>
            <a:r>
              <a:rPr lang="it-IT" sz="4800" b="1" dirty="0">
                <a:solidFill>
                  <a:schemeClr val="accent1">
                    <a:lumMod val="75000"/>
                  </a:schemeClr>
                </a:solidFill>
              </a:rPr>
              <a:t>.); </a:t>
            </a:r>
          </a:p>
          <a:p>
            <a:pPr lvl="0" algn="just">
              <a:buFont typeface="Wingdings" panose="05000000000000000000" pitchFamily="2" charset="2"/>
              <a:buChar char="v"/>
            </a:pPr>
            <a:r>
              <a:rPr lang="it-IT" sz="4800" b="1" dirty="0">
                <a:solidFill>
                  <a:schemeClr val="accent1">
                    <a:lumMod val="75000"/>
                  </a:schemeClr>
                </a:solidFill>
              </a:rPr>
              <a:t>semplificazione dell'azione amministrativa attraverso la previsione, a favore del cittadino, di meccanismi di silenzio-assenso per il rilascio di autorizzazioni, licenze, abilitazioni etc. (art.20, l. n.241 cit.), di ipotesi di inizio di attività su mera comunicazione alla p.a. (art.19, </a:t>
            </a:r>
            <a:r>
              <a:rPr lang="it-IT" sz="4800" b="1" dirty="0" err="1">
                <a:solidFill>
                  <a:schemeClr val="accent1">
                    <a:lumMod val="75000"/>
                  </a:schemeClr>
                </a:solidFill>
              </a:rPr>
              <a:t>l.cit</a:t>
            </a:r>
            <a:r>
              <a:rPr lang="it-IT" sz="4800" b="1" dirty="0">
                <a:solidFill>
                  <a:schemeClr val="accent1">
                    <a:lumMod val="75000"/>
                  </a:schemeClr>
                </a:solidFill>
              </a:rPr>
              <a:t>.), di regole generali, quali il silenzio "devolutivo" in caso di inerzia di organi consultivi o tecnici (art.16 e art.17, </a:t>
            </a:r>
            <a:r>
              <a:rPr lang="it-IT" sz="4800" b="1" dirty="0" err="1">
                <a:solidFill>
                  <a:schemeClr val="accent1">
                    <a:lumMod val="75000"/>
                  </a:schemeClr>
                </a:solidFill>
              </a:rPr>
              <a:t>l.cit</a:t>
            </a:r>
            <a:r>
              <a:rPr lang="it-IT" sz="4800" b="1" dirty="0">
                <a:solidFill>
                  <a:schemeClr val="accent1">
                    <a:lumMod val="75000"/>
                  </a:schemeClr>
                </a:solidFill>
              </a:rPr>
              <a:t>.), di snellimenti documentali con l'autocertificazione (art.18, </a:t>
            </a:r>
            <a:r>
              <a:rPr lang="it-IT" sz="4800" b="1" dirty="0" err="1">
                <a:solidFill>
                  <a:schemeClr val="accent1">
                    <a:lumMod val="75000"/>
                  </a:schemeClr>
                </a:solidFill>
              </a:rPr>
              <a:t>l.cit</a:t>
            </a:r>
            <a:r>
              <a:rPr lang="it-IT" sz="4800" b="1" dirty="0">
                <a:solidFill>
                  <a:schemeClr val="accent1">
                    <a:lumMod val="75000"/>
                  </a:schemeClr>
                </a:solidFill>
              </a:rPr>
              <a:t>.). </a:t>
            </a:r>
          </a:p>
          <a:p>
            <a:endParaRPr lang="it-IT" dirty="0"/>
          </a:p>
        </p:txBody>
      </p:sp>
      <p:sp>
        <p:nvSpPr>
          <p:cNvPr id="4" name="Segnaposto contenuto 3">
            <a:extLst>
              <a:ext uri="{FF2B5EF4-FFF2-40B4-BE49-F238E27FC236}">
                <a16:creationId xmlns:a16="http://schemas.microsoft.com/office/drawing/2014/main" id="{672F8FBD-18A5-4459-9536-972019B099FB}"/>
              </a:ext>
            </a:extLst>
          </p:cNvPr>
          <p:cNvSpPr>
            <a:spLocks noGrp="1"/>
          </p:cNvSpPr>
          <p:nvPr>
            <p:ph sz="half" idx="2"/>
          </p:nvPr>
        </p:nvSpPr>
        <p:spPr>
          <a:xfrm>
            <a:off x="4581541" y="1556792"/>
            <a:ext cx="4038600" cy="4799136"/>
          </a:xfr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rmAutofit fontScale="25000" lnSpcReduction="20000"/>
          </a:bodyPr>
          <a:lstStyle/>
          <a:p>
            <a:pPr marL="0" lvl="0" indent="0" algn="ctr">
              <a:buNone/>
            </a:pPr>
            <a:r>
              <a:rPr lang="it-IT" sz="6200" b="1" dirty="0">
                <a:solidFill>
                  <a:schemeClr val="accent1">
                    <a:lumMod val="75000"/>
                  </a:schemeClr>
                </a:solidFill>
              </a:rPr>
              <a:t>ALTRE NORME</a:t>
            </a:r>
          </a:p>
          <a:p>
            <a:pPr lvl="0"/>
            <a:endParaRPr lang="it-IT" b="1" dirty="0"/>
          </a:p>
          <a:p>
            <a:pPr lvl="0" algn="just">
              <a:buFont typeface="Wingdings" panose="05000000000000000000" pitchFamily="2" charset="2"/>
              <a:buChar char="v"/>
            </a:pPr>
            <a:r>
              <a:rPr lang="it-IT" sz="4800" b="1" dirty="0">
                <a:solidFill>
                  <a:schemeClr val="accent1">
                    <a:lumMod val="75000"/>
                  </a:schemeClr>
                </a:solidFill>
              </a:rPr>
              <a:t>implementazione della informatizzazione e della digitalizzazione dei rapporti tra P.A, cittadini e imprese (D.L. 9-2-2012, n. 5 (cd. «semplifica Italia»), </a:t>
            </a:r>
            <a:r>
              <a:rPr lang="it-IT" sz="4800" b="1" dirty="0" err="1">
                <a:solidFill>
                  <a:schemeClr val="accent1">
                    <a:lumMod val="75000"/>
                  </a:schemeClr>
                </a:solidFill>
              </a:rPr>
              <a:t>conv</a:t>
            </a:r>
            <a:r>
              <a:rPr lang="it-IT" sz="4800" b="1" dirty="0">
                <a:solidFill>
                  <a:schemeClr val="accent1">
                    <a:lumMod val="75000"/>
                  </a:schemeClr>
                </a:solidFill>
              </a:rPr>
              <a:t>. in L. 4-4-2012, n. 35, con cui il Governo ha adottato misure finalizzate ad accrescere i livelli di competitività del Paese, puntando sulla semplificazione della burocrazia, anche attraverso l’uso delle nuove tecnologie, per stimolare la produttività e la crescita).</a:t>
            </a:r>
          </a:p>
          <a:p>
            <a:pPr lvl="0" algn="just">
              <a:buFont typeface="Wingdings" panose="05000000000000000000" pitchFamily="2" charset="2"/>
              <a:buChar char="v"/>
            </a:pPr>
            <a:r>
              <a:rPr lang="it-IT" sz="4800" b="1" dirty="0">
                <a:solidFill>
                  <a:schemeClr val="accent1">
                    <a:lumMod val="75000"/>
                  </a:schemeClr>
                </a:solidFill>
              </a:rPr>
              <a:t>D.L. 24-1-2012, n. 1, </a:t>
            </a:r>
            <a:r>
              <a:rPr lang="it-IT" sz="4800" b="1" dirty="0" err="1">
                <a:solidFill>
                  <a:schemeClr val="accent1">
                    <a:lumMod val="75000"/>
                  </a:schemeClr>
                </a:solidFill>
              </a:rPr>
              <a:t>conv</a:t>
            </a:r>
            <a:r>
              <a:rPr lang="it-IT" sz="4800" b="1" dirty="0">
                <a:solidFill>
                  <a:schemeClr val="accent1">
                    <a:lumMod val="75000"/>
                  </a:schemeClr>
                </a:solidFill>
              </a:rPr>
              <a:t>. in L. 24-3-2012, n. 27, cd. decreto sulle liberalizzazioni, con cui si è disposta, tra l’altro, l’abrogazione delle norme che prevedono limiti numerici, autorizzazioni, licenze, nulla osta o preventivi atti di assenso dell’amministrazione, comunque denominati, per l’avvio di un’attività economica non giustificati da un interesse generale, incompatibili o irragionevoli o non proporzionati rispetto alle esigenze di tutela dei valori costituzionali.</a:t>
            </a:r>
          </a:p>
          <a:p>
            <a:pPr lvl="0" algn="just">
              <a:buFont typeface="Wingdings" panose="05000000000000000000" pitchFamily="2" charset="2"/>
              <a:buChar char="v"/>
            </a:pPr>
            <a:r>
              <a:rPr lang="it-IT" sz="4800" b="1" dirty="0">
                <a:solidFill>
                  <a:schemeClr val="accent1">
                    <a:lumMod val="75000"/>
                  </a:schemeClr>
                </a:solidFill>
              </a:rPr>
              <a:t>Nuova riforma della P.A. di cui alla L. 7-8-2015, n. 124, cd. legge delega di riforma della P.A., che intende dare una notevole spinta alla informatizzazione, sburocratizzazione ed efficienza dell’azione amministrativa.</a:t>
            </a:r>
          </a:p>
          <a:p>
            <a:pPr marL="0" indent="0" algn="ctr">
              <a:buNone/>
            </a:pPr>
            <a:endParaRPr lang="it-IT" sz="4800" dirty="0"/>
          </a:p>
        </p:txBody>
      </p:sp>
    </p:spTree>
    <p:extLst>
      <p:ext uri="{BB962C8B-B14F-4D97-AF65-F5344CB8AC3E}">
        <p14:creationId xmlns:p14="http://schemas.microsoft.com/office/powerpoint/2010/main" val="2461139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1308EA-EFC1-42A5-BC35-8F8DFA18F5A4}"/>
              </a:ext>
            </a:extLst>
          </p:cNvPr>
          <p:cNvSpPr>
            <a:spLocks noGrp="1"/>
          </p:cNvSpPr>
          <p:nvPr>
            <p:ph type="title"/>
          </p:nvPr>
        </p:nvSpPr>
        <p:spPr/>
        <p:txBody>
          <a:bodyPr/>
          <a:lstStyle/>
          <a:p>
            <a:r>
              <a:rPr lang="it-IT" dirty="0">
                <a:solidFill>
                  <a:schemeClr val="accent1">
                    <a:lumMod val="75000"/>
                  </a:schemeClr>
                </a:solidFill>
              </a:rPr>
              <a:t>La Trasparenza amministrativa</a:t>
            </a:r>
          </a:p>
        </p:txBody>
      </p:sp>
      <p:sp>
        <p:nvSpPr>
          <p:cNvPr id="3" name="Segnaposto contenuto 2">
            <a:extLst>
              <a:ext uri="{FF2B5EF4-FFF2-40B4-BE49-F238E27FC236}">
                <a16:creationId xmlns:a16="http://schemas.microsoft.com/office/drawing/2014/main" id="{0426DBFA-2949-481D-A68B-E632724447E9}"/>
              </a:ext>
            </a:extLst>
          </p:cNvPr>
          <p:cNvSpPr>
            <a:spLocks noGrp="1"/>
          </p:cNvSpPr>
          <p:nvPr>
            <p:ph idx="1"/>
          </p:nvPr>
        </p:nvSpPr>
        <p:spPr>
          <a:xfrm>
            <a:off x="457200" y="1600201"/>
            <a:ext cx="8229600" cy="1828799"/>
          </a:xfr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rmAutofit/>
          </a:bodyPr>
          <a:lstStyle/>
          <a:p>
            <a:pPr marL="0" indent="0" algn="just">
              <a:buNone/>
            </a:pPr>
            <a:r>
              <a:rPr lang="it-IT" sz="2400" dirty="0">
                <a:solidFill>
                  <a:schemeClr val="accent1">
                    <a:lumMod val="75000"/>
                  </a:schemeClr>
                </a:solidFill>
              </a:rPr>
              <a:t>Accessibilità totale alle informazioni relative all’organizzazione ed alle attività delle pubbliche amministrazioni per favorire forme diffuse di controllo sul perseguimento delle funzioni istituzionali e sull’utilizzo delle risorse pubbliche.</a:t>
            </a:r>
          </a:p>
          <a:p>
            <a:pPr algn="just"/>
            <a:endParaRPr lang="it-IT" dirty="0">
              <a:solidFill>
                <a:schemeClr val="accent1">
                  <a:lumMod val="75000"/>
                </a:schemeClr>
              </a:solidFill>
            </a:endParaRPr>
          </a:p>
          <a:p>
            <a:pPr algn="just"/>
            <a:endParaRPr lang="it-IT" dirty="0"/>
          </a:p>
          <a:p>
            <a:pPr algn="just"/>
            <a:endParaRPr lang="it-IT" dirty="0"/>
          </a:p>
          <a:p>
            <a:pPr algn="just"/>
            <a:endParaRPr lang="it-IT" dirty="0"/>
          </a:p>
          <a:p>
            <a:pPr marL="0" indent="0" algn="just">
              <a:buNone/>
            </a:pPr>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p:txBody>
      </p:sp>
      <p:sp>
        <p:nvSpPr>
          <p:cNvPr id="4" name="Freccia in giù 3">
            <a:extLst>
              <a:ext uri="{FF2B5EF4-FFF2-40B4-BE49-F238E27FC236}">
                <a16:creationId xmlns:a16="http://schemas.microsoft.com/office/drawing/2014/main" id="{78E78072-9575-4BFC-8BCE-337881247E53}"/>
              </a:ext>
            </a:extLst>
          </p:cNvPr>
          <p:cNvSpPr/>
          <p:nvPr/>
        </p:nvSpPr>
        <p:spPr>
          <a:xfrm>
            <a:off x="4306826" y="3650284"/>
            <a:ext cx="530348" cy="715259"/>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
        <p:nvSpPr>
          <p:cNvPr id="5" name="Rettangolo con angoli arrotondati 4">
            <a:extLst>
              <a:ext uri="{FF2B5EF4-FFF2-40B4-BE49-F238E27FC236}">
                <a16:creationId xmlns:a16="http://schemas.microsoft.com/office/drawing/2014/main" id="{C7026B7B-BDD2-4401-BBC5-D2D67757B3B1}"/>
              </a:ext>
            </a:extLst>
          </p:cNvPr>
          <p:cNvSpPr/>
          <p:nvPr/>
        </p:nvSpPr>
        <p:spPr>
          <a:xfrm>
            <a:off x="2231740" y="4653136"/>
            <a:ext cx="4680520" cy="1739085"/>
          </a:xfrm>
          <a:prstGeom prst="round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just"/>
            <a:r>
              <a:rPr lang="it-IT" dirty="0">
                <a:solidFill>
                  <a:schemeClr val="accent1">
                    <a:lumMod val="75000"/>
                  </a:schemeClr>
                </a:solidFill>
              </a:rPr>
              <a:t>La trasparenza amministrativa costituisce uno degli strumenti fondamentali a supporto della semplificazione perché rende i cittadini consapevoli degli obblighi informativi dell’amministrazione</a:t>
            </a:r>
          </a:p>
        </p:txBody>
      </p:sp>
    </p:spTree>
    <p:extLst>
      <p:ext uri="{BB962C8B-B14F-4D97-AF65-F5344CB8AC3E}">
        <p14:creationId xmlns:p14="http://schemas.microsoft.com/office/powerpoint/2010/main" val="709574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accent1">
                    <a:lumMod val="75000"/>
                  </a:schemeClr>
                </a:solidFill>
              </a:rPr>
              <a:t>Trasparenza per semplificare</a:t>
            </a:r>
          </a:p>
        </p:txBody>
      </p:sp>
      <p:sp>
        <p:nvSpPr>
          <p:cNvPr id="3" name="Segnaposto contenuto 2"/>
          <p:cNvSpPr>
            <a:spLocks noGrp="1"/>
          </p:cNvSpPr>
          <p:nvPr>
            <p:ph idx="1"/>
          </p:nvPr>
        </p:nvSpPr>
        <p:spPr>
          <a:effectLst>
            <a:glow rad="101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rmAutofit fontScale="70000" lnSpcReduction="20000"/>
          </a:bodyPr>
          <a:lstStyle/>
          <a:p>
            <a:endParaRPr lang="it-IT" dirty="0"/>
          </a:p>
          <a:p>
            <a:pPr marL="0" indent="0">
              <a:buNone/>
            </a:pPr>
            <a:r>
              <a:rPr lang="it-IT" sz="4000" dirty="0">
                <a:solidFill>
                  <a:schemeClr val="accent1">
                    <a:lumMod val="75000"/>
                  </a:schemeClr>
                </a:solidFill>
              </a:rPr>
              <a:t>«Come fare per……» </a:t>
            </a:r>
          </a:p>
          <a:p>
            <a:pPr lvl="1" algn="just">
              <a:buFont typeface="Wingdings" panose="05000000000000000000" pitchFamily="2" charset="2"/>
              <a:buChar char="v"/>
            </a:pPr>
            <a:r>
              <a:rPr lang="it-IT" dirty="0">
                <a:solidFill>
                  <a:schemeClr val="accent1">
                    <a:lumMod val="75000"/>
                  </a:schemeClr>
                </a:solidFill>
              </a:rPr>
              <a:t>Nel 2012 l’Ufficio semplificazione del Dipartimento della funzione pubblica ha predisposto una bozza di circolare dal titolo «Come fare per…..»</a:t>
            </a:r>
          </a:p>
          <a:p>
            <a:pPr lvl="1" algn="just">
              <a:buFont typeface="Wingdings" panose="05000000000000000000" pitchFamily="2" charset="2"/>
              <a:buChar char="v"/>
            </a:pPr>
            <a:r>
              <a:rPr lang="it-IT" dirty="0">
                <a:solidFill>
                  <a:schemeClr val="accent1">
                    <a:lumMod val="75000"/>
                  </a:schemeClr>
                </a:solidFill>
              </a:rPr>
              <a:t>L’obiettivo di questa direttiva era quello di garantire, ai cittadini e alle imprese, l’accesso effettivo a tutte le informazioni sui procedimenti amministrativi di proprio interesse, in modo da evitare incertezze e ridurre i tempi e i costi delle procedure per gli utenti e per le stesse amministrazioni. </a:t>
            </a:r>
          </a:p>
          <a:p>
            <a:pPr lvl="1" algn="just">
              <a:buFont typeface="Wingdings" panose="05000000000000000000" pitchFamily="2" charset="2"/>
              <a:buChar char="v"/>
            </a:pPr>
            <a:r>
              <a:rPr lang="it-IT" dirty="0">
                <a:solidFill>
                  <a:schemeClr val="accent1">
                    <a:lumMod val="75000"/>
                  </a:schemeClr>
                </a:solidFill>
              </a:rPr>
              <a:t>Semplificazione a “costo zero” per le amministrazioni, che assicura a cittadini e imprese la possibilità di acquisire immediatamente tutte le informazioni che attengono ad un procedimento e consente di avviare la pratica - senza errori che possano allungarne i tempi di definizione - nonché di individuare con immediatezza il funzionario al quale potersi rivolgere per avere informazioni.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33BC86-6E93-4066-929D-7336BE94924A}"/>
              </a:ext>
            </a:extLst>
          </p:cNvPr>
          <p:cNvSpPr>
            <a:spLocks noGrp="1"/>
          </p:cNvSpPr>
          <p:nvPr>
            <p:ph type="title"/>
          </p:nvPr>
        </p:nvSpPr>
        <p:spPr>
          <a:xfrm>
            <a:off x="722313" y="1484784"/>
            <a:ext cx="7772400" cy="5112568"/>
          </a:xfr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rmAutofit/>
          </a:bodyPr>
          <a:lstStyle/>
          <a:p>
            <a:br>
              <a:rPr lang="it-IT" sz="1200" dirty="0"/>
            </a:br>
            <a:r>
              <a:rPr lang="it-IT" sz="1600" dirty="0">
                <a:solidFill>
                  <a:schemeClr val="accent1">
                    <a:lumMod val="75000"/>
                  </a:schemeClr>
                </a:solidFill>
              </a:rPr>
              <a:t>Corruzióne</a:t>
            </a:r>
            <a:r>
              <a:rPr lang="it-IT" sz="1600" b="0" dirty="0">
                <a:solidFill>
                  <a:schemeClr val="accent1">
                    <a:lumMod val="75000"/>
                  </a:schemeClr>
                </a:solidFill>
              </a:rPr>
              <a:t> s. f. </a:t>
            </a:r>
            <a:r>
              <a:rPr lang="it-IT" sz="1600" b="0" cap="none" dirty="0">
                <a:solidFill>
                  <a:schemeClr val="accent1">
                    <a:lumMod val="75000"/>
                  </a:schemeClr>
                </a:solidFill>
              </a:rPr>
              <a:t>[dal </a:t>
            </a:r>
            <a:r>
              <a:rPr lang="it-IT" sz="1600" b="0" cap="none" dirty="0" err="1">
                <a:solidFill>
                  <a:schemeClr val="accent1">
                    <a:lumMod val="75000"/>
                  </a:schemeClr>
                </a:solidFill>
              </a:rPr>
              <a:t>lat</a:t>
            </a:r>
            <a:r>
              <a:rPr lang="it-IT" sz="1600" b="0" cap="none" dirty="0">
                <a:solidFill>
                  <a:schemeClr val="accent1">
                    <a:lumMod val="75000"/>
                  </a:schemeClr>
                </a:solidFill>
              </a:rPr>
              <a:t>. </a:t>
            </a:r>
            <a:r>
              <a:rPr lang="it-IT" sz="1600" b="0" i="1" cap="none" dirty="0" err="1">
                <a:solidFill>
                  <a:schemeClr val="accent1">
                    <a:lumMod val="75000"/>
                  </a:schemeClr>
                </a:solidFill>
              </a:rPr>
              <a:t>corruptio</a:t>
            </a:r>
            <a:r>
              <a:rPr lang="it-IT" sz="1600" b="0" cap="none" dirty="0">
                <a:solidFill>
                  <a:schemeClr val="accent1">
                    <a:lumMod val="75000"/>
                  </a:schemeClr>
                </a:solidFill>
              </a:rPr>
              <a:t> -</a:t>
            </a:r>
            <a:r>
              <a:rPr lang="it-IT" sz="1600" b="0" i="1" cap="none" dirty="0" err="1">
                <a:solidFill>
                  <a:schemeClr val="accent1">
                    <a:lumMod val="75000"/>
                  </a:schemeClr>
                </a:solidFill>
              </a:rPr>
              <a:t>onis</a:t>
            </a:r>
            <a:r>
              <a:rPr lang="it-IT" sz="1600" b="0" cap="none" dirty="0">
                <a:solidFill>
                  <a:schemeClr val="accent1">
                    <a:lumMod val="75000"/>
                  </a:schemeClr>
                </a:solidFill>
              </a:rPr>
              <a:t>, </a:t>
            </a:r>
            <a:r>
              <a:rPr lang="it-IT" sz="1600" b="0" cap="none" dirty="0" err="1">
                <a:solidFill>
                  <a:schemeClr val="accent1">
                    <a:lumMod val="75000"/>
                  </a:schemeClr>
                </a:solidFill>
              </a:rPr>
              <a:t>der</a:t>
            </a:r>
            <a:r>
              <a:rPr lang="it-IT" sz="1600" b="0" cap="none" dirty="0">
                <a:solidFill>
                  <a:schemeClr val="accent1">
                    <a:lumMod val="75000"/>
                  </a:schemeClr>
                </a:solidFill>
              </a:rPr>
              <a:t>. di </a:t>
            </a:r>
            <a:r>
              <a:rPr lang="it-IT" sz="1600" b="0" i="1" cap="none" dirty="0" err="1">
                <a:solidFill>
                  <a:schemeClr val="accent1">
                    <a:lumMod val="75000"/>
                  </a:schemeClr>
                </a:solidFill>
              </a:rPr>
              <a:t>corrumpĕre</a:t>
            </a:r>
            <a:r>
              <a:rPr lang="it-IT" sz="1600" b="0" cap="none" dirty="0">
                <a:solidFill>
                  <a:schemeClr val="accent1">
                    <a:lumMod val="75000"/>
                  </a:schemeClr>
                </a:solidFill>
              </a:rPr>
              <a:t> «corrompere», part. pass. </a:t>
            </a:r>
            <a:r>
              <a:rPr lang="it-IT" sz="1600" b="0" i="1" cap="none" dirty="0" err="1">
                <a:solidFill>
                  <a:schemeClr val="accent1">
                    <a:lumMod val="75000"/>
                  </a:schemeClr>
                </a:solidFill>
              </a:rPr>
              <a:t>corruptus</a:t>
            </a:r>
            <a:r>
              <a:rPr lang="it-IT" sz="1600" b="0" cap="none" dirty="0">
                <a:solidFill>
                  <a:schemeClr val="accent1">
                    <a:lumMod val="75000"/>
                  </a:schemeClr>
                </a:solidFill>
              </a:rPr>
              <a:t>].</a:t>
            </a:r>
            <a:br>
              <a:rPr lang="it-IT" sz="1600" b="0" cap="none" dirty="0">
                <a:solidFill>
                  <a:schemeClr val="accent1">
                    <a:lumMod val="75000"/>
                  </a:schemeClr>
                </a:solidFill>
              </a:rPr>
            </a:br>
            <a:br>
              <a:rPr lang="it-IT" sz="1600" b="0" cap="none" dirty="0">
                <a:solidFill>
                  <a:schemeClr val="accent1">
                    <a:lumMod val="75000"/>
                  </a:schemeClr>
                </a:solidFill>
              </a:rPr>
            </a:br>
            <a:r>
              <a:rPr lang="it-IT" sz="1600" b="0" cap="none" dirty="0">
                <a:solidFill>
                  <a:schemeClr val="accent1">
                    <a:lumMod val="75000"/>
                  </a:schemeClr>
                </a:solidFill>
              </a:rPr>
              <a:t>1. corrompersi, l’essere corrotto, nel senso di decomposizione, disfacimento, putrefazione </a:t>
            </a:r>
            <a:br>
              <a:rPr lang="it-IT" sz="1600" b="0" cap="none" dirty="0">
                <a:solidFill>
                  <a:schemeClr val="accent1">
                    <a:lumMod val="75000"/>
                  </a:schemeClr>
                </a:solidFill>
              </a:rPr>
            </a:br>
            <a:br>
              <a:rPr lang="it-IT" sz="1600" b="0" cap="none" dirty="0">
                <a:solidFill>
                  <a:schemeClr val="accent1">
                    <a:lumMod val="75000"/>
                  </a:schemeClr>
                </a:solidFill>
              </a:rPr>
            </a:br>
            <a:r>
              <a:rPr lang="it-IT" sz="1600" b="0" cap="none" dirty="0">
                <a:solidFill>
                  <a:schemeClr val="accent1">
                    <a:lumMod val="75000"/>
                  </a:schemeClr>
                </a:solidFill>
              </a:rPr>
              <a:t>2. guastarsi, degenerare: </a:t>
            </a:r>
            <a:r>
              <a:rPr lang="it-IT" sz="1600" b="0" i="1" cap="none" dirty="0">
                <a:solidFill>
                  <a:schemeClr val="accent1">
                    <a:lumMod val="75000"/>
                  </a:schemeClr>
                </a:solidFill>
              </a:rPr>
              <a:t>c</a:t>
            </a:r>
            <a:r>
              <a:rPr lang="it-IT" sz="1600" b="0" cap="none" dirty="0">
                <a:solidFill>
                  <a:schemeClr val="accent1">
                    <a:lumMod val="75000"/>
                  </a:schemeClr>
                </a:solidFill>
              </a:rPr>
              <a:t>. </a:t>
            </a:r>
            <a:r>
              <a:rPr lang="it-IT" sz="1600" b="0" i="1" cap="none" dirty="0">
                <a:solidFill>
                  <a:schemeClr val="accent1">
                    <a:lumMod val="75000"/>
                  </a:schemeClr>
                </a:solidFill>
              </a:rPr>
              <a:t>di una lingua</a:t>
            </a:r>
            <a:r>
              <a:rPr lang="it-IT" sz="1600" b="0" cap="none" dirty="0">
                <a:solidFill>
                  <a:schemeClr val="accent1">
                    <a:lumMod val="75000"/>
                  </a:schemeClr>
                </a:solidFill>
              </a:rPr>
              <a:t> (espressione frequente nell’uso dei puristi); più spesso in senso morale, depravazione: </a:t>
            </a:r>
            <a:r>
              <a:rPr lang="it-IT" sz="1600" b="0" i="1" cap="none" dirty="0">
                <a:solidFill>
                  <a:schemeClr val="accent1">
                    <a:lumMod val="75000"/>
                  </a:schemeClr>
                </a:solidFill>
              </a:rPr>
              <a:t>c</a:t>
            </a:r>
            <a:r>
              <a:rPr lang="it-IT" sz="1600" b="0" cap="none" dirty="0">
                <a:solidFill>
                  <a:schemeClr val="accent1">
                    <a:lumMod val="75000"/>
                  </a:schemeClr>
                </a:solidFill>
              </a:rPr>
              <a:t>. </a:t>
            </a:r>
            <a:r>
              <a:rPr lang="it-IT" sz="1600" b="0" i="1" cap="none" dirty="0">
                <a:solidFill>
                  <a:schemeClr val="accent1">
                    <a:lumMod val="75000"/>
                  </a:schemeClr>
                </a:solidFill>
              </a:rPr>
              <a:t>dei costumi</a:t>
            </a:r>
            <a:r>
              <a:rPr lang="it-IT" sz="1600" b="0" cap="none" dirty="0">
                <a:solidFill>
                  <a:schemeClr val="accent1">
                    <a:lumMod val="75000"/>
                  </a:schemeClr>
                </a:solidFill>
              </a:rPr>
              <a:t>; </a:t>
            </a:r>
            <a:r>
              <a:rPr lang="it-IT" sz="1600" b="0" i="1" cap="none" dirty="0">
                <a:solidFill>
                  <a:schemeClr val="accent1">
                    <a:lumMod val="75000"/>
                  </a:schemeClr>
                </a:solidFill>
              </a:rPr>
              <a:t>la c. dei giovani</a:t>
            </a:r>
            <a:r>
              <a:rPr lang="it-IT" sz="1600" b="0" cap="none" dirty="0">
                <a:solidFill>
                  <a:schemeClr val="accent1">
                    <a:lumMod val="75000"/>
                  </a:schemeClr>
                </a:solidFill>
              </a:rPr>
              <a:t>, </a:t>
            </a:r>
            <a:r>
              <a:rPr lang="it-IT" sz="1600" b="0" i="1" cap="none" dirty="0">
                <a:solidFill>
                  <a:schemeClr val="accent1">
                    <a:lumMod val="75000"/>
                  </a:schemeClr>
                </a:solidFill>
              </a:rPr>
              <a:t>della società</a:t>
            </a:r>
            <a:r>
              <a:rPr lang="it-IT" sz="1600" b="0" cap="none" dirty="0">
                <a:solidFill>
                  <a:schemeClr val="accent1">
                    <a:lumMod val="75000"/>
                  </a:schemeClr>
                </a:solidFill>
              </a:rPr>
              <a:t>; </a:t>
            </a:r>
            <a:r>
              <a:rPr lang="it-IT" sz="1600" b="0" i="1" cap="none" dirty="0">
                <a:solidFill>
                  <a:schemeClr val="accent1">
                    <a:lumMod val="75000"/>
                  </a:schemeClr>
                </a:solidFill>
              </a:rPr>
              <a:t>la c</a:t>
            </a:r>
            <a:r>
              <a:rPr lang="it-IT" sz="1600" b="0" cap="none" dirty="0">
                <a:solidFill>
                  <a:schemeClr val="accent1">
                    <a:lumMod val="75000"/>
                  </a:schemeClr>
                </a:solidFill>
              </a:rPr>
              <a:t>. </a:t>
            </a:r>
            <a:r>
              <a:rPr lang="it-IT" sz="1600" b="0" i="1" cap="none" dirty="0">
                <a:solidFill>
                  <a:schemeClr val="accent1">
                    <a:lumMod val="75000"/>
                  </a:schemeClr>
                </a:solidFill>
              </a:rPr>
              <a:t>della classe politica</a:t>
            </a:r>
            <a:r>
              <a:rPr lang="it-IT" sz="1600" b="0" cap="none" dirty="0">
                <a:solidFill>
                  <a:schemeClr val="accent1">
                    <a:lumMod val="75000"/>
                  </a:schemeClr>
                </a:solidFill>
              </a:rPr>
              <a:t>; </a:t>
            </a:r>
            <a:r>
              <a:rPr lang="it-IT" sz="1600" b="0" i="1" cap="none" dirty="0">
                <a:solidFill>
                  <a:schemeClr val="accent1">
                    <a:lumMod val="75000"/>
                  </a:schemeClr>
                </a:solidFill>
              </a:rPr>
              <a:t>vivere in mezzo alla corruzione</a:t>
            </a:r>
            <a:r>
              <a:rPr lang="it-IT" sz="1600" b="0" cap="none" dirty="0">
                <a:solidFill>
                  <a:schemeClr val="accent1">
                    <a:lumMod val="75000"/>
                  </a:schemeClr>
                </a:solidFill>
              </a:rPr>
              <a:t>. </a:t>
            </a:r>
            <a:br>
              <a:rPr lang="it-IT" sz="1600" b="0" cap="none" dirty="0">
                <a:solidFill>
                  <a:schemeClr val="accent1">
                    <a:lumMod val="75000"/>
                  </a:schemeClr>
                </a:solidFill>
              </a:rPr>
            </a:br>
            <a:r>
              <a:rPr lang="it-IT" sz="1600" b="0" cap="none" dirty="0">
                <a:solidFill>
                  <a:schemeClr val="accent1">
                    <a:lumMod val="75000"/>
                  </a:schemeClr>
                </a:solidFill>
              </a:rPr>
              <a:t> </a:t>
            </a:r>
            <a:br>
              <a:rPr lang="it-IT" sz="1600" b="0" cap="none" dirty="0">
                <a:solidFill>
                  <a:schemeClr val="accent1">
                    <a:lumMod val="75000"/>
                  </a:schemeClr>
                </a:solidFill>
              </a:rPr>
            </a:br>
            <a:r>
              <a:rPr lang="it-IT" sz="1600" b="0" cap="none" dirty="0">
                <a:solidFill>
                  <a:schemeClr val="accent1">
                    <a:lumMod val="75000"/>
                  </a:schemeClr>
                </a:solidFill>
              </a:rPr>
              <a:t>3. contagio:</a:t>
            </a:r>
            <a:br>
              <a:rPr lang="it-IT" sz="1600" b="0" cap="none" dirty="0">
                <a:solidFill>
                  <a:schemeClr val="accent1">
                    <a:lumMod val="75000"/>
                  </a:schemeClr>
                </a:solidFill>
              </a:rPr>
            </a:br>
            <a:br>
              <a:rPr lang="it-IT" sz="1600" b="0" cap="none" dirty="0">
                <a:solidFill>
                  <a:schemeClr val="accent1">
                    <a:lumMod val="75000"/>
                  </a:schemeClr>
                </a:solidFill>
              </a:rPr>
            </a:br>
            <a:r>
              <a:rPr lang="it-IT" sz="1600" b="0" cap="none" dirty="0">
                <a:solidFill>
                  <a:schemeClr val="accent1">
                    <a:lumMod val="75000"/>
                  </a:schemeClr>
                </a:solidFill>
              </a:rPr>
              <a:t>4. in senso attivo, l’opera di chi induce altri al male. </a:t>
            </a:r>
            <a:br>
              <a:rPr lang="it-IT" sz="1600" b="0" cap="none" dirty="0">
                <a:solidFill>
                  <a:schemeClr val="accent1">
                    <a:lumMod val="75000"/>
                  </a:schemeClr>
                </a:solidFill>
              </a:rPr>
            </a:br>
            <a:br>
              <a:rPr lang="it-IT" sz="1600" b="0" cap="none" dirty="0">
                <a:solidFill>
                  <a:schemeClr val="accent1">
                    <a:lumMod val="75000"/>
                  </a:schemeClr>
                </a:solidFill>
              </a:rPr>
            </a:br>
            <a:r>
              <a:rPr lang="it-IT" sz="1600" b="0" cap="none" dirty="0">
                <a:solidFill>
                  <a:schemeClr val="accent1">
                    <a:lumMod val="75000"/>
                  </a:schemeClr>
                </a:solidFill>
              </a:rPr>
              <a:t>5. </a:t>
            </a:r>
            <a:r>
              <a:rPr lang="it-IT" sz="1600" b="0" i="1" cap="none" dirty="0">
                <a:solidFill>
                  <a:schemeClr val="accent1">
                    <a:lumMod val="75000"/>
                  </a:schemeClr>
                </a:solidFill>
              </a:rPr>
              <a:t>di pubblico ufficiale</a:t>
            </a:r>
            <a:r>
              <a:rPr lang="it-IT" sz="1600" b="0" cap="none" dirty="0">
                <a:solidFill>
                  <a:schemeClr val="accent1">
                    <a:lumMod val="75000"/>
                  </a:schemeClr>
                </a:solidFill>
              </a:rPr>
              <a:t>, delitto contro la pubblica amministrazione consistente nel dare o promettere denaro o altri vantaggi a un pubblico ufficiale perché egli ometta o ritardi un atto del suo ufficio o compia un atto contrario ai doveri di ufficio (</a:t>
            </a:r>
            <a:r>
              <a:rPr lang="it-IT" sz="1600" b="0" i="1" cap="none" dirty="0">
                <a:solidFill>
                  <a:schemeClr val="accent1">
                    <a:lumMod val="75000"/>
                  </a:schemeClr>
                </a:solidFill>
              </a:rPr>
              <a:t>c</a:t>
            </a:r>
            <a:r>
              <a:rPr lang="it-IT" sz="1600" b="0" cap="none" dirty="0">
                <a:solidFill>
                  <a:schemeClr val="accent1">
                    <a:lumMod val="75000"/>
                  </a:schemeClr>
                </a:solidFill>
              </a:rPr>
              <a:t>. </a:t>
            </a:r>
            <a:r>
              <a:rPr lang="it-IT" sz="1600" b="0" i="1" cap="none" dirty="0">
                <a:solidFill>
                  <a:schemeClr val="accent1">
                    <a:lumMod val="75000"/>
                  </a:schemeClr>
                </a:solidFill>
              </a:rPr>
              <a:t>propria</a:t>
            </a:r>
            <a:r>
              <a:rPr lang="it-IT" sz="1600" b="0" cap="none" dirty="0">
                <a:solidFill>
                  <a:schemeClr val="accent1">
                    <a:lumMod val="75000"/>
                  </a:schemeClr>
                </a:solidFill>
              </a:rPr>
              <a:t>), oppure perché compia un atto del suo ufficio (</a:t>
            </a:r>
            <a:r>
              <a:rPr lang="it-IT" sz="1600" b="0" i="1" cap="none" dirty="0">
                <a:solidFill>
                  <a:schemeClr val="accent1">
                    <a:lumMod val="75000"/>
                  </a:schemeClr>
                </a:solidFill>
              </a:rPr>
              <a:t>c</a:t>
            </a:r>
            <a:r>
              <a:rPr lang="it-IT" sz="1600" b="0" cap="none" dirty="0">
                <a:solidFill>
                  <a:schemeClr val="accent1">
                    <a:lumMod val="75000"/>
                  </a:schemeClr>
                </a:solidFill>
              </a:rPr>
              <a:t>. </a:t>
            </a:r>
            <a:r>
              <a:rPr lang="it-IT" sz="1600" b="0" i="1" cap="none" dirty="0">
                <a:solidFill>
                  <a:schemeClr val="accent1">
                    <a:lumMod val="75000"/>
                  </a:schemeClr>
                </a:solidFill>
              </a:rPr>
              <a:t>impropria</a:t>
            </a:r>
            <a:r>
              <a:rPr lang="it-IT" sz="1600" b="0" cap="none" dirty="0">
                <a:solidFill>
                  <a:schemeClr val="accent1">
                    <a:lumMod val="75000"/>
                  </a:schemeClr>
                </a:solidFill>
              </a:rPr>
              <a:t>).</a:t>
            </a:r>
            <a:endParaRPr lang="it-IT" sz="1600" b="0" dirty="0">
              <a:solidFill>
                <a:schemeClr val="accent1">
                  <a:lumMod val="75000"/>
                </a:schemeClr>
              </a:solidFill>
            </a:endParaRPr>
          </a:p>
        </p:txBody>
      </p:sp>
      <p:sp>
        <p:nvSpPr>
          <p:cNvPr id="3" name="Segnaposto testo 2">
            <a:extLst>
              <a:ext uri="{FF2B5EF4-FFF2-40B4-BE49-F238E27FC236}">
                <a16:creationId xmlns:a16="http://schemas.microsoft.com/office/drawing/2014/main" id="{13A5F8C7-2CAC-4DAF-9423-214040BAD822}"/>
              </a:ext>
            </a:extLst>
          </p:cNvPr>
          <p:cNvSpPr>
            <a:spLocks noGrp="1"/>
          </p:cNvSpPr>
          <p:nvPr>
            <p:ph type="body" idx="1"/>
          </p:nvPr>
        </p:nvSpPr>
        <p:spPr>
          <a:xfrm>
            <a:off x="722313" y="404664"/>
            <a:ext cx="7772400" cy="792088"/>
          </a:xfrm>
        </p:spPr>
        <p:txBody>
          <a:bodyPr>
            <a:normAutofit/>
          </a:bodyPr>
          <a:lstStyle/>
          <a:p>
            <a:pPr algn="ctr"/>
            <a:r>
              <a:rPr lang="it-IT" sz="4400" dirty="0">
                <a:solidFill>
                  <a:schemeClr val="accent1">
                    <a:lumMod val="75000"/>
                  </a:schemeClr>
                </a:solidFill>
              </a:rPr>
              <a:t>Definizione letterale</a:t>
            </a:r>
          </a:p>
        </p:txBody>
      </p:sp>
    </p:spTree>
    <p:extLst>
      <p:ext uri="{BB962C8B-B14F-4D97-AF65-F5344CB8AC3E}">
        <p14:creationId xmlns:p14="http://schemas.microsoft.com/office/powerpoint/2010/main" val="3186479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C40717-F2C7-423D-A63D-9B90F25ABD14}"/>
              </a:ext>
            </a:extLst>
          </p:cNvPr>
          <p:cNvSpPr>
            <a:spLocks noGrp="1"/>
          </p:cNvSpPr>
          <p:nvPr>
            <p:ph type="title"/>
          </p:nvPr>
        </p:nvSpPr>
        <p:spPr/>
        <p:txBody>
          <a:bodyPr/>
          <a:lstStyle/>
          <a:p>
            <a:r>
              <a:rPr lang="it-IT" dirty="0">
                <a:solidFill>
                  <a:schemeClr val="accent1">
                    <a:lumMod val="75000"/>
                  </a:schemeClr>
                </a:solidFill>
              </a:rPr>
              <a:t>Trasparenza proattiva</a:t>
            </a:r>
          </a:p>
        </p:txBody>
      </p:sp>
      <p:sp>
        <p:nvSpPr>
          <p:cNvPr id="3" name="Segnaposto contenuto 2">
            <a:extLst>
              <a:ext uri="{FF2B5EF4-FFF2-40B4-BE49-F238E27FC236}">
                <a16:creationId xmlns:a16="http://schemas.microsoft.com/office/drawing/2014/main" id="{5D7E9B33-7BFF-4831-980E-10D0D30D5825}"/>
              </a:ext>
            </a:extLst>
          </p:cNvPr>
          <p:cNvSpPr>
            <a:spLocks noGrp="1"/>
          </p:cNvSpPr>
          <p:nvPr>
            <p:ph idx="1"/>
          </p:nvPr>
        </p:nvSpPr>
        <p:spPr>
          <a:xfrm>
            <a:off x="457200" y="1268760"/>
            <a:ext cx="8229600" cy="1684783"/>
          </a:xfr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rmAutofit fontScale="92500" lnSpcReduction="10000"/>
          </a:bodyPr>
          <a:lstStyle/>
          <a:p>
            <a:pPr marL="0" indent="0" algn="just">
              <a:buNone/>
            </a:pPr>
            <a:r>
              <a:rPr lang="it-IT" sz="3000" dirty="0">
                <a:solidFill>
                  <a:schemeClr val="accent1">
                    <a:lumMod val="75000"/>
                  </a:schemeClr>
                </a:solidFill>
              </a:rPr>
              <a:t>Le amministrazioni sono tenute a pubblicare sui propri siti istituzionali le informazioni a prescindere dalla richiesta di accesso da parte del cittadino. In questo ambito si distinguono due tipologie di pubblicazione</a:t>
            </a:r>
          </a:p>
          <a:p>
            <a:endParaRPr lang="it-IT" dirty="0"/>
          </a:p>
        </p:txBody>
      </p:sp>
      <p:sp>
        <p:nvSpPr>
          <p:cNvPr id="4" name="Freccia in giù 3">
            <a:extLst>
              <a:ext uri="{FF2B5EF4-FFF2-40B4-BE49-F238E27FC236}">
                <a16:creationId xmlns:a16="http://schemas.microsoft.com/office/drawing/2014/main" id="{EB9C58DB-16F0-474B-A82C-834049732CE5}"/>
              </a:ext>
            </a:extLst>
          </p:cNvPr>
          <p:cNvSpPr/>
          <p:nvPr/>
        </p:nvSpPr>
        <p:spPr>
          <a:xfrm>
            <a:off x="2135188" y="3020423"/>
            <a:ext cx="484632" cy="648072"/>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
        <p:nvSpPr>
          <p:cNvPr id="5" name="Rettangolo con angoli arrotondati 4">
            <a:extLst>
              <a:ext uri="{FF2B5EF4-FFF2-40B4-BE49-F238E27FC236}">
                <a16:creationId xmlns:a16="http://schemas.microsoft.com/office/drawing/2014/main" id="{C2A570E8-70D3-412E-ADEE-7F779F46F157}"/>
              </a:ext>
            </a:extLst>
          </p:cNvPr>
          <p:cNvSpPr/>
          <p:nvPr/>
        </p:nvSpPr>
        <p:spPr>
          <a:xfrm>
            <a:off x="1369007" y="3789040"/>
            <a:ext cx="2008583" cy="1108719"/>
          </a:xfrm>
          <a:prstGeom prst="round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a:solidFill>
                  <a:schemeClr val="accent1">
                    <a:lumMod val="75000"/>
                  </a:schemeClr>
                </a:solidFill>
              </a:rPr>
              <a:t>Pubblicazione obbligatoria</a:t>
            </a:r>
          </a:p>
        </p:txBody>
      </p:sp>
      <p:sp>
        <p:nvSpPr>
          <p:cNvPr id="6" name="Freccia in giù 5">
            <a:extLst>
              <a:ext uri="{FF2B5EF4-FFF2-40B4-BE49-F238E27FC236}">
                <a16:creationId xmlns:a16="http://schemas.microsoft.com/office/drawing/2014/main" id="{2550B981-D5B9-4A6A-96D6-7ECE6D328406}"/>
              </a:ext>
            </a:extLst>
          </p:cNvPr>
          <p:cNvSpPr/>
          <p:nvPr/>
        </p:nvSpPr>
        <p:spPr>
          <a:xfrm>
            <a:off x="2123728" y="4991370"/>
            <a:ext cx="484632" cy="648072"/>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
        <p:nvSpPr>
          <p:cNvPr id="7" name="Freccia in giù 6">
            <a:extLst>
              <a:ext uri="{FF2B5EF4-FFF2-40B4-BE49-F238E27FC236}">
                <a16:creationId xmlns:a16="http://schemas.microsoft.com/office/drawing/2014/main" id="{78DC9000-D7E9-440C-91F8-B6B2327F9635}"/>
              </a:ext>
            </a:extLst>
          </p:cNvPr>
          <p:cNvSpPr/>
          <p:nvPr/>
        </p:nvSpPr>
        <p:spPr>
          <a:xfrm>
            <a:off x="5625828" y="3006867"/>
            <a:ext cx="484632" cy="648072"/>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
        <p:nvSpPr>
          <p:cNvPr id="8" name="Rettangolo con angoli arrotondati 7">
            <a:extLst>
              <a:ext uri="{FF2B5EF4-FFF2-40B4-BE49-F238E27FC236}">
                <a16:creationId xmlns:a16="http://schemas.microsoft.com/office/drawing/2014/main" id="{D7E3C4E1-F4CF-4E48-9441-24396113B2AA}"/>
              </a:ext>
            </a:extLst>
          </p:cNvPr>
          <p:cNvSpPr/>
          <p:nvPr/>
        </p:nvSpPr>
        <p:spPr>
          <a:xfrm>
            <a:off x="4945186" y="3768476"/>
            <a:ext cx="1845916" cy="1108719"/>
          </a:xfrm>
          <a:prstGeom prst="round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a:solidFill>
                  <a:schemeClr val="accent1">
                    <a:lumMod val="75000"/>
                  </a:schemeClr>
                </a:solidFill>
              </a:rPr>
              <a:t>Pubblicazione</a:t>
            </a:r>
            <a:r>
              <a:rPr lang="it-IT" dirty="0"/>
              <a:t> </a:t>
            </a:r>
            <a:r>
              <a:rPr lang="it-IT" dirty="0">
                <a:solidFill>
                  <a:schemeClr val="accent1">
                    <a:lumMod val="75000"/>
                  </a:schemeClr>
                </a:solidFill>
              </a:rPr>
              <a:t>facoltativa</a:t>
            </a:r>
          </a:p>
        </p:txBody>
      </p:sp>
      <p:sp>
        <p:nvSpPr>
          <p:cNvPr id="9" name="Rettangolo con angoli arrotondati 8">
            <a:extLst>
              <a:ext uri="{FF2B5EF4-FFF2-40B4-BE49-F238E27FC236}">
                <a16:creationId xmlns:a16="http://schemas.microsoft.com/office/drawing/2014/main" id="{D1039852-6165-41A5-82D5-FD6E1C4E9DB0}"/>
              </a:ext>
            </a:extLst>
          </p:cNvPr>
          <p:cNvSpPr/>
          <p:nvPr/>
        </p:nvSpPr>
        <p:spPr>
          <a:xfrm>
            <a:off x="1141908" y="5733256"/>
            <a:ext cx="2448272" cy="792088"/>
          </a:xfrm>
          <a:prstGeom prst="roundRect">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a:solidFill>
                  <a:schemeClr val="accent1">
                    <a:lumMod val="75000"/>
                  </a:schemeClr>
                </a:solidFill>
              </a:rPr>
              <a:t>Accesso civico semplice</a:t>
            </a:r>
          </a:p>
        </p:txBody>
      </p:sp>
      <p:sp>
        <p:nvSpPr>
          <p:cNvPr id="10" name="Rettangolo con angoli arrotondati 9">
            <a:extLst>
              <a:ext uri="{FF2B5EF4-FFF2-40B4-BE49-F238E27FC236}">
                <a16:creationId xmlns:a16="http://schemas.microsoft.com/office/drawing/2014/main" id="{8731D624-FEC9-4EA9-A07D-11E6C143BE39}"/>
              </a:ext>
            </a:extLst>
          </p:cNvPr>
          <p:cNvSpPr/>
          <p:nvPr/>
        </p:nvSpPr>
        <p:spPr>
          <a:xfrm>
            <a:off x="4644008" y="5733256"/>
            <a:ext cx="2448272" cy="792088"/>
          </a:xfrm>
          <a:prstGeom prst="roundRect">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a:solidFill>
                  <a:schemeClr val="accent1">
                    <a:lumMod val="75000"/>
                  </a:schemeClr>
                </a:solidFill>
              </a:rPr>
              <a:t>Accesso civico generalizzato</a:t>
            </a:r>
          </a:p>
        </p:txBody>
      </p:sp>
      <p:sp>
        <p:nvSpPr>
          <p:cNvPr id="11" name="Freccia in giù 10">
            <a:extLst>
              <a:ext uri="{FF2B5EF4-FFF2-40B4-BE49-F238E27FC236}">
                <a16:creationId xmlns:a16="http://schemas.microsoft.com/office/drawing/2014/main" id="{C8DA37FD-5842-4562-B913-BA9F1F8B1F26}"/>
              </a:ext>
            </a:extLst>
          </p:cNvPr>
          <p:cNvSpPr/>
          <p:nvPr/>
        </p:nvSpPr>
        <p:spPr>
          <a:xfrm>
            <a:off x="5625828" y="4971647"/>
            <a:ext cx="484632" cy="648072"/>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cxnSp>
        <p:nvCxnSpPr>
          <p:cNvPr id="13" name="Connettore a gomito 12">
            <a:extLst>
              <a:ext uri="{FF2B5EF4-FFF2-40B4-BE49-F238E27FC236}">
                <a16:creationId xmlns:a16="http://schemas.microsoft.com/office/drawing/2014/main" id="{C3F81328-80AA-4846-A047-E8A7F25C7576}"/>
              </a:ext>
            </a:extLst>
          </p:cNvPr>
          <p:cNvCxnSpPr/>
          <p:nvPr/>
        </p:nvCxnSpPr>
        <p:spPr>
          <a:xfrm>
            <a:off x="6598468" y="3756511"/>
            <a:ext cx="720080" cy="50405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ttangolo con angoli arrotondati 13">
            <a:extLst>
              <a:ext uri="{FF2B5EF4-FFF2-40B4-BE49-F238E27FC236}">
                <a16:creationId xmlns:a16="http://schemas.microsoft.com/office/drawing/2014/main" id="{3E03B88D-FBC2-4356-B4AC-658A9C2F59AF}"/>
              </a:ext>
            </a:extLst>
          </p:cNvPr>
          <p:cNvSpPr/>
          <p:nvPr/>
        </p:nvSpPr>
        <p:spPr>
          <a:xfrm>
            <a:off x="7318548" y="4201666"/>
            <a:ext cx="1656184" cy="1044116"/>
          </a:xfrm>
          <a:prstGeom prst="roundRect">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a:solidFill>
                  <a:schemeClr val="accent1">
                    <a:lumMod val="75000"/>
                  </a:schemeClr>
                </a:solidFill>
              </a:rPr>
              <a:t>Bilanciamento di interessi</a:t>
            </a:r>
          </a:p>
        </p:txBody>
      </p:sp>
    </p:spTree>
    <p:extLst>
      <p:ext uri="{BB962C8B-B14F-4D97-AF65-F5344CB8AC3E}">
        <p14:creationId xmlns:p14="http://schemas.microsoft.com/office/powerpoint/2010/main" val="348020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B42F35-EE27-41E8-B07E-417483E7D359}"/>
              </a:ext>
            </a:extLst>
          </p:cNvPr>
          <p:cNvSpPr>
            <a:spLocks noGrp="1"/>
          </p:cNvSpPr>
          <p:nvPr>
            <p:ph type="title"/>
          </p:nvPr>
        </p:nvSpPr>
        <p:spPr/>
        <p:txBody>
          <a:bodyPr/>
          <a:lstStyle/>
          <a:p>
            <a:r>
              <a:rPr lang="it-IT" dirty="0">
                <a:solidFill>
                  <a:schemeClr val="accent1">
                    <a:lumMod val="75000"/>
                  </a:schemeClr>
                </a:solidFill>
              </a:rPr>
              <a:t>Trasparenza proattiva</a:t>
            </a:r>
            <a:endParaRPr lang="it-IT" dirty="0"/>
          </a:p>
        </p:txBody>
      </p:sp>
      <p:sp>
        <p:nvSpPr>
          <p:cNvPr id="3" name="Freccia in giù 2">
            <a:extLst>
              <a:ext uri="{FF2B5EF4-FFF2-40B4-BE49-F238E27FC236}">
                <a16:creationId xmlns:a16="http://schemas.microsoft.com/office/drawing/2014/main" id="{FB0D275E-8CEC-4AD7-9637-025760F1898B}"/>
              </a:ext>
            </a:extLst>
          </p:cNvPr>
          <p:cNvSpPr/>
          <p:nvPr/>
        </p:nvSpPr>
        <p:spPr>
          <a:xfrm>
            <a:off x="4329684" y="1417638"/>
            <a:ext cx="484632" cy="648072"/>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A2735FFA-DC70-4C2F-A0C8-8293E9AD3A29}"/>
              </a:ext>
            </a:extLst>
          </p:cNvPr>
          <p:cNvSpPr/>
          <p:nvPr/>
        </p:nvSpPr>
        <p:spPr>
          <a:xfrm>
            <a:off x="611560" y="2348880"/>
            <a:ext cx="8229600" cy="3312368"/>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marL="471488" indent="-457200">
              <a:buFont typeface="Wingdings" panose="05000000000000000000" pitchFamily="2" charset="2"/>
              <a:buChar char="v"/>
            </a:pPr>
            <a:r>
              <a:rPr lang="it-IT" sz="2800" dirty="0">
                <a:solidFill>
                  <a:schemeClr val="accent1">
                    <a:lumMod val="75000"/>
                  </a:schemeClr>
                </a:solidFill>
              </a:rPr>
              <a:t>massimizzare il diritto di sapere dei cittadini </a:t>
            </a:r>
          </a:p>
          <a:p>
            <a:pPr marL="471488" indent="-457200">
              <a:buFont typeface="Wingdings" panose="05000000000000000000" pitchFamily="2" charset="2"/>
              <a:buChar char="v"/>
            </a:pPr>
            <a:r>
              <a:rPr lang="it-IT" sz="2800" dirty="0">
                <a:solidFill>
                  <a:schemeClr val="accent1">
                    <a:lumMod val="75000"/>
                  </a:schemeClr>
                </a:solidFill>
              </a:rPr>
              <a:t>la trasparenza dal basso </a:t>
            </a:r>
          </a:p>
          <a:p>
            <a:pPr marL="471488" indent="-457200">
              <a:buFont typeface="Wingdings" panose="05000000000000000000" pitchFamily="2" charset="2"/>
              <a:buChar char="v"/>
            </a:pPr>
            <a:r>
              <a:rPr lang="it-IT" sz="2800" dirty="0">
                <a:solidFill>
                  <a:schemeClr val="accent1">
                    <a:lumMod val="75000"/>
                  </a:schemeClr>
                </a:solidFill>
              </a:rPr>
              <a:t>prevenire il sovraccarico amministrativo </a:t>
            </a:r>
          </a:p>
          <a:p>
            <a:pPr marL="471488" indent="-457200">
              <a:buFont typeface="Wingdings" panose="05000000000000000000" pitchFamily="2" charset="2"/>
              <a:buChar char="v"/>
            </a:pPr>
            <a:r>
              <a:rPr lang="it-IT" sz="2800" dirty="0">
                <a:solidFill>
                  <a:schemeClr val="accent1">
                    <a:lumMod val="75000"/>
                  </a:schemeClr>
                </a:solidFill>
              </a:rPr>
              <a:t>adeguare il documento, già in fase di elaborazione, alle esigenze di pubblicazione</a:t>
            </a:r>
          </a:p>
        </p:txBody>
      </p:sp>
    </p:spTree>
    <p:extLst>
      <p:ext uri="{BB962C8B-B14F-4D97-AF65-F5344CB8AC3E}">
        <p14:creationId xmlns:p14="http://schemas.microsoft.com/office/powerpoint/2010/main" val="21844172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accent1">
                    <a:lumMod val="75000"/>
                  </a:schemeClr>
                </a:solidFill>
              </a:rPr>
              <a:t>Trasparenza per semplificare</a:t>
            </a:r>
          </a:p>
        </p:txBody>
      </p:sp>
      <p:sp>
        <p:nvSpPr>
          <p:cNvPr id="3" name="Segnaposto contenuto 2"/>
          <p:cNvSpPr>
            <a:spLocks noGrp="1"/>
          </p:cNvSpPr>
          <p:nvPr>
            <p:ph idx="1"/>
          </p:nvPr>
        </p:nvSpPr>
        <p:spPr>
          <a:xfrm>
            <a:off x="457200" y="1340768"/>
            <a:ext cx="8229600" cy="4968552"/>
          </a:xfrm>
          <a:effectLst>
            <a:glow rad="101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rmAutofit fontScale="25000" lnSpcReduction="20000"/>
          </a:bodyPr>
          <a:lstStyle/>
          <a:p>
            <a:endParaRPr lang="it-IT" dirty="0"/>
          </a:p>
          <a:p>
            <a:pPr marL="0" indent="0">
              <a:buNone/>
            </a:pPr>
            <a:r>
              <a:rPr lang="it-IT" sz="5600" dirty="0">
                <a:solidFill>
                  <a:schemeClr val="accent1">
                    <a:lumMod val="75000"/>
                  </a:schemeClr>
                </a:solidFill>
              </a:rPr>
              <a:t>Art. 35 d.lgs. n. 33 del 2013: le PA </a:t>
            </a:r>
            <a:r>
              <a:rPr lang="it-IT" sz="5600" b="1" dirty="0">
                <a:solidFill>
                  <a:schemeClr val="accent1">
                    <a:lumMod val="75000"/>
                  </a:schemeClr>
                </a:solidFill>
              </a:rPr>
              <a:t>pubblicano per ciascuna tipologia di procedimento: 	</a:t>
            </a:r>
          </a:p>
          <a:p>
            <a:pPr marL="457200" lvl="1" indent="0" algn="just">
              <a:buNone/>
            </a:pPr>
            <a:r>
              <a:rPr lang="it-IT" sz="5600" dirty="0">
                <a:solidFill>
                  <a:schemeClr val="accent1">
                    <a:lumMod val="75000"/>
                  </a:schemeClr>
                </a:solidFill>
              </a:rPr>
              <a:t>a) una breve descrizione del procedimento; </a:t>
            </a:r>
          </a:p>
          <a:p>
            <a:pPr marL="457200" lvl="1" indent="0" algn="just">
              <a:buNone/>
            </a:pPr>
            <a:r>
              <a:rPr lang="it-IT" sz="5600" dirty="0">
                <a:solidFill>
                  <a:schemeClr val="accent1">
                    <a:lumMod val="75000"/>
                  </a:schemeClr>
                </a:solidFill>
              </a:rPr>
              <a:t>b) l'unità organizzativa responsabile dell'istruttoria; </a:t>
            </a:r>
          </a:p>
          <a:p>
            <a:pPr marL="457200" lvl="1" indent="0" algn="just">
              <a:buNone/>
            </a:pPr>
            <a:r>
              <a:rPr lang="it-IT" sz="5600" dirty="0">
                <a:solidFill>
                  <a:schemeClr val="accent1">
                    <a:lumMod val="75000"/>
                  </a:schemeClr>
                </a:solidFill>
              </a:rPr>
              <a:t>c) l’ufficio del procedimento, nonché, ove diverso, l'ufficio competente all'adozione del provvedimento finale, con l'indicazione del nome del responsabile dell'ufficio, rispettivi recapiti telefonici e la casella di posta elettronica istituzionale; </a:t>
            </a:r>
          </a:p>
          <a:p>
            <a:pPr marL="457200" lvl="1" indent="0" algn="just">
              <a:buNone/>
            </a:pPr>
            <a:r>
              <a:rPr lang="it-IT" sz="5600" dirty="0">
                <a:solidFill>
                  <a:schemeClr val="accent1">
                    <a:lumMod val="75000"/>
                  </a:schemeClr>
                </a:solidFill>
              </a:rPr>
              <a:t>d) per i procedimenti ad istanza di parte, gli atti e i documenti da allegare all'istanza e la modulistica necessaria, nonché gli uffici ai quali rivolgersi per informazioni, gli orari e le modalità di accesso con indicazione degli indirizzi, dei recapiti telefonici e delle caselle di posta elettronica istituzionale, a cui presentare le istanze; </a:t>
            </a:r>
          </a:p>
          <a:p>
            <a:pPr marL="457200" lvl="1" indent="0" algn="just">
              <a:buNone/>
            </a:pPr>
            <a:r>
              <a:rPr lang="it-IT" sz="5600" dirty="0">
                <a:solidFill>
                  <a:schemeClr val="accent1">
                    <a:lumMod val="75000"/>
                  </a:schemeClr>
                </a:solidFill>
              </a:rPr>
              <a:t>e) le modalità con le quali gli interessati possono ottenere le informazioni relative ai procedimenti in corso che li riguardino; </a:t>
            </a:r>
          </a:p>
          <a:p>
            <a:pPr marL="457200" lvl="1" indent="0" algn="just">
              <a:buNone/>
            </a:pPr>
            <a:r>
              <a:rPr lang="it-IT" sz="5600" dirty="0">
                <a:solidFill>
                  <a:schemeClr val="accent1">
                    <a:lumMod val="75000"/>
                  </a:schemeClr>
                </a:solidFill>
              </a:rPr>
              <a:t>f) il termine per la conclusione del procedimento e ogni altro termine procedimentale rilevante; </a:t>
            </a:r>
          </a:p>
          <a:p>
            <a:pPr marL="457200" lvl="1" indent="0" algn="just">
              <a:buNone/>
            </a:pPr>
            <a:r>
              <a:rPr lang="it-IT" sz="5600" dirty="0">
                <a:solidFill>
                  <a:schemeClr val="accent1">
                    <a:lumMod val="75000"/>
                  </a:schemeClr>
                </a:solidFill>
              </a:rPr>
              <a:t>g) i procedimenti per i quali il provvedimento dell'amministrazione può essere sostituito da una dichiarazione dell'interessato, ovvero il procedimento può concludersi con il silenzio assenso dell'amministrazione; </a:t>
            </a:r>
          </a:p>
          <a:p>
            <a:pPr marL="457200" lvl="1" indent="0" algn="just">
              <a:buNone/>
            </a:pPr>
            <a:r>
              <a:rPr lang="it-IT" sz="5600" dirty="0">
                <a:solidFill>
                  <a:schemeClr val="accent1">
                    <a:lumMod val="75000"/>
                  </a:schemeClr>
                </a:solidFill>
              </a:rPr>
              <a:t>h) gli strumenti di tutela, amministrativa e giurisdizionale, riconosciuti dalla legge in favore dell'interessato e i modi per attivarli; </a:t>
            </a:r>
          </a:p>
          <a:p>
            <a:pPr marL="457200" lvl="1" indent="0" algn="just">
              <a:buNone/>
            </a:pPr>
            <a:r>
              <a:rPr lang="it-IT" sz="5600" dirty="0">
                <a:solidFill>
                  <a:schemeClr val="accent1">
                    <a:lumMod val="75000"/>
                  </a:schemeClr>
                </a:solidFill>
              </a:rPr>
              <a:t> i) il link di accesso al servizio on line, ove sia già disponibile in rete, o i tempi previsti per la sua attivazione; </a:t>
            </a:r>
          </a:p>
          <a:p>
            <a:pPr marL="457200" lvl="1" indent="0" algn="just">
              <a:buNone/>
            </a:pPr>
            <a:r>
              <a:rPr lang="it-IT" sz="5600" dirty="0">
                <a:solidFill>
                  <a:schemeClr val="accent1">
                    <a:lumMod val="75000"/>
                  </a:schemeClr>
                </a:solidFill>
              </a:rPr>
              <a:t>l) le modalità per l'effettuazione dei pagamenti eventualmente necessari; </a:t>
            </a:r>
          </a:p>
          <a:p>
            <a:pPr marL="457200" lvl="1" indent="0" algn="just">
              <a:buNone/>
            </a:pPr>
            <a:r>
              <a:rPr lang="it-IT" sz="5600" dirty="0">
                <a:solidFill>
                  <a:schemeClr val="accent1">
                    <a:lumMod val="75000"/>
                  </a:schemeClr>
                </a:solidFill>
              </a:rPr>
              <a:t>m) il nome del soggetto a cui è attribuito, in caso di inerzia, il potere sostitutivo, nonché le modalità per attivare tale potere, con indicazione dei recapiti telefonici e delle caselle di posta elettronica istituzionale </a:t>
            </a:r>
          </a:p>
          <a:p>
            <a:endParaRPr lang="it-IT"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74638"/>
            <a:ext cx="8496944" cy="1143000"/>
          </a:xfrm>
        </p:spPr>
        <p:txBody>
          <a:bodyPr>
            <a:normAutofit fontScale="90000"/>
          </a:bodyPr>
          <a:lstStyle/>
          <a:p>
            <a:r>
              <a:rPr lang="it-IT" dirty="0">
                <a:solidFill>
                  <a:schemeClr val="accent1">
                    <a:lumMod val="75000"/>
                  </a:schemeClr>
                </a:solidFill>
              </a:rPr>
              <a:t>Trasparenza per responsabilizzare la P.A.</a:t>
            </a:r>
          </a:p>
        </p:txBody>
      </p:sp>
      <p:sp>
        <p:nvSpPr>
          <p:cNvPr id="3" name="Segnaposto contenuto 2"/>
          <p:cNvSpPr>
            <a:spLocks noGrp="1"/>
          </p:cNvSpPr>
          <p:nvPr>
            <p:ph idx="1"/>
          </p:nvPr>
        </p:nvSpPr>
        <p:spPr>
          <a:xfrm>
            <a:off x="457200" y="1268760"/>
            <a:ext cx="8219256" cy="4857403"/>
          </a:xfrm>
          <a:effectLst>
            <a:glow rad="101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rmAutofit fontScale="92500" lnSpcReduction="20000"/>
          </a:bodyPr>
          <a:lstStyle/>
          <a:p>
            <a:endParaRPr lang="it-IT" dirty="0"/>
          </a:p>
          <a:p>
            <a:pPr marL="0" indent="0">
              <a:buNone/>
            </a:pPr>
            <a:r>
              <a:rPr lang="it-IT" dirty="0">
                <a:solidFill>
                  <a:schemeClr val="accent1">
                    <a:lumMod val="75000"/>
                  </a:schemeClr>
                </a:solidFill>
              </a:rPr>
              <a:t>Poteri sostitutivi </a:t>
            </a:r>
          </a:p>
          <a:p>
            <a:pPr lvl="2">
              <a:buFont typeface="Wingdings" panose="05000000000000000000" pitchFamily="2" charset="2"/>
              <a:buChar char="v"/>
            </a:pPr>
            <a:r>
              <a:rPr lang="it-IT" dirty="0">
                <a:solidFill>
                  <a:schemeClr val="accent1">
                    <a:lumMod val="75000"/>
                  </a:schemeClr>
                </a:solidFill>
              </a:rPr>
              <a:t>se gli enti locali non assolvono agli obblighi di pubblicazione previsti, le Regioni assegnano un termine, decorso il quale, scatta il potere sostitutivo da parte delle Regioni nei confronti dei Comuni; </a:t>
            </a:r>
          </a:p>
          <a:p>
            <a:pPr lvl="2">
              <a:buFont typeface="Wingdings" panose="05000000000000000000" pitchFamily="2" charset="2"/>
              <a:buChar char="v"/>
            </a:pPr>
            <a:r>
              <a:rPr lang="it-IT" dirty="0">
                <a:solidFill>
                  <a:schemeClr val="accent1">
                    <a:lumMod val="75000"/>
                  </a:schemeClr>
                </a:solidFill>
              </a:rPr>
              <a:t>se è la Regione ad essere inadempiente, si attua il potere sostitutivo dello Stato, ai sensi dell'art. 8 della l. n. 131 del 2003: </a:t>
            </a:r>
          </a:p>
          <a:p>
            <a:pPr lvl="2">
              <a:buFont typeface="Wingdings" panose="05000000000000000000" pitchFamily="2" charset="2"/>
              <a:buChar char="v"/>
            </a:pPr>
            <a:r>
              <a:rPr lang="it-IT" dirty="0">
                <a:solidFill>
                  <a:schemeClr val="accent1">
                    <a:lumMod val="75000"/>
                  </a:schemeClr>
                </a:solidFill>
              </a:rPr>
              <a:t>il Presidente del Consiglio dei ministri assegna all’ente interessato un congruo termine per adottare i provvedimenti dovuti o necessari; </a:t>
            </a:r>
          </a:p>
          <a:p>
            <a:pPr lvl="2">
              <a:buFont typeface="Wingdings" panose="05000000000000000000" pitchFamily="2" charset="2"/>
              <a:buChar char="v"/>
            </a:pPr>
            <a:r>
              <a:rPr lang="it-IT" dirty="0">
                <a:solidFill>
                  <a:schemeClr val="accent1">
                    <a:lumMod val="75000"/>
                  </a:schemeClr>
                </a:solidFill>
              </a:rPr>
              <a:t>decorso inutilmente tale termine, il Consiglio dei ministri adotta i provvedimenti necessari, anche normativi, ovvero nomina un apposito commissario. </a:t>
            </a:r>
          </a:p>
          <a:p>
            <a:endParaRPr lang="it-IT"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74638"/>
            <a:ext cx="8496944" cy="1143000"/>
          </a:xfrm>
        </p:spPr>
        <p:txBody>
          <a:bodyPr>
            <a:normAutofit fontScale="90000"/>
          </a:bodyPr>
          <a:lstStyle/>
          <a:p>
            <a:r>
              <a:rPr lang="it-IT" dirty="0">
                <a:solidFill>
                  <a:schemeClr val="accent1">
                    <a:lumMod val="75000"/>
                  </a:schemeClr>
                </a:solidFill>
              </a:rPr>
              <a:t>Trasparenza per responsabilizzare la P.A.</a:t>
            </a:r>
          </a:p>
        </p:txBody>
      </p:sp>
      <p:sp>
        <p:nvSpPr>
          <p:cNvPr id="3" name="Segnaposto contenuto 2"/>
          <p:cNvSpPr>
            <a:spLocks noGrp="1"/>
          </p:cNvSpPr>
          <p:nvPr>
            <p:ph idx="1"/>
          </p:nvPr>
        </p:nvSpPr>
        <p:spPr>
          <a:xfrm>
            <a:off x="590872" y="1417638"/>
            <a:ext cx="7941568" cy="4737125"/>
          </a:xfrm>
          <a:effectLst>
            <a:glow rad="101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rmAutofit/>
          </a:bodyPr>
          <a:lstStyle/>
          <a:p>
            <a:pPr marL="400050" lvl="1" indent="0">
              <a:buNone/>
            </a:pPr>
            <a:r>
              <a:rPr lang="it-IT" sz="3200" dirty="0">
                <a:solidFill>
                  <a:schemeClr val="accent1">
                    <a:lumMod val="75000"/>
                  </a:schemeClr>
                </a:solidFill>
              </a:rPr>
              <a:t>Inadempimenti</a:t>
            </a:r>
          </a:p>
          <a:p>
            <a:pPr marL="400050" lvl="1" indent="0">
              <a:buNone/>
            </a:pPr>
            <a:endParaRPr lang="it-IT" sz="3200" dirty="0">
              <a:solidFill>
                <a:schemeClr val="accent1">
                  <a:lumMod val="75000"/>
                </a:schemeClr>
              </a:solidFill>
            </a:endParaRPr>
          </a:p>
          <a:p>
            <a:pPr lvl="1">
              <a:buFont typeface="Wingdings" panose="05000000000000000000" pitchFamily="2" charset="2"/>
              <a:buChar char="v"/>
            </a:pPr>
            <a:r>
              <a:rPr lang="it-IT" sz="2000" dirty="0">
                <a:solidFill>
                  <a:schemeClr val="accent1">
                    <a:lumMod val="75000"/>
                  </a:schemeClr>
                </a:solidFill>
              </a:rPr>
              <a:t>mancata pubblicazione delle informazioni e dei documenti richiesti </a:t>
            </a:r>
          </a:p>
          <a:p>
            <a:pPr lvl="1">
              <a:buFont typeface="Wingdings" panose="05000000000000000000" pitchFamily="2" charset="2"/>
              <a:buChar char="v"/>
            </a:pPr>
            <a:r>
              <a:rPr lang="it-IT" sz="2000" dirty="0">
                <a:solidFill>
                  <a:schemeClr val="accent1">
                    <a:lumMod val="75000"/>
                  </a:schemeClr>
                </a:solidFill>
              </a:rPr>
              <a:t>richiesta di integrazioni documentali non corrispondenti alle informazioni e ai documenti pubblicati costituiscono </a:t>
            </a:r>
          </a:p>
          <a:p>
            <a:pPr marL="457200" lvl="1" indent="0">
              <a:buNone/>
            </a:pPr>
            <a:endParaRPr lang="it-IT" sz="2000" dirty="0">
              <a:solidFill>
                <a:schemeClr val="accent1">
                  <a:lumMod val="75000"/>
                </a:schemeClr>
              </a:solidFill>
            </a:endParaRPr>
          </a:p>
          <a:p>
            <a:pPr marL="457200" lvl="1" indent="0">
              <a:buNone/>
            </a:pPr>
            <a:r>
              <a:rPr lang="it-IT" dirty="0">
                <a:solidFill>
                  <a:schemeClr val="accent1">
                    <a:lumMod val="75000"/>
                  </a:schemeClr>
                </a:solidFill>
              </a:rPr>
              <a:t>Sanzioni per illecito disciplinare </a:t>
            </a:r>
          </a:p>
          <a:p>
            <a:pPr marL="0" indent="0">
              <a:buNone/>
            </a:pPr>
            <a:endParaRPr lang="it-IT" dirty="0">
              <a:solidFill>
                <a:schemeClr val="accent1">
                  <a:lumMod val="75000"/>
                </a:schemeClr>
              </a:solidFill>
            </a:endParaRPr>
          </a:p>
          <a:p>
            <a:pPr lvl="1">
              <a:buFont typeface="Wingdings" panose="05000000000000000000" pitchFamily="2" charset="2"/>
              <a:buChar char="v"/>
            </a:pPr>
            <a:r>
              <a:rPr lang="it-IT" sz="2000" dirty="0">
                <a:solidFill>
                  <a:schemeClr val="accent1">
                    <a:lumMod val="75000"/>
                  </a:schemeClr>
                </a:solidFill>
              </a:rPr>
              <a:t>la sospensione dal servizio </a:t>
            </a:r>
          </a:p>
          <a:p>
            <a:pPr lvl="1">
              <a:buFont typeface="Wingdings" panose="05000000000000000000" pitchFamily="2" charset="2"/>
              <a:buChar char="v"/>
            </a:pPr>
            <a:r>
              <a:rPr lang="it-IT" sz="2000" dirty="0">
                <a:solidFill>
                  <a:schemeClr val="accent1">
                    <a:lumMod val="75000"/>
                  </a:schemeClr>
                </a:solidFill>
              </a:rPr>
              <a:t>la privazione della retribuzione da tre a sei giorni </a:t>
            </a:r>
          </a:p>
          <a:p>
            <a:endParaRPr lang="it-IT" dirty="0"/>
          </a:p>
        </p:txBody>
      </p:sp>
      <p:cxnSp>
        <p:nvCxnSpPr>
          <p:cNvPr id="22" name="Connettore 2 21">
            <a:extLst>
              <a:ext uri="{FF2B5EF4-FFF2-40B4-BE49-F238E27FC236}">
                <a16:creationId xmlns:a16="http://schemas.microsoft.com/office/drawing/2014/main" id="{B0BD640D-6902-4ED1-8194-D50FD1E5B2B1}"/>
              </a:ext>
            </a:extLst>
          </p:cNvPr>
          <p:cNvCxnSpPr/>
          <p:nvPr/>
        </p:nvCxnSpPr>
        <p:spPr>
          <a:xfrm>
            <a:off x="1691680" y="4581128"/>
            <a:ext cx="0" cy="50405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3" name="Connettore 2 22">
            <a:extLst>
              <a:ext uri="{FF2B5EF4-FFF2-40B4-BE49-F238E27FC236}">
                <a16:creationId xmlns:a16="http://schemas.microsoft.com/office/drawing/2014/main" id="{C9E8E9AA-0B40-450B-813C-CB34C8AD22EA}"/>
              </a:ext>
            </a:extLst>
          </p:cNvPr>
          <p:cNvCxnSpPr>
            <a:cxnSpLocks/>
          </p:cNvCxnSpPr>
          <p:nvPr/>
        </p:nvCxnSpPr>
        <p:spPr>
          <a:xfrm>
            <a:off x="1691680" y="1988840"/>
            <a:ext cx="0" cy="52159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solidFill>
                  <a:schemeClr val="accent1">
                    <a:lumMod val="75000"/>
                  </a:schemeClr>
                </a:solidFill>
              </a:rPr>
              <a:t>Trasparenza per tutelare cittadini e imprese</a:t>
            </a:r>
          </a:p>
        </p:txBody>
      </p:sp>
      <p:sp>
        <p:nvSpPr>
          <p:cNvPr id="3" name="Segnaposto contenuto 2"/>
          <p:cNvSpPr>
            <a:spLocks noGrp="1"/>
          </p:cNvSpPr>
          <p:nvPr>
            <p:ph idx="1"/>
          </p:nvPr>
        </p:nvSpPr>
        <p:spPr>
          <a:effectLst>
            <a:glow rad="101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rmAutofit fontScale="70000" lnSpcReduction="20000"/>
          </a:bodyPr>
          <a:lstStyle/>
          <a:p>
            <a:endParaRPr lang="it-IT" dirty="0"/>
          </a:p>
          <a:p>
            <a:pPr marL="0" indent="0">
              <a:buNone/>
            </a:pPr>
            <a:r>
              <a:rPr lang="it-IT" sz="4600" dirty="0">
                <a:solidFill>
                  <a:schemeClr val="accent1">
                    <a:lumMod val="75000"/>
                  </a:schemeClr>
                </a:solidFill>
              </a:rPr>
              <a:t>I limiti ai poteri della p.a. </a:t>
            </a:r>
            <a:endParaRPr lang="it-IT" dirty="0">
              <a:solidFill>
                <a:schemeClr val="accent1">
                  <a:lumMod val="75000"/>
                </a:schemeClr>
              </a:solidFill>
            </a:endParaRPr>
          </a:p>
          <a:p>
            <a:pPr>
              <a:buFont typeface="Wingdings" panose="05000000000000000000" pitchFamily="2" charset="2"/>
              <a:buChar char="v"/>
            </a:pPr>
            <a:r>
              <a:rPr lang="it-IT" dirty="0">
                <a:solidFill>
                  <a:schemeClr val="accent1">
                    <a:lumMod val="75000"/>
                  </a:schemeClr>
                </a:solidFill>
              </a:rPr>
              <a:t>Non è consentito richiedere informazioni e documenti diversi o aggiuntivi rispetto a quelli indicati nella modulistica standardizzata o nel sito istituzionale </a:t>
            </a:r>
          </a:p>
          <a:p>
            <a:pPr>
              <a:buFont typeface="Wingdings" panose="05000000000000000000" pitchFamily="2" charset="2"/>
              <a:buChar char="v"/>
            </a:pPr>
            <a:r>
              <a:rPr lang="it-IT" dirty="0">
                <a:solidFill>
                  <a:schemeClr val="accent1">
                    <a:lumMod val="75000"/>
                  </a:schemeClr>
                </a:solidFill>
              </a:rPr>
              <a:t>Non è consentito richiedere documenti già in possesso di una P.A. (anche ex art. 18 della legge n. 241 del 1990) </a:t>
            </a:r>
          </a:p>
          <a:p>
            <a:endParaRPr lang="it-IT" dirty="0">
              <a:solidFill>
                <a:schemeClr val="accent1">
                  <a:lumMod val="75000"/>
                </a:schemeClr>
              </a:solidFill>
            </a:endParaRPr>
          </a:p>
          <a:p>
            <a:pPr marL="0" indent="0">
              <a:buNone/>
            </a:pPr>
            <a:r>
              <a:rPr lang="it-IT" sz="4000" u="sng" dirty="0">
                <a:solidFill>
                  <a:schemeClr val="accent1">
                    <a:lumMod val="75000"/>
                  </a:schemeClr>
                </a:solidFill>
              </a:rPr>
              <a:t>La p.a. può chiedere solo </a:t>
            </a:r>
          </a:p>
          <a:p>
            <a:pPr marL="0" indent="0">
              <a:buNone/>
            </a:pPr>
            <a:r>
              <a:rPr lang="it-IT" dirty="0">
                <a:solidFill>
                  <a:schemeClr val="accent1">
                    <a:lumMod val="75000"/>
                  </a:schemeClr>
                </a:solidFill>
              </a:rPr>
              <a:t>informazioni o documenti solo in caso di mancata corrispondenza tra il contenuto dell'istanza, della segnalazione o comunicazione e i relativi allegati e quanto pubblicato sui siti istituzionali; </a:t>
            </a:r>
          </a:p>
          <a:p>
            <a:endParaRPr lang="it-IT"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60648"/>
            <a:ext cx="8229600" cy="940966"/>
          </a:xfrm>
        </p:spPr>
        <p:txBody>
          <a:bodyPr>
            <a:normAutofit fontScale="90000"/>
          </a:bodyPr>
          <a:lstStyle/>
          <a:p>
            <a:r>
              <a:rPr lang="it-IT" dirty="0">
                <a:solidFill>
                  <a:schemeClr val="tx2">
                    <a:lumMod val="75000"/>
                  </a:schemeClr>
                </a:solidFill>
              </a:rPr>
              <a:t>Le diverse funzioni della trasparenza</a:t>
            </a:r>
          </a:p>
        </p:txBody>
      </p:sp>
      <p:sp>
        <p:nvSpPr>
          <p:cNvPr id="3" name="Segnaposto contenuto 2"/>
          <p:cNvSpPr>
            <a:spLocks noGrp="1"/>
          </p:cNvSpPr>
          <p:nvPr>
            <p:ph idx="1"/>
          </p:nvPr>
        </p:nvSpPr>
        <p:spPr>
          <a:xfrm>
            <a:off x="457200" y="1340768"/>
            <a:ext cx="8229600" cy="5184576"/>
          </a:xfrm>
          <a:effectLst>
            <a:glow rad="101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rmAutofit fontScale="47500" lnSpcReduction="20000"/>
          </a:bodyPr>
          <a:lstStyle/>
          <a:p>
            <a:endParaRPr lang="it-IT" dirty="0"/>
          </a:p>
          <a:p>
            <a:pPr algn="just">
              <a:buNone/>
            </a:pPr>
            <a:r>
              <a:rPr lang="it-IT" sz="3400" b="1" dirty="0">
                <a:solidFill>
                  <a:schemeClr val="accent1">
                    <a:lumMod val="75000"/>
                  </a:schemeClr>
                </a:solidFill>
              </a:rPr>
              <a:t>IMPARZIALITA’ E CORRETTEZZA DELL’ATTIVITA’ DELLA P.A. </a:t>
            </a:r>
          </a:p>
          <a:p>
            <a:pPr marL="811213" indent="-457200" algn="just"/>
            <a:r>
              <a:rPr lang="it-IT" sz="3400" dirty="0">
                <a:solidFill>
                  <a:schemeClr val="accent1">
                    <a:lumMod val="75000"/>
                  </a:schemeClr>
                </a:solidFill>
              </a:rPr>
              <a:t>Art. 1, </a:t>
            </a:r>
            <a:r>
              <a:rPr lang="it-IT" sz="3400" dirty="0" err="1">
                <a:solidFill>
                  <a:schemeClr val="accent1">
                    <a:lumMod val="75000"/>
                  </a:schemeClr>
                </a:solidFill>
              </a:rPr>
              <a:t>co</a:t>
            </a:r>
            <a:r>
              <a:rPr lang="it-IT" sz="3400" dirty="0">
                <a:solidFill>
                  <a:schemeClr val="accent1">
                    <a:lumMod val="75000"/>
                  </a:schemeClr>
                </a:solidFill>
              </a:rPr>
              <a:t>. 1 </a:t>
            </a:r>
            <a:r>
              <a:rPr lang="it-IT" sz="3400" dirty="0" err="1">
                <a:solidFill>
                  <a:schemeClr val="accent1">
                    <a:lumMod val="75000"/>
                  </a:schemeClr>
                </a:solidFill>
              </a:rPr>
              <a:t>ter</a:t>
            </a:r>
            <a:r>
              <a:rPr lang="it-IT" sz="3400" dirty="0">
                <a:solidFill>
                  <a:schemeClr val="accent1">
                    <a:lumMod val="75000"/>
                  </a:schemeClr>
                </a:solidFill>
              </a:rPr>
              <a:t>, l. n. 241/1990: i soggetti preposti all’esercizio di attività amministrative assicurano il rispetto dei criteri e dei principi di cui al </a:t>
            </a:r>
            <a:r>
              <a:rPr lang="it-IT" sz="3400" dirty="0" err="1">
                <a:solidFill>
                  <a:schemeClr val="accent1">
                    <a:lumMod val="75000"/>
                  </a:schemeClr>
                </a:solidFill>
              </a:rPr>
              <a:t>co</a:t>
            </a:r>
            <a:r>
              <a:rPr lang="it-IT" sz="3400" dirty="0">
                <a:solidFill>
                  <a:schemeClr val="accent1">
                    <a:lumMod val="75000"/>
                  </a:schemeClr>
                </a:solidFill>
              </a:rPr>
              <a:t>. 1 (rispetto dei fini della legge, economicità, efficacia, imparzialità, pubblicità e trasparenza) con un livello di garanzia non inferiore a quello cui sono tenute le </a:t>
            </a:r>
            <a:r>
              <a:rPr lang="it-IT" sz="3400" dirty="0" err="1">
                <a:solidFill>
                  <a:schemeClr val="accent1">
                    <a:lumMod val="75000"/>
                  </a:schemeClr>
                </a:solidFill>
              </a:rPr>
              <a:t>pp.aa.</a:t>
            </a:r>
            <a:r>
              <a:rPr lang="it-IT" sz="3400" dirty="0">
                <a:solidFill>
                  <a:schemeClr val="accent1">
                    <a:lumMod val="75000"/>
                  </a:schemeClr>
                </a:solidFill>
              </a:rPr>
              <a:t> in forza della l. n. 241/1990.</a:t>
            </a:r>
          </a:p>
          <a:p>
            <a:pPr algn="just">
              <a:buNone/>
            </a:pPr>
            <a:r>
              <a:rPr lang="it-IT" sz="3400" b="1" dirty="0">
                <a:solidFill>
                  <a:schemeClr val="accent1">
                    <a:lumMod val="75000"/>
                  </a:schemeClr>
                </a:solidFill>
              </a:rPr>
              <a:t>TRASPARENZA PARTECIPATIVA: ACCESSIBILITA’ ALLE INFORMAZIONI </a:t>
            </a:r>
          </a:p>
          <a:p>
            <a:pPr marL="814388" algn="just"/>
            <a:r>
              <a:rPr lang="it-IT" sz="3400" dirty="0">
                <a:solidFill>
                  <a:schemeClr val="accent1">
                    <a:lumMod val="75000"/>
                  </a:schemeClr>
                </a:solidFill>
              </a:rPr>
              <a:t>accesso ai documenti amministrativi (art. 22 e ss., l. n. 241/1990) </a:t>
            </a:r>
          </a:p>
          <a:p>
            <a:pPr marL="814388" algn="just"/>
            <a:r>
              <a:rPr lang="it-IT" sz="3400" dirty="0">
                <a:solidFill>
                  <a:schemeClr val="accent1">
                    <a:lumMod val="75000"/>
                  </a:schemeClr>
                </a:solidFill>
              </a:rPr>
              <a:t>accesso civico (art. 5, d.lgs. n. 33/2013) </a:t>
            </a:r>
          </a:p>
          <a:p>
            <a:pPr marL="814388" algn="just"/>
            <a:r>
              <a:rPr lang="it-IT" sz="3400" dirty="0">
                <a:solidFill>
                  <a:schemeClr val="accent1">
                    <a:lumMod val="75000"/>
                  </a:schemeClr>
                </a:solidFill>
              </a:rPr>
              <a:t>accesso generalizzato (FOIA) (artt. 5 e 5 bis, d.lgs. n. 33/2013)</a:t>
            </a:r>
          </a:p>
          <a:p>
            <a:pPr algn="just">
              <a:buNone/>
            </a:pPr>
            <a:r>
              <a:rPr lang="it-IT" sz="3400" b="1" dirty="0">
                <a:solidFill>
                  <a:schemeClr val="accent1">
                    <a:lumMod val="75000"/>
                  </a:schemeClr>
                </a:solidFill>
              </a:rPr>
              <a:t>TRASPARENZA SANZIONATORIA </a:t>
            </a:r>
          </a:p>
          <a:p>
            <a:pPr marL="722313" indent="-279400" algn="just"/>
            <a:r>
              <a:rPr lang="it-IT" sz="3400" dirty="0">
                <a:solidFill>
                  <a:schemeClr val="accent1">
                    <a:lumMod val="75000"/>
                  </a:schemeClr>
                </a:solidFill>
              </a:rPr>
              <a:t>responsabilizzazione p.a. inadempiente</a:t>
            </a:r>
          </a:p>
          <a:p>
            <a:pPr algn="just">
              <a:buNone/>
            </a:pPr>
            <a:r>
              <a:rPr lang="it-IT" sz="3400" dirty="0">
                <a:solidFill>
                  <a:schemeClr val="accent1">
                    <a:lumMod val="75000"/>
                  </a:schemeClr>
                </a:solidFill>
              </a:rPr>
              <a:t> </a:t>
            </a:r>
            <a:r>
              <a:rPr lang="it-IT" sz="3400" b="1" dirty="0">
                <a:solidFill>
                  <a:schemeClr val="accent1">
                    <a:lumMod val="75000"/>
                  </a:schemeClr>
                </a:solidFill>
              </a:rPr>
              <a:t>PUBBLICAZIONE OBBLIGATORIA Per legge ma con dei limiti: </a:t>
            </a:r>
          </a:p>
          <a:p>
            <a:pPr marL="722313" indent="-279400" algn="just"/>
            <a:r>
              <a:rPr lang="it-IT" sz="3400" dirty="0">
                <a:solidFill>
                  <a:schemeClr val="accent1">
                    <a:lumMod val="75000"/>
                  </a:schemeClr>
                </a:solidFill>
              </a:rPr>
              <a:t>rendere non intellegibili i dati personali non pertinenti, i dati sensibili o giudiziari, non indispensabili rispetto alle finalità della pubblicazione </a:t>
            </a:r>
          </a:p>
          <a:p>
            <a:pPr algn="just">
              <a:buNone/>
            </a:pPr>
            <a:r>
              <a:rPr lang="it-IT" sz="3400" dirty="0">
                <a:solidFill>
                  <a:schemeClr val="accent1">
                    <a:lumMod val="75000"/>
                  </a:schemeClr>
                </a:solidFill>
              </a:rPr>
              <a:t> </a:t>
            </a:r>
            <a:r>
              <a:rPr lang="it-IT" sz="3400" b="1" dirty="0">
                <a:solidFill>
                  <a:schemeClr val="accent1">
                    <a:lumMod val="75000"/>
                  </a:schemeClr>
                </a:solidFill>
              </a:rPr>
              <a:t>PUBBLICAZIONE DICHIARATIVA </a:t>
            </a:r>
          </a:p>
          <a:p>
            <a:pPr marL="722313" indent="-279400" algn="just"/>
            <a:r>
              <a:rPr lang="it-IT" sz="3400" dirty="0">
                <a:solidFill>
                  <a:schemeClr val="accent1">
                    <a:lumMod val="75000"/>
                  </a:schemeClr>
                </a:solidFill>
              </a:rPr>
              <a:t>non ha ricadute sull’efficacia degli atti </a:t>
            </a:r>
          </a:p>
          <a:p>
            <a:pPr marL="722313" indent="-279400" algn="just"/>
            <a:r>
              <a:rPr lang="it-IT" sz="3400" dirty="0">
                <a:solidFill>
                  <a:schemeClr val="accent1">
                    <a:lumMod val="75000"/>
                  </a:schemeClr>
                </a:solidFill>
              </a:rPr>
              <a:t>sanzioni </a:t>
            </a:r>
          </a:p>
          <a:p>
            <a:pPr algn="just">
              <a:buNone/>
            </a:pPr>
            <a:r>
              <a:rPr lang="it-IT" sz="3400" dirty="0">
                <a:solidFill>
                  <a:schemeClr val="accent1">
                    <a:lumMod val="75000"/>
                  </a:schemeClr>
                </a:solidFill>
              </a:rPr>
              <a:t> </a:t>
            </a:r>
            <a:r>
              <a:rPr lang="it-IT" sz="3400" b="1" dirty="0">
                <a:solidFill>
                  <a:schemeClr val="accent1">
                    <a:lumMod val="75000"/>
                  </a:schemeClr>
                </a:solidFill>
              </a:rPr>
              <a:t>PUBBLICAZIONE COSTITUTIVA </a:t>
            </a:r>
          </a:p>
          <a:p>
            <a:pPr marL="722313" indent="-368300" algn="just"/>
            <a:r>
              <a:rPr lang="it-IT" sz="3400" dirty="0">
                <a:solidFill>
                  <a:schemeClr val="accent1">
                    <a:lumMod val="75000"/>
                  </a:schemeClr>
                </a:solidFill>
              </a:rPr>
              <a:t>la pubblicazione fa si che l’efficacia dell’atto (non la validità) dipenda dalla pubblicazione. </a:t>
            </a:r>
          </a:p>
          <a:p>
            <a:pPr marL="722313" indent="-368300" algn="just"/>
            <a:r>
              <a:rPr lang="it-IT" sz="3400" dirty="0">
                <a:solidFill>
                  <a:schemeClr val="accent1">
                    <a:lumMod val="75000"/>
                  </a:schemeClr>
                </a:solidFill>
              </a:rPr>
              <a:t>ipotesi: artt. 14, 15, 26 e 27 del d.lgs. n. 33/2013 – art. 20 del d.lgs. n. 33/2013 </a:t>
            </a:r>
          </a:p>
          <a:p>
            <a:endParaRPr lang="it-IT"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63561E-79AE-46D3-82CC-22344AEEDFC4}"/>
              </a:ext>
            </a:extLst>
          </p:cNvPr>
          <p:cNvSpPr>
            <a:spLocks noGrp="1"/>
          </p:cNvSpPr>
          <p:nvPr>
            <p:ph type="title"/>
          </p:nvPr>
        </p:nvSpPr>
        <p:spPr/>
        <p:txBody>
          <a:bodyPr>
            <a:normAutofit fontScale="90000"/>
          </a:bodyPr>
          <a:lstStyle/>
          <a:p>
            <a:r>
              <a:rPr lang="it-IT" dirty="0">
                <a:solidFill>
                  <a:schemeClr val="accent1">
                    <a:lumMod val="75000"/>
                  </a:schemeClr>
                </a:solidFill>
              </a:rPr>
              <a:t>La qualità dei dati soggetti a pubblicazione</a:t>
            </a:r>
          </a:p>
        </p:txBody>
      </p:sp>
      <p:sp>
        <p:nvSpPr>
          <p:cNvPr id="3" name="Segnaposto contenuto 2">
            <a:extLst>
              <a:ext uri="{FF2B5EF4-FFF2-40B4-BE49-F238E27FC236}">
                <a16:creationId xmlns:a16="http://schemas.microsoft.com/office/drawing/2014/main" id="{5273734F-81AB-4086-8485-CE2FB85772B0}"/>
              </a:ext>
            </a:extLst>
          </p:cNvPr>
          <p:cNvSpPr>
            <a:spLocks noGrp="1"/>
          </p:cNvSpPr>
          <p:nvPr>
            <p:ph idx="1"/>
          </p:nvPr>
        </p:nvSpPr>
        <p:spPr/>
        <p:txBody>
          <a:bodyPr>
            <a:normAutofit fontScale="62500" lnSpcReduction="20000"/>
          </a:bodyPr>
          <a:lstStyle/>
          <a:p>
            <a:pPr marL="0" lvl="0" indent="0" algn="ctr">
              <a:buNone/>
            </a:pPr>
            <a:r>
              <a:rPr lang="it-IT" sz="4500" dirty="0">
                <a:solidFill>
                  <a:schemeClr val="accent1">
                    <a:lumMod val="75000"/>
                  </a:schemeClr>
                </a:solidFill>
              </a:rPr>
              <a:t>Criteri (Art. 6 Dlgs 33/2013)</a:t>
            </a:r>
          </a:p>
          <a:p>
            <a:pPr marL="0" lvl="0" indent="0" algn="ctr">
              <a:buNone/>
            </a:pPr>
            <a:endParaRPr lang="it-IT" sz="2900" dirty="0">
              <a:solidFill>
                <a:schemeClr val="accent1">
                  <a:lumMod val="75000"/>
                </a:schemeClr>
              </a:solidFill>
            </a:endParaRPr>
          </a:p>
          <a:p>
            <a:pPr lvl="0"/>
            <a:endParaRPr lang="it-IT" sz="2900" u="sng" dirty="0">
              <a:solidFill>
                <a:schemeClr val="accent1">
                  <a:lumMod val="75000"/>
                </a:schemeClr>
              </a:solidFill>
            </a:endParaRPr>
          </a:p>
          <a:p>
            <a:pPr lvl="0" algn="just"/>
            <a:r>
              <a:rPr lang="it-IT" sz="2900" b="1" u="sng" dirty="0">
                <a:solidFill>
                  <a:schemeClr val="accent1">
                    <a:lumMod val="75000"/>
                  </a:schemeClr>
                </a:solidFill>
              </a:rPr>
              <a:t>Completezza</a:t>
            </a:r>
            <a:r>
              <a:rPr lang="it-IT" sz="2900" dirty="0">
                <a:solidFill>
                  <a:schemeClr val="accent1">
                    <a:lumMod val="75000"/>
                  </a:schemeClr>
                </a:solidFill>
              </a:rPr>
              <a:t>: esattezza e cioè capacità del dato di rappresentare correttamente il fenomeno che intende descrivere.</a:t>
            </a:r>
          </a:p>
          <a:p>
            <a:pPr lvl="0" algn="just"/>
            <a:r>
              <a:rPr lang="it-IT" sz="2900" b="1" u="sng" dirty="0">
                <a:solidFill>
                  <a:schemeClr val="accent1">
                    <a:lumMod val="75000"/>
                  </a:schemeClr>
                </a:solidFill>
              </a:rPr>
              <a:t>Accuratezza</a:t>
            </a:r>
            <a:r>
              <a:rPr lang="it-IT" sz="2900" dirty="0">
                <a:solidFill>
                  <a:schemeClr val="accent1">
                    <a:lumMod val="75000"/>
                  </a:schemeClr>
                </a:solidFill>
              </a:rPr>
              <a:t>: capacità del dato di riportare tutte le informazioni richieste dalla normativa</a:t>
            </a:r>
          </a:p>
          <a:p>
            <a:pPr lvl="0" algn="just"/>
            <a:r>
              <a:rPr lang="it-IT" sz="2900" b="1" u="sng" dirty="0">
                <a:solidFill>
                  <a:schemeClr val="accent1">
                    <a:lumMod val="75000"/>
                  </a:schemeClr>
                </a:solidFill>
              </a:rPr>
              <a:t>Tempestività</a:t>
            </a:r>
            <a:r>
              <a:rPr lang="it-IT" sz="2900" b="1" dirty="0">
                <a:solidFill>
                  <a:schemeClr val="accent1">
                    <a:lumMod val="75000"/>
                  </a:schemeClr>
                </a:solidFill>
              </a:rPr>
              <a:t>:</a:t>
            </a:r>
            <a:r>
              <a:rPr lang="it-IT" sz="2900" dirty="0">
                <a:solidFill>
                  <a:schemeClr val="accent1">
                    <a:lumMod val="75000"/>
                  </a:schemeClr>
                </a:solidFill>
              </a:rPr>
              <a:t> fatte salve diverse indicazioni della norma, i dati devono essere pubblicati nel minor tempo possibile.</a:t>
            </a:r>
          </a:p>
          <a:p>
            <a:pPr lvl="0" algn="just"/>
            <a:r>
              <a:rPr lang="it-IT" sz="2900" b="1" u="sng" dirty="0">
                <a:solidFill>
                  <a:schemeClr val="accent1">
                    <a:lumMod val="75000"/>
                  </a:schemeClr>
                </a:solidFill>
              </a:rPr>
              <a:t>Aggiornamento</a:t>
            </a:r>
            <a:r>
              <a:rPr lang="it-IT" sz="2900" u="sng" dirty="0">
                <a:solidFill>
                  <a:schemeClr val="accent1">
                    <a:lumMod val="75000"/>
                  </a:schemeClr>
                </a:solidFill>
              </a:rPr>
              <a:t>: </a:t>
            </a:r>
            <a:r>
              <a:rPr lang="it-IT" sz="2900" dirty="0">
                <a:solidFill>
                  <a:schemeClr val="accent1">
                    <a:lumMod val="75000"/>
                  </a:schemeClr>
                </a:solidFill>
              </a:rPr>
              <a:t>deve essere condotto un controllo di attualità</a:t>
            </a:r>
          </a:p>
          <a:p>
            <a:pPr lvl="0" algn="just"/>
            <a:r>
              <a:rPr lang="it-IT" sz="2900" b="1" u="sng" dirty="0">
                <a:solidFill>
                  <a:schemeClr val="accent1">
                    <a:lumMod val="75000"/>
                  </a:schemeClr>
                </a:solidFill>
              </a:rPr>
              <a:t>Formato</a:t>
            </a:r>
            <a:r>
              <a:rPr lang="it-IT" sz="2900" dirty="0">
                <a:solidFill>
                  <a:schemeClr val="accent1">
                    <a:lumMod val="75000"/>
                  </a:schemeClr>
                </a:solidFill>
              </a:rPr>
              <a:t>: i dati devono essere pubblicati in formato aperto (non è consentita la pubblicazione in pdf scannerizzato)</a:t>
            </a:r>
          </a:p>
          <a:p>
            <a:pPr lvl="0" algn="just"/>
            <a:r>
              <a:rPr lang="it-IT" sz="2900" b="1" u="sng" dirty="0">
                <a:solidFill>
                  <a:schemeClr val="accent1">
                    <a:lumMod val="75000"/>
                  </a:schemeClr>
                </a:solidFill>
              </a:rPr>
              <a:t>Riutilizzabilità</a:t>
            </a:r>
            <a:r>
              <a:rPr lang="it-IT" sz="2900" dirty="0">
                <a:solidFill>
                  <a:schemeClr val="accent1">
                    <a:lumMod val="75000"/>
                  </a:schemeClr>
                </a:solidFill>
              </a:rPr>
              <a:t>: tutte le informazioni pubblicate devono essere liberamente accessibili. Fatta eccezione per i dati sensibili e giudiziari le informazioni devono essere pubblicate sui siti istituzionali in modo da essere rintracciate ed indicizzate. (art.7 bis </a:t>
            </a:r>
            <a:r>
              <a:rPr lang="it-IT" sz="2900" dirty="0" err="1">
                <a:solidFill>
                  <a:schemeClr val="accent1">
                    <a:lumMod val="75000"/>
                  </a:schemeClr>
                </a:solidFill>
              </a:rPr>
              <a:t>D.lgs</a:t>
            </a:r>
            <a:r>
              <a:rPr lang="it-IT" sz="2900" dirty="0">
                <a:solidFill>
                  <a:schemeClr val="accent1">
                    <a:lumMod val="75000"/>
                  </a:schemeClr>
                </a:solidFill>
              </a:rPr>
              <a:t> 33/13) (Cioè dobbiamo arrivare alle informazioni attraverso i motori di ricerca).</a:t>
            </a:r>
          </a:p>
          <a:p>
            <a:endParaRPr lang="it-IT" dirty="0"/>
          </a:p>
        </p:txBody>
      </p:sp>
      <p:sp>
        <p:nvSpPr>
          <p:cNvPr id="4" name="Freccia in giù 3">
            <a:extLst>
              <a:ext uri="{FF2B5EF4-FFF2-40B4-BE49-F238E27FC236}">
                <a16:creationId xmlns:a16="http://schemas.microsoft.com/office/drawing/2014/main" id="{3535C222-55B7-4C7D-94DA-24032EA523E0}"/>
              </a:ext>
            </a:extLst>
          </p:cNvPr>
          <p:cNvSpPr/>
          <p:nvPr/>
        </p:nvSpPr>
        <p:spPr>
          <a:xfrm>
            <a:off x="4329684" y="1988840"/>
            <a:ext cx="484632" cy="504056"/>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82362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2BDEF5-DE5C-4071-8EED-FFCD83EF3FCA}"/>
              </a:ext>
            </a:extLst>
          </p:cNvPr>
          <p:cNvSpPr>
            <a:spLocks noGrp="1"/>
          </p:cNvSpPr>
          <p:nvPr>
            <p:ph type="title"/>
          </p:nvPr>
        </p:nvSpPr>
        <p:spPr/>
        <p:txBody>
          <a:bodyPr>
            <a:normAutofit fontScale="90000"/>
          </a:bodyPr>
          <a:lstStyle/>
          <a:p>
            <a:r>
              <a:rPr lang="it-IT" dirty="0">
                <a:solidFill>
                  <a:schemeClr val="accent1">
                    <a:lumMod val="75000"/>
                  </a:schemeClr>
                </a:solidFill>
              </a:rPr>
              <a:t>La qualità dei dati soggetti a pubblicazione</a:t>
            </a:r>
            <a:endParaRPr lang="it-IT" dirty="0"/>
          </a:p>
        </p:txBody>
      </p:sp>
      <p:sp>
        <p:nvSpPr>
          <p:cNvPr id="3" name="Segnaposto contenuto 2">
            <a:extLst>
              <a:ext uri="{FF2B5EF4-FFF2-40B4-BE49-F238E27FC236}">
                <a16:creationId xmlns:a16="http://schemas.microsoft.com/office/drawing/2014/main" id="{40A4FD15-A093-4F30-AEB4-DB1434173DA2}"/>
              </a:ext>
            </a:extLst>
          </p:cNvPr>
          <p:cNvSpPr>
            <a:spLocks noGrp="1"/>
          </p:cNvSpPr>
          <p:nvPr>
            <p:ph idx="1"/>
          </p:nvPr>
        </p:nvSpPr>
        <p:spPr/>
        <p:txBody>
          <a:bodyPr>
            <a:normAutofit lnSpcReduction="10000"/>
          </a:bodyPr>
          <a:lstStyle/>
          <a:p>
            <a:pPr marL="0" indent="0" algn="ctr">
              <a:buNone/>
            </a:pPr>
            <a:r>
              <a:rPr lang="it-IT" sz="3000" dirty="0">
                <a:solidFill>
                  <a:schemeClr val="accent1">
                    <a:lumMod val="75000"/>
                  </a:schemeClr>
                </a:solidFill>
              </a:rPr>
              <a:t>Decorrenza e durata della pubblicazione </a:t>
            </a:r>
          </a:p>
          <a:p>
            <a:pPr marL="0" indent="0" algn="ctr">
              <a:buNone/>
            </a:pPr>
            <a:r>
              <a:rPr lang="it-IT" sz="3000" dirty="0">
                <a:solidFill>
                  <a:schemeClr val="accent1">
                    <a:lumMod val="75000"/>
                  </a:schemeClr>
                </a:solidFill>
              </a:rPr>
              <a:t>(Art. 8 Dlgs 33/2013)</a:t>
            </a:r>
          </a:p>
          <a:p>
            <a:pPr marL="0" indent="0">
              <a:buNone/>
            </a:pPr>
            <a:endParaRPr lang="it-IT" sz="2300" b="1" dirty="0">
              <a:solidFill>
                <a:schemeClr val="accent1">
                  <a:lumMod val="75000"/>
                </a:schemeClr>
              </a:solidFill>
            </a:endParaRPr>
          </a:p>
          <a:p>
            <a:pPr marL="0" indent="0">
              <a:buNone/>
            </a:pPr>
            <a:r>
              <a:rPr lang="it-IT" sz="2300" b="1" dirty="0">
                <a:solidFill>
                  <a:schemeClr val="accent1">
                    <a:lumMod val="75000"/>
                  </a:schemeClr>
                </a:solidFill>
              </a:rPr>
              <a:t>DURATA :</a:t>
            </a:r>
          </a:p>
          <a:p>
            <a:r>
              <a:rPr lang="it-IT" sz="2300" dirty="0">
                <a:solidFill>
                  <a:schemeClr val="accent1">
                    <a:lumMod val="75000"/>
                  </a:schemeClr>
                </a:solidFill>
              </a:rPr>
              <a:t>Periodo di 5 anni. </a:t>
            </a:r>
          </a:p>
          <a:p>
            <a:r>
              <a:rPr lang="it-IT" sz="2300" dirty="0">
                <a:solidFill>
                  <a:schemeClr val="accent1">
                    <a:lumMod val="75000"/>
                  </a:schemeClr>
                </a:solidFill>
              </a:rPr>
              <a:t>Fino a quando gli atti pubblicati producono i loro effetti, fatti salvi i diversi termini previsti dalla normativa in materia di trattamento dei dati personali e quanto previsto dalle norme sugli incarichi (articoli 14, comma 2 (3 anni), e 15, comma 4 del d.lgs. n. 33/2013) (3 anni). </a:t>
            </a:r>
          </a:p>
          <a:p>
            <a:r>
              <a:rPr lang="it-IT" sz="2300" dirty="0">
                <a:solidFill>
                  <a:schemeClr val="accent1">
                    <a:lumMod val="75000"/>
                  </a:schemeClr>
                </a:solidFill>
              </a:rPr>
              <a:t>Decorsi detti termini, i relativi dati e documenti sono accessibili ai sensi dell’articolo 5 (FOIA). </a:t>
            </a:r>
          </a:p>
          <a:p>
            <a:endParaRPr lang="it-IT" dirty="0"/>
          </a:p>
        </p:txBody>
      </p:sp>
      <p:sp>
        <p:nvSpPr>
          <p:cNvPr id="4" name="Freccia in giù 3">
            <a:extLst>
              <a:ext uri="{FF2B5EF4-FFF2-40B4-BE49-F238E27FC236}">
                <a16:creationId xmlns:a16="http://schemas.microsoft.com/office/drawing/2014/main" id="{76D75AB2-35CD-419F-A998-27FF414DE6BC}"/>
              </a:ext>
            </a:extLst>
          </p:cNvPr>
          <p:cNvSpPr/>
          <p:nvPr/>
        </p:nvSpPr>
        <p:spPr>
          <a:xfrm>
            <a:off x="4114812" y="2636912"/>
            <a:ext cx="484632" cy="432048"/>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906602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5F7B02-B100-48A8-8073-5E013EB36BAE}"/>
              </a:ext>
            </a:extLst>
          </p:cNvPr>
          <p:cNvSpPr>
            <a:spLocks noGrp="1"/>
          </p:cNvSpPr>
          <p:nvPr>
            <p:ph type="title"/>
          </p:nvPr>
        </p:nvSpPr>
        <p:spPr/>
        <p:txBody>
          <a:bodyPr/>
          <a:lstStyle/>
          <a:p>
            <a:r>
              <a:rPr lang="it-IT" dirty="0">
                <a:solidFill>
                  <a:schemeClr val="accent1">
                    <a:lumMod val="75000"/>
                  </a:schemeClr>
                </a:solidFill>
              </a:rPr>
              <a:t>La trasparenza e la semplificazione</a:t>
            </a:r>
          </a:p>
        </p:txBody>
      </p:sp>
      <p:sp>
        <p:nvSpPr>
          <p:cNvPr id="4" name="Segnaposto contenuto 3">
            <a:extLst>
              <a:ext uri="{FF2B5EF4-FFF2-40B4-BE49-F238E27FC236}">
                <a16:creationId xmlns:a16="http://schemas.microsoft.com/office/drawing/2014/main" id="{38F90570-7C2B-4533-8660-38233A215603}"/>
              </a:ext>
            </a:extLst>
          </p:cNvPr>
          <p:cNvSpPr>
            <a:spLocks noGrp="1"/>
          </p:cNvSpPr>
          <p:nvPr>
            <p:ph idx="1"/>
          </p:nvPr>
        </p:nvSpPr>
        <p:spPr>
          <a:xfrm>
            <a:off x="469796" y="1844824"/>
            <a:ext cx="3610744" cy="1800200"/>
          </a:xfrm>
          <a:prstGeom prst="rightArrow">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marL="0" indent="0" algn="ctr">
              <a:buNone/>
            </a:pPr>
            <a:r>
              <a:rPr lang="it-IT" sz="2000" b="1" dirty="0">
                <a:solidFill>
                  <a:schemeClr val="accent1">
                    <a:lumMod val="75000"/>
                  </a:schemeClr>
                </a:solidFill>
              </a:rPr>
              <a:t>PUNTI DI FORZA</a:t>
            </a:r>
          </a:p>
        </p:txBody>
      </p:sp>
      <p:sp>
        <p:nvSpPr>
          <p:cNvPr id="5" name="Segnaposto contenuto 3">
            <a:extLst>
              <a:ext uri="{FF2B5EF4-FFF2-40B4-BE49-F238E27FC236}">
                <a16:creationId xmlns:a16="http://schemas.microsoft.com/office/drawing/2014/main" id="{1B6476A5-A244-4691-93BF-29870B5398CB}"/>
              </a:ext>
            </a:extLst>
          </p:cNvPr>
          <p:cNvSpPr txBox="1">
            <a:spLocks/>
          </p:cNvSpPr>
          <p:nvPr/>
        </p:nvSpPr>
        <p:spPr>
          <a:xfrm>
            <a:off x="457200" y="4072210"/>
            <a:ext cx="3610744" cy="1800200"/>
          </a:xfrm>
          <a:prstGeom prst="rightArrow">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it-IT" sz="2000" b="1" dirty="0">
                <a:solidFill>
                  <a:schemeClr val="accent1">
                    <a:lumMod val="75000"/>
                  </a:schemeClr>
                </a:solidFill>
              </a:rPr>
              <a:t>PUNTI DI DEBOLEZZA</a:t>
            </a:r>
          </a:p>
        </p:txBody>
      </p:sp>
      <p:sp>
        <p:nvSpPr>
          <p:cNvPr id="6" name="Rettangolo con angoli arrotondati 5">
            <a:extLst>
              <a:ext uri="{FF2B5EF4-FFF2-40B4-BE49-F238E27FC236}">
                <a16:creationId xmlns:a16="http://schemas.microsoft.com/office/drawing/2014/main" id="{F0753CF6-A6F8-4C7A-8D37-B01816AE8873}"/>
              </a:ext>
            </a:extLst>
          </p:cNvPr>
          <p:cNvSpPr/>
          <p:nvPr/>
        </p:nvSpPr>
        <p:spPr>
          <a:xfrm>
            <a:off x="4788024" y="2287724"/>
            <a:ext cx="3327718" cy="914400"/>
          </a:xfrm>
          <a:prstGeom prst="round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just"/>
            <a:r>
              <a:rPr lang="it-IT" dirty="0">
                <a:solidFill>
                  <a:schemeClr val="accent1">
                    <a:lumMod val="75000"/>
                  </a:schemeClr>
                </a:solidFill>
              </a:rPr>
              <a:t>Avvicina il cittadino alla pubblica amministrazione</a:t>
            </a:r>
          </a:p>
        </p:txBody>
      </p:sp>
      <p:sp>
        <p:nvSpPr>
          <p:cNvPr id="7" name="Rettangolo con angoli arrotondati 6">
            <a:extLst>
              <a:ext uri="{FF2B5EF4-FFF2-40B4-BE49-F238E27FC236}">
                <a16:creationId xmlns:a16="http://schemas.microsoft.com/office/drawing/2014/main" id="{830D5E11-3B96-4CCF-A259-61D39A267CA3}"/>
              </a:ext>
            </a:extLst>
          </p:cNvPr>
          <p:cNvSpPr/>
          <p:nvPr/>
        </p:nvSpPr>
        <p:spPr>
          <a:xfrm>
            <a:off x="4788024" y="4515110"/>
            <a:ext cx="3327718" cy="914400"/>
          </a:xfrm>
          <a:prstGeom prst="round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just"/>
            <a:r>
              <a:rPr lang="it-IT" dirty="0">
                <a:solidFill>
                  <a:schemeClr val="accent1">
                    <a:lumMod val="75000"/>
                  </a:schemeClr>
                </a:solidFill>
              </a:rPr>
              <a:t>Gli obblighi di trasparenza appesantiscono l’attività della P.A.</a:t>
            </a:r>
          </a:p>
        </p:txBody>
      </p:sp>
    </p:spTree>
    <p:extLst>
      <p:ext uri="{BB962C8B-B14F-4D97-AF65-F5344CB8AC3E}">
        <p14:creationId xmlns:p14="http://schemas.microsoft.com/office/powerpoint/2010/main" val="1810104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B2FD93-446A-4414-9CAC-AA16BB22DBB5}"/>
              </a:ext>
            </a:extLst>
          </p:cNvPr>
          <p:cNvSpPr>
            <a:spLocks noGrp="1"/>
          </p:cNvSpPr>
          <p:nvPr>
            <p:ph type="title"/>
          </p:nvPr>
        </p:nvSpPr>
        <p:spPr/>
        <p:txBody>
          <a:bodyPr/>
          <a:lstStyle/>
          <a:p>
            <a:r>
              <a:rPr lang="it-IT" dirty="0">
                <a:solidFill>
                  <a:schemeClr val="accent1">
                    <a:lumMod val="75000"/>
                  </a:schemeClr>
                </a:solidFill>
              </a:rPr>
              <a:t>Corruzione e concussione</a:t>
            </a:r>
          </a:p>
        </p:txBody>
      </p:sp>
      <p:sp>
        <p:nvSpPr>
          <p:cNvPr id="4" name="Segnaposto contenuto 3">
            <a:extLst>
              <a:ext uri="{FF2B5EF4-FFF2-40B4-BE49-F238E27FC236}">
                <a16:creationId xmlns:a16="http://schemas.microsoft.com/office/drawing/2014/main" id="{108EE821-D14A-47EC-B529-252BE9FAB28E}"/>
              </a:ext>
            </a:extLst>
          </p:cNvPr>
          <p:cNvSpPr>
            <a:spLocks noGrp="1"/>
          </p:cNvSpPr>
          <p:nvPr>
            <p:ph idx="1"/>
          </p:nvPr>
        </p:nvSpPr>
        <p:spPr>
          <a:xfrm rot="10800000" flipH="1" flipV="1">
            <a:off x="457200" y="1600200"/>
            <a:ext cx="3250704" cy="1877928"/>
          </a:xfrm>
          <a:prstGeom prst="round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marL="0" indent="0" algn="ctr">
              <a:buNone/>
            </a:pPr>
            <a:r>
              <a:rPr lang="it-IT" sz="1400" b="1" dirty="0">
                <a:solidFill>
                  <a:schemeClr val="accent1">
                    <a:lumMod val="75000"/>
                  </a:schemeClr>
                </a:solidFill>
              </a:rPr>
              <a:t>Art. 318 c.p.</a:t>
            </a:r>
          </a:p>
          <a:p>
            <a:pPr marL="0" indent="0" algn="ctr">
              <a:buNone/>
            </a:pPr>
            <a:r>
              <a:rPr lang="it-IT" sz="1400" dirty="0">
                <a:solidFill>
                  <a:schemeClr val="accent1">
                    <a:lumMod val="75000"/>
                  </a:schemeClr>
                </a:solidFill>
              </a:rPr>
              <a:t>è il delitto commesso dal pubblico ufficiale che  riceve per sé o per una terza persona del denaro o altri beni o servizi, che non gli sono dovuti, o ne accetta la promessa.</a:t>
            </a:r>
          </a:p>
        </p:txBody>
      </p:sp>
      <p:sp>
        <p:nvSpPr>
          <p:cNvPr id="6" name="Segnaposto contenuto 3">
            <a:extLst>
              <a:ext uri="{FF2B5EF4-FFF2-40B4-BE49-F238E27FC236}">
                <a16:creationId xmlns:a16="http://schemas.microsoft.com/office/drawing/2014/main" id="{B20ED8D6-6F0B-4691-A35E-77BA6E21FA8A}"/>
              </a:ext>
            </a:extLst>
          </p:cNvPr>
          <p:cNvSpPr txBox="1">
            <a:spLocks/>
          </p:cNvSpPr>
          <p:nvPr/>
        </p:nvSpPr>
        <p:spPr>
          <a:xfrm rot="10800000" flipH="1" flipV="1">
            <a:off x="4427984" y="1623081"/>
            <a:ext cx="4258816" cy="1877927"/>
          </a:xfrm>
          <a:prstGeom prst="round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it-IT" sz="1400" b="1" dirty="0">
                <a:solidFill>
                  <a:schemeClr val="accent1">
                    <a:lumMod val="75000"/>
                  </a:schemeClr>
                </a:solidFill>
              </a:rPr>
              <a:t>Art. 317</a:t>
            </a:r>
          </a:p>
          <a:p>
            <a:pPr marL="0" indent="0" algn="ctr">
              <a:buNone/>
            </a:pPr>
            <a:r>
              <a:rPr lang="it-IT" sz="1400" dirty="0">
                <a:solidFill>
                  <a:schemeClr val="accent1">
                    <a:lumMod val="75000"/>
                  </a:schemeClr>
                </a:solidFill>
              </a:rPr>
              <a:t>commesso esclusivamente da un </a:t>
            </a:r>
            <a:r>
              <a:rPr lang="it-IT" sz="1400" b="1" dirty="0">
                <a:solidFill>
                  <a:schemeClr val="accent1">
                    <a:lumMod val="75000"/>
                  </a:schemeClr>
                </a:solidFill>
              </a:rPr>
              <a:t>pubblico ufficiale</a:t>
            </a:r>
            <a:r>
              <a:rPr lang="it-IT" sz="1400" dirty="0">
                <a:solidFill>
                  <a:schemeClr val="accent1">
                    <a:lumMod val="75000"/>
                  </a:schemeClr>
                </a:solidFill>
              </a:rPr>
              <a:t> o dall’incaricato di un </a:t>
            </a:r>
            <a:r>
              <a:rPr lang="it-IT" sz="1400" b="1" dirty="0">
                <a:solidFill>
                  <a:schemeClr val="accent1">
                    <a:lumMod val="75000"/>
                  </a:schemeClr>
                </a:solidFill>
              </a:rPr>
              <a:t>pubblico servizio, e </a:t>
            </a:r>
            <a:r>
              <a:rPr lang="it-IT" sz="1400" dirty="0">
                <a:solidFill>
                  <a:schemeClr val="accent1">
                    <a:lumMod val="75000"/>
                  </a:schemeClr>
                </a:solidFill>
              </a:rPr>
              <a:t>prevede che la persona in questione, </a:t>
            </a:r>
            <a:r>
              <a:rPr lang="it-IT" sz="1400" b="1" dirty="0">
                <a:solidFill>
                  <a:schemeClr val="accent1">
                    <a:lumMod val="75000"/>
                  </a:schemeClr>
                </a:solidFill>
              </a:rPr>
              <a:t>abusando</a:t>
            </a:r>
            <a:r>
              <a:rPr lang="it-IT" sz="1400" dirty="0">
                <a:solidFill>
                  <a:schemeClr val="accent1">
                    <a:lumMod val="75000"/>
                  </a:schemeClr>
                </a:solidFill>
              </a:rPr>
              <a:t> della sua posizione o dei suoi poteri, </a:t>
            </a:r>
            <a:r>
              <a:rPr lang="it-IT" sz="1400" b="1" dirty="0">
                <a:solidFill>
                  <a:schemeClr val="accent1">
                    <a:lumMod val="75000"/>
                  </a:schemeClr>
                </a:solidFill>
              </a:rPr>
              <a:t>costringa</a:t>
            </a:r>
            <a:r>
              <a:rPr lang="it-IT" sz="1400" dirty="0">
                <a:solidFill>
                  <a:schemeClr val="accent1">
                    <a:lumMod val="75000"/>
                  </a:schemeClr>
                </a:solidFill>
              </a:rPr>
              <a:t> o induca qualcuno a dare o a promettere indebitamente, a lui oppure a una terza persona, del </a:t>
            </a:r>
            <a:r>
              <a:rPr lang="it-IT" sz="1400" b="1" dirty="0">
                <a:solidFill>
                  <a:schemeClr val="accent1">
                    <a:lumMod val="75000"/>
                  </a:schemeClr>
                </a:solidFill>
              </a:rPr>
              <a:t>denaro</a:t>
            </a:r>
            <a:r>
              <a:rPr lang="it-IT" sz="1400" dirty="0">
                <a:solidFill>
                  <a:schemeClr val="accent1">
                    <a:lumMod val="75000"/>
                  </a:schemeClr>
                </a:solidFill>
              </a:rPr>
              <a:t> o altri beni</a:t>
            </a:r>
            <a:r>
              <a:rPr lang="it-IT" sz="1400" dirty="0"/>
              <a:t>.</a:t>
            </a:r>
          </a:p>
        </p:txBody>
      </p:sp>
      <p:sp>
        <p:nvSpPr>
          <p:cNvPr id="7" name="Connettore 6">
            <a:extLst>
              <a:ext uri="{FF2B5EF4-FFF2-40B4-BE49-F238E27FC236}">
                <a16:creationId xmlns:a16="http://schemas.microsoft.com/office/drawing/2014/main" id="{079330EB-EF62-4190-962E-D7663C207A85}"/>
              </a:ext>
            </a:extLst>
          </p:cNvPr>
          <p:cNvSpPr/>
          <p:nvPr/>
        </p:nvSpPr>
        <p:spPr>
          <a:xfrm>
            <a:off x="457199" y="4151342"/>
            <a:ext cx="3250705" cy="1440160"/>
          </a:xfrm>
          <a:prstGeom prst="flowChartConnector">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it-IT" sz="1200" b="1" dirty="0">
                <a:solidFill>
                  <a:schemeClr val="accent1">
                    <a:lumMod val="75000"/>
                  </a:schemeClr>
                </a:solidFill>
              </a:rPr>
              <a:t>COMPIERE</a:t>
            </a:r>
            <a:r>
              <a:rPr lang="it-IT" sz="1200" dirty="0">
                <a:solidFill>
                  <a:schemeClr val="accent1">
                    <a:lumMod val="75000"/>
                  </a:schemeClr>
                </a:solidFill>
              </a:rPr>
              <a:t> (o avere compiuto) un atto contrario ai doveri di ufficio,</a:t>
            </a:r>
          </a:p>
          <a:p>
            <a:pPr algn="ctr"/>
            <a:r>
              <a:rPr lang="it-IT" sz="1200" b="1" dirty="0">
                <a:solidFill>
                  <a:schemeClr val="accent1">
                    <a:lumMod val="75000"/>
                  </a:schemeClr>
                </a:solidFill>
              </a:rPr>
              <a:t>OMETTERE</a:t>
            </a:r>
            <a:r>
              <a:rPr lang="it-IT" sz="1200" dirty="0">
                <a:solidFill>
                  <a:schemeClr val="accent1">
                    <a:lumMod val="75000"/>
                  </a:schemeClr>
                </a:solidFill>
              </a:rPr>
              <a:t>, ritardare (o aver omesso o ritardato) un atto contrario al suo ufficio.</a:t>
            </a:r>
          </a:p>
        </p:txBody>
      </p:sp>
      <p:sp>
        <p:nvSpPr>
          <p:cNvPr id="8" name="Connettore 7">
            <a:extLst>
              <a:ext uri="{FF2B5EF4-FFF2-40B4-BE49-F238E27FC236}">
                <a16:creationId xmlns:a16="http://schemas.microsoft.com/office/drawing/2014/main" id="{26EB7B9E-F275-4506-AEDC-09C30E31AE51}"/>
              </a:ext>
            </a:extLst>
          </p:cNvPr>
          <p:cNvSpPr/>
          <p:nvPr/>
        </p:nvSpPr>
        <p:spPr>
          <a:xfrm>
            <a:off x="5076056" y="4151342"/>
            <a:ext cx="3250705" cy="1440160"/>
          </a:xfrm>
          <a:prstGeom prst="flowChartConnector">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it-IT" sz="1200" b="1" dirty="0">
                <a:solidFill>
                  <a:schemeClr val="accent1">
                    <a:lumMod val="75000"/>
                  </a:schemeClr>
                </a:solidFill>
              </a:rPr>
              <a:t>FARSI DARE o FARSI PROMETTERE</a:t>
            </a:r>
            <a:r>
              <a:rPr lang="it-IT" sz="1200" dirty="0">
                <a:solidFill>
                  <a:schemeClr val="accent1">
                    <a:lumMod val="75000"/>
                  </a:schemeClr>
                </a:solidFill>
              </a:rPr>
              <a:t>, per sé o per altri, denaro o un altro vantaggio (anche non patrimoniale) abusando della propria posizione.</a:t>
            </a:r>
          </a:p>
        </p:txBody>
      </p:sp>
      <p:sp>
        <p:nvSpPr>
          <p:cNvPr id="9" name="Freccia in giù 8">
            <a:extLst>
              <a:ext uri="{FF2B5EF4-FFF2-40B4-BE49-F238E27FC236}">
                <a16:creationId xmlns:a16="http://schemas.microsoft.com/office/drawing/2014/main" id="{00A30DE7-CF11-4326-974C-9050E1CB3357}"/>
              </a:ext>
            </a:extLst>
          </p:cNvPr>
          <p:cNvSpPr/>
          <p:nvPr/>
        </p:nvSpPr>
        <p:spPr>
          <a:xfrm>
            <a:off x="1840235" y="3660691"/>
            <a:ext cx="484632" cy="362302"/>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
        <p:nvSpPr>
          <p:cNvPr id="10" name="Freccia in giù 9">
            <a:extLst>
              <a:ext uri="{FF2B5EF4-FFF2-40B4-BE49-F238E27FC236}">
                <a16:creationId xmlns:a16="http://schemas.microsoft.com/office/drawing/2014/main" id="{24DDFBC8-0A93-44F7-9478-62B82C649496}"/>
              </a:ext>
            </a:extLst>
          </p:cNvPr>
          <p:cNvSpPr/>
          <p:nvPr/>
        </p:nvSpPr>
        <p:spPr>
          <a:xfrm rot="19621363">
            <a:off x="7226748" y="5600223"/>
            <a:ext cx="484632" cy="589014"/>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
        <p:nvSpPr>
          <p:cNvPr id="11" name="Freccia in giù 10">
            <a:extLst>
              <a:ext uri="{FF2B5EF4-FFF2-40B4-BE49-F238E27FC236}">
                <a16:creationId xmlns:a16="http://schemas.microsoft.com/office/drawing/2014/main" id="{E8D9D23F-59FB-4971-866C-7F0D10B387E0}"/>
              </a:ext>
            </a:extLst>
          </p:cNvPr>
          <p:cNvSpPr/>
          <p:nvPr/>
        </p:nvSpPr>
        <p:spPr>
          <a:xfrm rot="19924982">
            <a:off x="2895179" y="5594038"/>
            <a:ext cx="484632" cy="604754"/>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
        <p:nvSpPr>
          <p:cNvPr id="12" name="Freccia in giù 11">
            <a:extLst>
              <a:ext uri="{FF2B5EF4-FFF2-40B4-BE49-F238E27FC236}">
                <a16:creationId xmlns:a16="http://schemas.microsoft.com/office/drawing/2014/main" id="{347E6CD1-5C8E-4BB4-8F46-15E38F73B925}"/>
              </a:ext>
            </a:extLst>
          </p:cNvPr>
          <p:cNvSpPr/>
          <p:nvPr/>
        </p:nvSpPr>
        <p:spPr>
          <a:xfrm>
            <a:off x="6459092" y="3663855"/>
            <a:ext cx="484632" cy="362302"/>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7D99E25B-C0EA-41EF-B71A-BBC53D171CA7}"/>
              </a:ext>
            </a:extLst>
          </p:cNvPr>
          <p:cNvSpPr/>
          <p:nvPr/>
        </p:nvSpPr>
        <p:spPr>
          <a:xfrm>
            <a:off x="2397941" y="6309320"/>
            <a:ext cx="1950717" cy="274042"/>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it-IT" dirty="0">
                <a:solidFill>
                  <a:schemeClr val="accent1">
                    <a:lumMod val="75000"/>
                  </a:schemeClr>
                </a:solidFill>
              </a:rPr>
              <a:t>AZIONE</a:t>
            </a:r>
          </a:p>
        </p:txBody>
      </p:sp>
      <p:sp>
        <p:nvSpPr>
          <p:cNvPr id="14" name="Rettangolo 13">
            <a:extLst>
              <a:ext uri="{FF2B5EF4-FFF2-40B4-BE49-F238E27FC236}">
                <a16:creationId xmlns:a16="http://schemas.microsoft.com/office/drawing/2014/main" id="{7EB47763-4547-4658-BCD4-476684525B1E}"/>
              </a:ext>
            </a:extLst>
          </p:cNvPr>
          <p:cNvSpPr/>
          <p:nvPr/>
        </p:nvSpPr>
        <p:spPr>
          <a:xfrm>
            <a:off x="6736083" y="6317072"/>
            <a:ext cx="1950717" cy="274042"/>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it-IT" dirty="0">
                <a:solidFill>
                  <a:schemeClr val="accent1">
                    <a:lumMod val="75000"/>
                  </a:schemeClr>
                </a:solidFill>
              </a:rPr>
              <a:t>COSTRIZIONE</a:t>
            </a:r>
          </a:p>
        </p:txBody>
      </p:sp>
    </p:spTree>
    <p:extLst>
      <p:ext uri="{BB962C8B-B14F-4D97-AF65-F5344CB8AC3E}">
        <p14:creationId xmlns:p14="http://schemas.microsoft.com/office/powerpoint/2010/main" val="5097436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ACBA94-03BF-4F30-9AD4-3101A3B85086}"/>
              </a:ext>
            </a:extLst>
          </p:cNvPr>
          <p:cNvSpPr>
            <a:spLocks noGrp="1"/>
          </p:cNvSpPr>
          <p:nvPr>
            <p:ph type="title"/>
          </p:nvPr>
        </p:nvSpPr>
        <p:spPr>
          <a:xfrm>
            <a:off x="457200" y="375655"/>
            <a:ext cx="8229600" cy="6106690"/>
          </a:xfrm>
          <a:effectLst>
            <a:glow rad="228600">
              <a:schemeClr val="accent1">
                <a:satMod val="175000"/>
                <a:alpha val="40000"/>
              </a:schemeClr>
            </a:glow>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normAutofit/>
          </a:bodyPr>
          <a:lstStyle/>
          <a:p>
            <a:r>
              <a:rPr lang="it-IT" b="1" dirty="0">
                <a:solidFill>
                  <a:schemeClr val="accent1">
                    <a:lumMod val="75000"/>
                  </a:schemeClr>
                </a:solidFill>
              </a:rPr>
              <a:t>BEST PRACTICE DELLE ASSEMBLEE LEGISLATIVE</a:t>
            </a:r>
            <a:endParaRPr lang="it-IT" dirty="0"/>
          </a:p>
        </p:txBody>
      </p:sp>
    </p:spTree>
    <p:extLst>
      <p:ext uri="{BB962C8B-B14F-4D97-AF65-F5344CB8AC3E}">
        <p14:creationId xmlns:p14="http://schemas.microsoft.com/office/powerpoint/2010/main" val="23796585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D797FF-FD73-4FD5-8749-BDE1F042CC68}"/>
              </a:ext>
            </a:extLst>
          </p:cNvPr>
          <p:cNvSpPr>
            <a:spLocks noGrp="1"/>
          </p:cNvSpPr>
          <p:nvPr>
            <p:ph type="ctrTitle"/>
          </p:nvPr>
        </p:nvSpPr>
        <p:spPr>
          <a:xfrm>
            <a:off x="685800" y="476673"/>
            <a:ext cx="7772400" cy="1152127"/>
          </a:xfrm>
        </p:spPr>
        <p:txBody>
          <a:bodyPr>
            <a:normAutofit fontScale="90000"/>
          </a:bodyPr>
          <a:lstStyle/>
          <a:p>
            <a:r>
              <a:rPr lang="it-IT" dirty="0">
                <a:solidFill>
                  <a:schemeClr val="accent1">
                    <a:lumMod val="75000"/>
                  </a:schemeClr>
                </a:solidFill>
              </a:rPr>
              <a:t>Le esperienze delle Assemblee legislative</a:t>
            </a:r>
          </a:p>
        </p:txBody>
      </p:sp>
      <p:sp>
        <p:nvSpPr>
          <p:cNvPr id="3" name="Sottotitolo 2">
            <a:extLst>
              <a:ext uri="{FF2B5EF4-FFF2-40B4-BE49-F238E27FC236}">
                <a16:creationId xmlns:a16="http://schemas.microsoft.com/office/drawing/2014/main" id="{72734D65-72E2-4F72-A7B3-BA3AC9D2BC26}"/>
              </a:ext>
            </a:extLst>
          </p:cNvPr>
          <p:cNvSpPr>
            <a:spLocks noGrp="1"/>
          </p:cNvSpPr>
          <p:nvPr>
            <p:ph type="subTitle" idx="1"/>
          </p:nvPr>
        </p:nvSpPr>
        <p:spPr>
          <a:xfrm>
            <a:off x="539552" y="1916832"/>
            <a:ext cx="8136904" cy="4392488"/>
          </a:xfrm>
        </p:spPr>
        <p:txBody>
          <a:bodyPr>
            <a:normAutofit/>
          </a:bodyPr>
          <a:lstStyle/>
          <a:p>
            <a:pPr marL="514350" indent="-514350">
              <a:buAutoNum type="arabicPeriod"/>
            </a:pPr>
            <a:r>
              <a:rPr lang="it-IT" dirty="0">
                <a:solidFill>
                  <a:schemeClr val="accent1">
                    <a:lumMod val="75000"/>
                  </a:schemeClr>
                </a:solidFill>
              </a:rPr>
              <a:t>Metodologia comune di mappatura dei rischi</a:t>
            </a:r>
          </a:p>
          <a:p>
            <a:pPr lvl="0"/>
            <a:endParaRPr lang="it-IT" sz="2400" dirty="0"/>
          </a:p>
          <a:p>
            <a:pPr marL="342900" lvl="0" indent="-342900" algn="just">
              <a:buFont typeface="Wingdings" panose="05000000000000000000" pitchFamily="2" charset="2"/>
              <a:buChar char="v"/>
            </a:pPr>
            <a:r>
              <a:rPr lang="it-IT" sz="2400" dirty="0">
                <a:solidFill>
                  <a:schemeClr val="accent1">
                    <a:lumMod val="75000"/>
                  </a:schemeClr>
                </a:solidFill>
              </a:rPr>
              <a:t>ricognizione ed esame delle mappature dei processi effettuate dalle Assemblee legislative/Province autonome;</a:t>
            </a:r>
          </a:p>
          <a:p>
            <a:pPr marL="342900" lvl="0" indent="-342900" algn="just">
              <a:buFont typeface="Wingdings" panose="05000000000000000000" pitchFamily="2" charset="2"/>
              <a:buChar char="v"/>
            </a:pPr>
            <a:r>
              <a:rPr lang="it-IT" sz="2400" dirty="0">
                <a:solidFill>
                  <a:schemeClr val="accent1">
                    <a:lumMod val="75000"/>
                  </a:schemeClr>
                </a:solidFill>
              </a:rPr>
              <a:t>analisi della metodologia utilizzata;</a:t>
            </a:r>
          </a:p>
          <a:p>
            <a:pPr marL="342900" lvl="0" indent="-342900" algn="just">
              <a:buFont typeface="Wingdings" panose="05000000000000000000" pitchFamily="2" charset="2"/>
              <a:buChar char="v"/>
            </a:pPr>
            <a:r>
              <a:rPr lang="it-IT" sz="2400" dirty="0">
                <a:solidFill>
                  <a:schemeClr val="accent1">
                    <a:lumMod val="75000"/>
                  </a:schemeClr>
                </a:solidFill>
              </a:rPr>
              <a:t>confronto dei vari livelli di rischio rilevati per i processi;</a:t>
            </a:r>
          </a:p>
          <a:p>
            <a:pPr marL="342900" lvl="0" indent="-342900" algn="just">
              <a:buFont typeface="Wingdings" panose="05000000000000000000" pitchFamily="2" charset="2"/>
              <a:buChar char="v"/>
            </a:pPr>
            <a:r>
              <a:rPr lang="it-IT" sz="2400" dirty="0">
                <a:solidFill>
                  <a:schemeClr val="accent1">
                    <a:lumMod val="75000"/>
                  </a:schemeClr>
                </a:solidFill>
              </a:rPr>
              <a:t>formulazione di metodologie e soluzioni comuni più aderenti alla realtà delle Assemblee legislative/Province autonome.</a:t>
            </a:r>
          </a:p>
          <a:p>
            <a:endParaRPr lang="it-IT" dirty="0">
              <a:solidFill>
                <a:schemeClr val="accent1">
                  <a:lumMod val="75000"/>
                </a:schemeClr>
              </a:solidFill>
            </a:endParaRPr>
          </a:p>
          <a:p>
            <a:endParaRPr lang="it-IT" dirty="0"/>
          </a:p>
        </p:txBody>
      </p:sp>
      <p:sp>
        <p:nvSpPr>
          <p:cNvPr id="5" name="Freccia in giù 4">
            <a:extLst>
              <a:ext uri="{FF2B5EF4-FFF2-40B4-BE49-F238E27FC236}">
                <a16:creationId xmlns:a16="http://schemas.microsoft.com/office/drawing/2014/main" id="{C02360C1-B3B5-45FC-B45D-8CDE1E441B07}"/>
              </a:ext>
            </a:extLst>
          </p:cNvPr>
          <p:cNvSpPr/>
          <p:nvPr/>
        </p:nvSpPr>
        <p:spPr>
          <a:xfrm>
            <a:off x="4365688" y="2492896"/>
            <a:ext cx="484632" cy="432048"/>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216650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625348-9BC8-424F-A00D-F7337D4C0A8E}"/>
              </a:ext>
            </a:extLst>
          </p:cNvPr>
          <p:cNvSpPr>
            <a:spLocks noGrp="1"/>
          </p:cNvSpPr>
          <p:nvPr>
            <p:ph type="title"/>
          </p:nvPr>
        </p:nvSpPr>
        <p:spPr/>
        <p:txBody>
          <a:bodyPr>
            <a:normAutofit fontScale="90000"/>
          </a:bodyPr>
          <a:lstStyle/>
          <a:p>
            <a:r>
              <a:rPr lang="it-IT" dirty="0">
                <a:solidFill>
                  <a:schemeClr val="accent1">
                    <a:lumMod val="75000"/>
                  </a:schemeClr>
                </a:solidFill>
              </a:rPr>
              <a:t>Le esperienze delle Assemblee legislative</a:t>
            </a:r>
            <a:endParaRPr lang="it-IT" dirty="0"/>
          </a:p>
        </p:txBody>
      </p:sp>
      <p:sp>
        <p:nvSpPr>
          <p:cNvPr id="3" name="Segnaposto contenuto 2">
            <a:extLst>
              <a:ext uri="{FF2B5EF4-FFF2-40B4-BE49-F238E27FC236}">
                <a16:creationId xmlns:a16="http://schemas.microsoft.com/office/drawing/2014/main" id="{49CDC0ED-1F01-4D6A-91CC-7722C54CC57E}"/>
              </a:ext>
            </a:extLst>
          </p:cNvPr>
          <p:cNvSpPr>
            <a:spLocks noGrp="1"/>
          </p:cNvSpPr>
          <p:nvPr>
            <p:ph idx="1"/>
          </p:nvPr>
        </p:nvSpPr>
        <p:spPr/>
        <p:txBody>
          <a:bodyPr/>
          <a:lstStyle/>
          <a:p>
            <a:pPr marL="0" indent="0">
              <a:buNone/>
            </a:pPr>
            <a:r>
              <a:rPr lang="it-IT" dirty="0">
                <a:solidFill>
                  <a:schemeClr val="accent1">
                    <a:lumMod val="75000"/>
                  </a:schemeClr>
                </a:solidFill>
              </a:rPr>
              <a:t>2. Determinazione del rischio residuo</a:t>
            </a:r>
          </a:p>
          <a:p>
            <a:endParaRPr lang="it-IT" dirty="0"/>
          </a:p>
        </p:txBody>
      </p:sp>
      <p:sp>
        <p:nvSpPr>
          <p:cNvPr id="4" name="AutoShape 190">
            <a:extLst>
              <a:ext uri="{FF2B5EF4-FFF2-40B4-BE49-F238E27FC236}">
                <a16:creationId xmlns:a16="http://schemas.microsoft.com/office/drawing/2014/main" id="{33290F8C-31F1-4E6B-927D-6ED67E0E14E2}"/>
              </a:ext>
            </a:extLst>
          </p:cNvPr>
          <p:cNvSpPr>
            <a:spLocks noChangeArrowheads="1"/>
          </p:cNvSpPr>
          <p:nvPr/>
        </p:nvSpPr>
        <p:spPr bwMode="auto">
          <a:xfrm>
            <a:off x="465242" y="2727619"/>
            <a:ext cx="2016224" cy="1234365"/>
          </a:xfrm>
          <a:prstGeom prst="flowChartConnector">
            <a:avLst/>
          </a:prstGeom>
          <a:ln>
            <a:headEnd/>
            <a:tailEnd/>
          </a:ln>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ot="0" vert="horz" wrap="square" lIns="91440" tIns="45720" rIns="91440" bIns="45720" anchor="ctr" anchorCtr="0" upright="1">
            <a:noAutofit/>
          </a:bodyPr>
          <a:lstStyle/>
          <a:p>
            <a:pPr algn="ctr">
              <a:spcAft>
                <a:spcPts val="0"/>
              </a:spcAft>
            </a:pPr>
            <a:r>
              <a:rPr lang="it-IT" sz="1400" dirty="0">
                <a:solidFill>
                  <a:schemeClr val="accent1">
                    <a:lumMod val="75000"/>
                  </a:schemeClr>
                </a:solidFill>
                <a:effectLst/>
                <a:latin typeface="Times New Roman" panose="02020603050405020304" pitchFamily="18" charset="0"/>
                <a:ea typeface="Times New Roman" panose="02020603050405020304" pitchFamily="18" charset="0"/>
              </a:rPr>
              <a:t>Obiettivo di prevenzione della corruzione </a:t>
            </a:r>
          </a:p>
        </p:txBody>
      </p:sp>
      <p:sp>
        <p:nvSpPr>
          <p:cNvPr id="6" name="AutoShape 189">
            <a:extLst>
              <a:ext uri="{FF2B5EF4-FFF2-40B4-BE49-F238E27FC236}">
                <a16:creationId xmlns:a16="http://schemas.microsoft.com/office/drawing/2014/main" id="{36CCF096-1A43-41B1-9E7B-6C2C4BA705CF}"/>
              </a:ext>
            </a:extLst>
          </p:cNvPr>
          <p:cNvSpPr>
            <a:spLocks noChangeArrowheads="1"/>
          </p:cNvSpPr>
          <p:nvPr/>
        </p:nvSpPr>
        <p:spPr bwMode="auto">
          <a:xfrm>
            <a:off x="3549653" y="3113527"/>
            <a:ext cx="1802356" cy="484632"/>
          </a:xfrm>
          <a:prstGeom prst="flowChartAlternateProcess">
            <a:avLst/>
          </a:prstGeom>
          <a:ln>
            <a:headEnd/>
            <a:tailEnd/>
          </a:ln>
          <a:effectLst>
            <a:glow rad="101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ctr" anchorCtr="0" upright="1">
            <a:noAutofit/>
          </a:bodyPr>
          <a:lstStyle/>
          <a:p>
            <a:pPr algn="ctr">
              <a:spcAft>
                <a:spcPts val="0"/>
              </a:spcAft>
            </a:pPr>
            <a:r>
              <a:rPr lang="it-IT" sz="1200" dirty="0">
                <a:solidFill>
                  <a:schemeClr val="accent1">
                    <a:lumMod val="75000"/>
                  </a:schemeClr>
                </a:solidFill>
                <a:effectLst/>
                <a:latin typeface="Times New Roman" panose="02020603050405020304" pitchFamily="18" charset="0"/>
                <a:ea typeface="Times New Roman" panose="02020603050405020304" pitchFamily="18" charset="0"/>
              </a:rPr>
              <a:t>RISCHIO INERENTE</a:t>
            </a:r>
          </a:p>
        </p:txBody>
      </p:sp>
      <p:sp>
        <p:nvSpPr>
          <p:cNvPr id="9" name="Freccia a destra 8">
            <a:extLst>
              <a:ext uri="{FF2B5EF4-FFF2-40B4-BE49-F238E27FC236}">
                <a16:creationId xmlns:a16="http://schemas.microsoft.com/office/drawing/2014/main" id="{9943EEDF-B62B-43AA-B899-647041FC71CE}"/>
              </a:ext>
            </a:extLst>
          </p:cNvPr>
          <p:cNvSpPr/>
          <p:nvPr/>
        </p:nvSpPr>
        <p:spPr>
          <a:xfrm>
            <a:off x="2724586" y="3171574"/>
            <a:ext cx="565720" cy="484632"/>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
        <p:nvSpPr>
          <p:cNvPr id="10" name="Freccia a destra 9">
            <a:extLst>
              <a:ext uri="{FF2B5EF4-FFF2-40B4-BE49-F238E27FC236}">
                <a16:creationId xmlns:a16="http://schemas.microsoft.com/office/drawing/2014/main" id="{C5EBE86C-E309-48F6-8FB4-CFFB120B4DAD}"/>
              </a:ext>
            </a:extLst>
          </p:cNvPr>
          <p:cNvSpPr/>
          <p:nvPr/>
        </p:nvSpPr>
        <p:spPr>
          <a:xfrm>
            <a:off x="5586161" y="3102530"/>
            <a:ext cx="565720" cy="484632"/>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
        <p:nvSpPr>
          <p:cNvPr id="11" name="AutoShape 190">
            <a:extLst>
              <a:ext uri="{FF2B5EF4-FFF2-40B4-BE49-F238E27FC236}">
                <a16:creationId xmlns:a16="http://schemas.microsoft.com/office/drawing/2014/main" id="{D0A944FA-3572-4484-89C5-3AADC318A70F}"/>
              </a:ext>
            </a:extLst>
          </p:cNvPr>
          <p:cNvSpPr>
            <a:spLocks noChangeArrowheads="1"/>
          </p:cNvSpPr>
          <p:nvPr/>
        </p:nvSpPr>
        <p:spPr bwMode="auto">
          <a:xfrm>
            <a:off x="6436424" y="2662975"/>
            <a:ext cx="2016224" cy="1234365"/>
          </a:xfrm>
          <a:prstGeom prst="flowChartConnector">
            <a:avLst/>
          </a:prstGeom>
          <a:ln>
            <a:headEnd/>
            <a:tailEnd/>
          </a:ln>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ot="0" vert="horz" wrap="square" lIns="91440" tIns="45720" rIns="91440" bIns="45720" anchor="ctr" anchorCtr="0" upright="1">
            <a:noAutofit/>
          </a:bodyPr>
          <a:lstStyle/>
          <a:p>
            <a:pPr algn="ctr">
              <a:spcAft>
                <a:spcPts val="0"/>
              </a:spcAft>
            </a:pPr>
            <a:r>
              <a:rPr lang="it-IT" sz="1400" dirty="0">
                <a:solidFill>
                  <a:schemeClr val="accent1">
                    <a:lumMod val="75000"/>
                  </a:schemeClr>
                </a:solidFill>
                <a:effectLst/>
                <a:latin typeface="Times New Roman" panose="02020603050405020304" pitchFamily="18" charset="0"/>
                <a:ea typeface="Times New Roman" panose="02020603050405020304" pitchFamily="18" charset="0"/>
              </a:rPr>
              <a:t>Obiettivo di prevenzione della corruzione </a:t>
            </a:r>
          </a:p>
        </p:txBody>
      </p:sp>
      <p:sp>
        <p:nvSpPr>
          <p:cNvPr id="12" name="Freccia a destra 11">
            <a:extLst>
              <a:ext uri="{FF2B5EF4-FFF2-40B4-BE49-F238E27FC236}">
                <a16:creationId xmlns:a16="http://schemas.microsoft.com/office/drawing/2014/main" id="{2FC9F39C-EDD1-4679-BC15-68A31F79D0BA}"/>
              </a:ext>
            </a:extLst>
          </p:cNvPr>
          <p:cNvSpPr/>
          <p:nvPr/>
        </p:nvSpPr>
        <p:spPr>
          <a:xfrm rot="5400000">
            <a:off x="7161676" y="4125352"/>
            <a:ext cx="565720" cy="484632"/>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
        <p:nvSpPr>
          <p:cNvPr id="14" name="AutoShape 198">
            <a:extLst>
              <a:ext uri="{FF2B5EF4-FFF2-40B4-BE49-F238E27FC236}">
                <a16:creationId xmlns:a16="http://schemas.microsoft.com/office/drawing/2014/main" id="{38EFC4F4-E0C6-4AB4-AEE8-BEB505FEC4DE}"/>
              </a:ext>
            </a:extLst>
          </p:cNvPr>
          <p:cNvSpPr>
            <a:spLocks noChangeArrowheads="1"/>
          </p:cNvSpPr>
          <p:nvPr/>
        </p:nvSpPr>
        <p:spPr bwMode="auto">
          <a:xfrm>
            <a:off x="1831257" y="4267763"/>
            <a:ext cx="2367855" cy="1026285"/>
          </a:xfrm>
          <a:prstGeom prst="flowChartConnector">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upright="1">
            <a:noAutofit/>
          </a:bodyPr>
          <a:lstStyle/>
          <a:p>
            <a:pPr algn="ctr">
              <a:spcAft>
                <a:spcPts val="0"/>
              </a:spcAft>
            </a:pPr>
            <a:r>
              <a:rPr lang="it-IT" sz="1200" dirty="0">
                <a:solidFill>
                  <a:schemeClr val="accent1">
                    <a:lumMod val="75000"/>
                  </a:schemeClr>
                </a:solidFill>
                <a:effectLst/>
                <a:latin typeface="Times New Roman" panose="02020603050405020304" pitchFamily="18" charset="0"/>
                <a:ea typeface="Times New Roman" panose="02020603050405020304" pitchFamily="18" charset="0"/>
              </a:rPr>
              <a:t>Rischio teorico qualora si ipotizzasse  una </a:t>
            </a:r>
            <a:r>
              <a:rPr lang="it-IT" sz="1200" dirty="0" err="1">
                <a:solidFill>
                  <a:schemeClr val="accent1">
                    <a:lumMod val="75000"/>
                  </a:schemeClr>
                </a:solidFill>
                <a:effectLst/>
                <a:latin typeface="Times New Roman" panose="02020603050405020304" pitchFamily="18" charset="0"/>
                <a:ea typeface="Times New Roman" panose="02020603050405020304" pitchFamily="18" charset="0"/>
              </a:rPr>
              <a:t>una</a:t>
            </a:r>
            <a:r>
              <a:rPr lang="it-IT" sz="1200" dirty="0">
                <a:solidFill>
                  <a:schemeClr val="accent1">
                    <a:lumMod val="75000"/>
                  </a:schemeClr>
                </a:solidFill>
                <a:effectLst/>
                <a:latin typeface="Times New Roman" panose="02020603050405020304" pitchFamily="18" charset="0"/>
                <a:ea typeface="Times New Roman" panose="02020603050405020304" pitchFamily="18" charset="0"/>
              </a:rPr>
              <a:t> completa assenza di controlli</a:t>
            </a:r>
          </a:p>
        </p:txBody>
      </p:sp>
      <p:sp>
        <p:nvSpPr>
          <p:cNvPr id="15" name="AutoShape 199">
            <a:extLst>
              <a:ext uri="{FF2B5EF4-FFF2-40B4-BE49-F238E27FC236}">
                <a16:creationId xmlns:a16="http://schemas.microsoft.com/office/drawing/2014/main" id="{8EB6832C-8858-4C02-BA05-BC0DB60956CE}"/>
              </a:ext>
            </a:extLst>
          </p:cNvPr>
          <p:cNvSpPr>
            <a:spLocks noChangeArrowheads="1"/>
          </p:cNvSpPr>
          <p:nvPr/>
        </p:nvSpPr>
        <p:spPr bwMode="auto">
          <a:xfrm>
            <a:off x="3912480" y="5576927"/>
            <a:ext cx="2498056" cy="905774"/>
          </a:xfrm>
          <a:prstGeom prst="flowChartConnector">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upright="1">
            <a:noAutofit/>
          </a:bodyPr>
          <a:lstStyle/>
          <a:p>
            <a:pPr algn="ctr">
              <a:spcAft>
                <a:spcPts val="0"/>
              </a:spcAft>
            </a:pPr>
            <a:r>
              <a:rPr lang="it-IT" sz="1200" dirty="0">
                <a:solidFill>
                  <a:schemeClr val="accent1">
                    <a:lumMod val="75000"/>
                  </a:schemeClr>
                </a:solidFill>
                <a:effectLst/>
                <a:latin typeface="Times New Roman" panose="02020603050405020304" pitchFamily="18" charset="0"/>
                <a:ea typeface="Times New Roman" panose="02020603050405020304" pitchFamily="18" charset="0"/>
                <a:cs typeface="Garamond" panose="02020404030301010803" pitchFamily="18" charset="0"/>
              </a:rPr>
              <a:t>Rischio che permane dopo l’applicazione dei sistemi di controllo</a:t>
            </a:r>
            <a:endParaRPr lang="it-IT" sz="1200" dirty="0">
              <a:solidFill>
                <a:schemeClr val="accent1">
                  <a:lumMod val="75000"/>
                </a:schemeClr>
              </a:solidFill>
              <a:effectLst/>
              <a:latin typeface="Times New Roman" panose="02020603050405020304" pitchFamily="18" charset="0"/>
              <a:ea typeface="Times New Roman" panose="02020603050405020304" pitchFamily="18" charset="0"/>
            </a:endParaRPr>
          </a:p>
        </p:txBody>
      </p:sp>
      <p:sp>
        <p:nvSpPr>
          <p:cNvPr id="18" name="AutoShape 189">
            <a:extLst>
              <a:ext uri="{FF2B5EF4-FFF2-40B4-BE49-F238E27FC236}">
                <a16:creationId xmlns:a16="http://schemas.microsoft.com/office/drawing/2014/main" id="{397667A1-BA05-4F32-BBE0-EC9060895C59}"/>
              </a:ext>
            </a:extLst>
          </p:cNvPr>
          <p:cNvSpPr>
            <a:spLocks noChangeArrowheads="1"/>
          </p:cNvSpPr>
          <p:nvPr/>
        </p:nvSpPr>
        <p:spPr bwMode="auto">
          <a:xfrm>
            <a:off x="6543358" y="4809416"/>
            <a:ext cx="1802356" cy="484632"/>
          </a:xfrm>
          <a:prstGeom prst="flowChartAlternateProcess">
            <a:avLst/>
          </a:prstGeom>
          <a:ln>
            <a:headEnd/>
            <a:tailEnd/>
          </a:ln>
          <a:effectLst>
            <a:glow rad="101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ctr" anchorCtr="0" upright="1">
            <a:noAutofit/>
          </a:bodyPr>
          <a:lstStyle/>
          <a:p>
            <a:pPr algn="ctr">
              <a:spcAft>
                <a:spcPts val="0"/>
              </a:spcAft>
            </a:pPr>
            <a:r>
              <a:rPr lang="it-IT" sz="1200" dirty="0">
                <a:solidFill>
                  <a:schemeClr val="accent1">
                    <a:lumMod val="75000"/>
                  </a:schemeClr>
                </a:solidFill>
                <a:effectLst/>
                <a:latin typeface="Times New Roman" panose="02020603050405020304" pitchFamily="18" charset="0"/>
                <a:ea typeface="Times New Roman" panose="02020603050405020304" pitchFamily="18" charset="0"/>
              </a:rPr>
              <a:t>RISCHIO </a:t>
            </a:r>
            <a:r>
              <a:rPr lang="it-IT" sz="1200" dirty="0">
                <a:solidFill>
                  <a:schemeClr val="accent1">
                    <a:lumMod val="75000"/>
                  </a:schemeClr>
                </a:solidFill>
                <a:latin typeface="Times New Roman" panose="02020603050405020304" pitchFamily="18" charset="0"/>
                <a:ea typeface="Times New Roman" panose="02020603050405020304" pitchFamily="18" charset="0"/>
              </a:rPr>
              <a:t>RESIDUO</a:t>
            </a:r>
            <a:endParaRPr lang="it-IT" sz="1200" dirty="0">
              <a:solidFill>
                <a:schemeClr val="accent1">
                  <a:lumMod val="75000"/>
                </a:schemeClr>
              </a:solidFill>
              <a:effectLst/>
              <a:latin typeface="Times New Roman" panose="02020603050405020304" pitchFamily="18" charset="0"/>
              <a:ea typeface="Times New Roman" panose="02020603050405020304" pitchFamily="18" charset="0"/>
            </a:endParaRPr>
          </a:p>
        </p:txBody>
      </p:sp>
      <p:cxnSp>
        <p:nvCxnSpPr>
          <p:cNvPr id="20" name="Connettore 2 19">
            <a:extLst>
              <a:ext uri="{FF2B5EF4-FFF2-40B4-BE49-F238E27FC236}">
                <a16:creationId xmlns:a16="http://schemas.microsoft.com/office/drawing/2014/main" id="{20B05A59-4D6F-4700-B413-DD0676B59070}"/>
              </a:ext>
            </a:extLst>
          </p:cNvPr>
          <p:cNvCxnSpPr>
            <a:cxnSpLocks/>
          </p:cNvCxnSpPr>
          <p:nvPr/>
        </p:nvCxnSpPr>
        <p:spPr>
          <a:xfrm flipH="1">
            <a:off x="3752205" y="3652285"/>
            <a:ext cx="563216" cy="58543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1" name="Connettore 2 20">
            <a:extLst>
              <a:ext uri="{FF2B5EF4-FFF2-40B4-BE49-F238E27FC236}">
                <a16:creationId xmlns:a16="http://schemas.microsoft.com/office/drawing/2014/main" id="{7CBE281B-2B5B-4BA4-B738-662BFAC8967A}"/>
              </a:ext>
            </a:extLst>
          </p:cNvPr>
          <p:cNvCxnSpPr>
            <a:cxnSpLocks/>
          </p:cNvCxnSpPr>
          <p:nvPr/>
        </p:nvCxnSpPr>
        <p:spPr>
          <a:xfrm flipH="1">
            <a:off x="6436424" y="5294048"/>
            <a:ext cx="583848" cy="63396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08759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C7A3AA1-44C4-4CBE-8808-D86A411AD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303244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4FDAB746-A9A3-4EC2-8997-5EB71BC964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a:off x="0" y="1584458"/>
            <a:ext cx="9144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olo 1">
            <a:extLst>
              <a:ext uri="{FF2B5EF4-FFF2-40B4-BE49-F238E27FC236}">
                <a16:creationId xmlns:a16="http://schemas.microsoft.com/office/drawing/2014/main" id="{07B959EE-A8FE-442C-977F-5EB2D79B147A}"/>
              </a:ext>
            </a:extLst>
          </p:cNvPr>
          <p:cNvSpPr>
            <a:spLocks noGrp="1"/>
          </p:cNvSpPr>
          <p:nvPr>
            <p:ph type="title"/>
          </p:nvPr>
        </p:nvSpPr>
        <p:spPr>
          <a:xfrm>
            <a:off x="603504" y="338328"/>
            <a:ext cx="5408656" cy="1773936"/>
          </a:xfrm>
        </p:spPr>
        <p:txBody>
          <a:bodyPr vert="horz" lIns="91440" tIns="45720" rIns="91440" bIns="45720" rtlCol="0" anchor="ctr">
            <a:normAutofit/>
          </a:bodyPr>
          <a:lstStyle/>
          <a:p>
            <a:pPr algn="l">
              <a:lnSpc>
                <a:spcPct val="90000"/>
              </a:lnSpc>
            </a:pPr>
            <a:r>
              <a:rPr lang="en-US" sz="3500" dirty="0" err="1">
                <a:solidFill>
                  <a:srgbClr val="FFFFFF"/>
                </a:solidFill>
              </a:rPr>
              <a:t>Sezione</a:t>
            </a:r>
            <a:r>
              <a:rPr lang="en-US" sz="3500" dirty="0">
                <a:solidFill>
                  <a:srgbClr val="FFFFFF"/>
                </a:solidFill>
              </a:rPr>
              <a:t> «</a:t>
            </a:r>
            <a:r>
              <a:rPr lang="en-US" sz="3500" dirty="0" err="1">
                <a:solidFill>
                  <a:srgbClr val="FFFFFF"/>
                </a:solidFill>
              </a:rPr>
              <a:t>Amministrazione</a:t>
            </a:r>
            <a:r>
              <a:rPr lang="en-US" sz="3500" dirty="0">
                <a:solidFill>
                  <a:srgbClr val="FFFFFF"/>
                </a:solidFill>
              </a:rPr>
              <a:t> </a:t>
            </a:r>
            <a:r>
              <a:rPr lang="en-US" sz="3500" dirty="0" err="1">
                <a:solidFill>
                  <a:srgbClr val="FFFFFF"/>
                </a:solidFill>
              </a:rPr>
              <a:t>Trasparente</a:t>
            </a:r>
            <a:r>
              <a:rPr lang="en-US" sz="3500" dirty="0">
                <a:solidFill>
                  <a:srgbClr val="FFFFFF"/>
                </a:solidFill>
              </a:rPr>
              <a:t>» del </a:t>
            </a:r>
            <a:r>
              <a:rPr lang="en-US" sz="3500" dirty="0" err="1">
                <a:solidFill>
                  <a:srgbClr val="FFFFFF"/>
                </a:solidFill>
              </a:rPr>
              <a:t>Consiglio</a:t>
            </a:r>
            <a:r>
              <a:rPr lang="en-US" sz="3500" dirty="0">
                <a:solidFill>
                  <a:srgbClr val="FFFFFF"/>
                </a:solidFill>
              </a:rPr>
              <a:t> </a:t>
            </a:r>
            <a:r>
              <a:rPr lang="en-US" sz="3500" dirty="0" err="1">
                <a:solidFill>
                  <a:srgbClr val="FFFFFF"/>
                </a:solidFill>
              </a:rPr>
              <a:t>regionale</a:t>
            </a:r>
            <a:r>
              <a:rPr lang="en-US" sz="3500" dirty="0">
                <a:solidFill>
                  <a:srgbClr val="FFFFFF"/>
                </a:solidFill>
              </a:rPr>
              <a:t> </a:t>
            </a:r>
            <a:r>
              <a:rPr lang="en-US" sz="3500" dirty="0" err="1">
                <a:solidFill>
                  <a:srgbClr val="FFFFFF"/>
                </a:solidFill>
              </a:rPr>
              <a:t>dell’Abruzzo</a:t>
            </a:r>
            <a:endParaRPr lang="en-US" sz="3500" dirty="0">
              <a:solidFill>
                <a:srgbClr val="FFFFFF"/>
              </a:solidFill>
            </a:endParaRPr>
          </a:p>
        </p:txBody>
      </p:sp>
      <p:sp>
        <p:nvSpPr>
          <p:cNvPr id="79" name="Rectangle 78">
            <a:extLst>
              <a:ext uri="{FF2B5EF4-FFF2-40B4-BE49-F238E27FC236}">
                <a16:creationId xmlns:a16="http://schemas.microsoft.com/office/drawing/2014/main" id="{091C9E05-1ED5-4438-8E0F-38219974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805364"/>
            <a:ext cx="9141714" cy="40526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a:extLst>
              <a:ext uri="{FF2B5EF4-FFF2-40B4-BE49-F238E27FC236}">
                <a16:creationId xmlns:a16="http://schemas.microsoft.com/office/drawing/2014/main" id="{117DC942-67A8-4EF2-97ED-C2D2EC193026}"/>
              </a:ext>
            </a:extLst>
          </p:cNvPr>
          <p:cNvPicPr>
            <a:picLocks noChangeAspect="1"/>
          </p:cNvPicPr>
          <p:nvPr/>
        </p:nvPicPr>
        <p:blipFill rotWithShape="1">
          <a:blip r:embed="rId3"/>
          <a:srcRect l="2165" r="496" b="-3"/>
          <a:stretch/>
        </p:blipFill>
        <p:spPr>
          <a:xfrm>
            <a:off x="4766730" y="2805364"/>
            <a:ext cx="3874770" cy="4052636"/>
          </a:xfrm>
          <a:prstGeom prst="rect">
            <a:avLst/>
          </a:prstGeom>
        </p:spPr>
      </p:pic>
      <p:pic>
        <p:nvPicPr>
          <p:cNvPr id="49" name="Immagine 48">
            <a:extLst>
              <a:ext uri="{FF2B5EF4-FFF2-40B4-BE49-F238E27FC236}">
                <a16:creationId xmlns:a16="http://schemas.microsoft.com/office/drawing/2014/main" id="{B0450AD7-71A8-4FFA-A611-448B51221B95}"/>
              </a:ext>
            </a:extLst>
          </p:cNvPr>
          <p:cNvPicPr>
            <a:picLocks noChangeAspect="1"/>
          </p:cNvPicPr>
          <p:nvPr/>
        </p:nvPicPr>
        <p:blipFill>
          <a:blip r:embed="rId4"/>
          <a:stretch>
            <a:fillRect/>
          </a:stretch>
        </p:blipFill>
        <p:spPr>
          <a:xfrm>
            <a:off x="502500" y="2636912"/>
            <a:ext cx="4012131" cy="4221088"/>
          </a:xfrm>
          <a:prstGeom prst="rect">
            <a:avLst/>
          </a:prstGeom>
        </p:spPr>
      </p:pic>
    </p:spTree>
    <p:extLst>
      <p:ext uri="{BB962C8B-B14F-4D97-AF65-F5344CB8AC3E}">
        <p14:creationId xmlns:p14="http://schemas.microsoft.com/office/powerpoint/2010/main" val="9844584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8F218D-BD11-4BFC-A2BA-C032EBAA0453}"/>
              </a:ext>
            </a:extLst>
          </p:cNvPr>
          <p:cNvSpPr>
            <a:spLocks noGrp="1"/>
          </p:cNvSpPr>
          <p:nvPr>
            <p:ph type="title"/>
          </p:nvPr>
        </p:nvSpPr>
        <p:spPr/>
        <p:txBody>
          <a:bodyPr>
            <a:normAutofit fontScale="90000"/>
          </a:bodyPr>
          <a:lstStyle/>
          <a:p>
            <a:r>
              <a:rPr lang="it-IT" dirty="0">
                <a:solidFill>
                  <a:schemeClr val="accent1">
                    <a:lumMod val="75000"/>
                  </a:schemeClr>
                </a:solidFill>
              </a:rPr>
              <a:t>Dati sugli accessi del Consiglio regionale dell’Abruzzo</a:t>
            </a:r>
          </a:p>
        </p:txBody>
      </p:sp>
      <p:pic>
        <p:nvPicPr>
          <p:cNvPr id="7" name="Segnaposto contenuto 6">
            <a:extLst>
              <a:ext uri="{FF2B5EF4-FFF2-40B4-BE49-F238E27FC236}">
                <a16:creationId xmlns:a16="http://schemas.microsoft.com/office/drawing/2014/main" id="{A298A51E-ECD9-466C-8882-6FB7D2C9911C}"/>
              </a:ext>
            </a:extLst>
          </p:cNvPr>
          <p:cNvPicPr>
            <a:picLocks noGrp="1" noChangeAspect="1"/>
          </p:cNvPicPr>
          <p:nvPr>
            <p:ph idx="1"/>
          </p:nvPr>
        </p:nvPicPr>
        <p:blipFill>
          <a:blip r:embed="rId2"/>
          <a:stretch>
            <a:fillRect/>
          </a:stretch>
        </p:blipFill>
        <p:spPr>
          <a:xfrm>
            <a:off x="457200" y="1556792"/>
            <a:ext cx="8229600" cy="5026570"/>
          </a:xfrm>
          <a:prstGeom prst="rect">
            <a:avLst/>
          </a:prstGeom>
        </p:spPr>
      </p:pic>
    </p:spTree>
    <p:extLst>
      <p:ext uri="{BB962C8B-B14F-4D97-AF65-F5344CB8AC3E}">
        <p14:creationId xmlns:p14="http://schemas.microsoft.com/office/powerpoint/2010/main" val="7790406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3D1F65-B4A0-44D7-8B0F-ABD33A7A4982}"/>
              </a:ext>
            </a:extLst>
          </p:cNvPr>
          <p:cNvSpPr>
            <a:spLocks noGrp="1"/>
          </p:cNvSpPr>
          <p:nvPr>
            <p:ph type="title"/>
          </p:nvPr>
        </p:nvSpPr>
        <p:spPr/>
        <p:txBody>
          <a:bodyPr>
            <a:normAutofit fontScale="90000"/>
          </a:bodyPr>
          <a:lstStyle/>
          <a:p>
            <a:r>
              <a:rPr lang="it-IT" dirty="0">
                <a:solidFill>
                  <a:schemeClr val="accent1">
                    <a:lumMod val="75000"/>
                  </a:schemeClr>
                </a:solidFill>
              </a:rPr>
              <a:t>Dati sugli accessi del Consiglio regionale dell’Abruzzo</a:t>
            </a:r>
            <a:endParaRPr lang="it-IT" dirty="0"/>
          </a:p>
        </p:txBody>
      </p:sp>
      <p:pic>
        <p:nvPicPr>
          <p:cNvPr id="6" name="Segnaposto contenuto 5">
            <a:extLst>
              <a:ext uri="{FF2B5EF4-FFF2-40B4-BE49-F238E27FC236}">
                <a16:creationId xmlns:a16="http://schemas.microsoft.com/office/drawing/2014/main" id="{A13A0F20-332C-43A1-81C6-55F3D6AC807A}"/>
              </a:ext>
            </a:extLst>
          </p:cNvPr>
          <p:cNvPicPr>
            <a:picLocks noGrp="1" noChangeAspect="1"/>
          </p:cNvPicPr>
          <p:nvPr>
            <p:ph idx="1"/>
          </p:nvPr>
        </p:nvPicPr>
        <p:blipFill>
          <a:blip r:embed="rId2"/>
          <a:stretch>
            <a:fillRect/>
          </a:stretch>
        </p:blipFill>
        <p:spPr>
          <a:xfrm>
            <a:off x="-612576" y="1916833"/>
            <a:ext cx="10225136" cy="4666529"/>
          </a:xfrm>
          <a:prstGeom prst="rect">
            <a:avLst/>
          </a:prstGeom>
        </p:spPr>
      </p:pic>
    </p:spTree>
    <p:extLst>
      <p:ext uri="{BB962C8B-B14F-4D97-AF65-F5344CB8AC3E}">
        <p14:creationId xmlns:p14="http://schemas.microsoft.com/office/powerpoint/2010/main" val="21429965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E51744-A11E-4214-A661-18763FA4D520}"/>
              </a:ext>
            </a:extLst>
          </p:cNvPr>
          <p:cNvSpPr>
            <a:spLocks noGrp="1"/>
          </p:cNvSpPr>
          <p:nvPr>
            <p:ph type="title"/>
          </p:nvPr>
        </p:nvSpPr>
        <p:spPr>
          <a:xfrm>
            <a:off x="467544" y="274638"/>
            <a:ext cx="8219256" cy="1143000"/>
          </a:xfrm>
        </p:spPr>
        <p:txBody>
          <a:bodyPr>
            <a:normAutofit fontScale="90000"/>
          </a:bodyPr>
          <a:lstStyle/>
          <a:p>
            <a:br>
              <a:rPr lang="it-IT" dirty="0"/>
            </a:br>
            <a:r>
              <a:rPr lang="it-IT" dirty="0">
                <a:solidFill>
                  <a:schemeClr val="accent1">
                    <a:lumMod val="75000"/>
                  </a:schemeClr>
                </a:solidFill>
              </a:rPr>
              <a:t>Analisi di customer sulla trasparenza</a:t>
            </a:r>
            <a:br>
              <a:rPr lang="it-IT" dirty="0">
                <a:solidFill>
                  <a:schemeClr val="accent1">
                    <a:lumMod val="75000"/>
                  </a:schemeClr>
                </a:solidFill>
              </a:rPr>
            </a:br>
            <a:endParaRPr lang="it-IT" dirty="0">
              <a:solidFill>
                <a:schemeClr val="accent1">
                  <a:lumMod val="75000"/>
                </a:schemeClr>
              </a:solidFill>
            </a:endParaRPr>
          </a:p>
        </p:txBody>
      </p:sp>
      <p:pic>
        <p:nvPicPr>
          <p:cNvPr id="4" name="Segnaposto contenuto 3">
            <a:extLst>
              <a:ext uri="{FF2B5EF4-FFF2-40B4-BE49-F238E27FC236}">
                <a16:creationId xmlns:a16="http://schemas.microsoft.com/office/drawing/2014/main" id="{05D8864E-B8A3-41E7-9F8C-289082D9B367}"/>
              </a:ext>
            </a:extLst>
          </p:cNvPr>
          <p:cNvPicPr>
            <a:picLocks noGrp="1" noChangeAspect="1"/>
          </p:cNvPicPr>
          <p:nvPr>
            <p:ph idx="1"/>
          </p:nvPr>
        </p:nvPicPr>
        <p:blipFill>
          <a:blip r:embed="rId2"/>
          <a:stretch>
            <a:fillRect/>
          </a:stretch>
        </p:blipFill>
        <p:spPr>
          <a:xfrm>
            <a:off x="0" y="1484784"/>
            <a:ext cx="8892480" cy="5098578"/>
          </a:xfrm>
          <a:prstGeom prst="rect">
            <a:avLst/>
          </a:prstGeom>
        </p:spPr>
      </p:pic>
    </p:spTree>
    <p:extLst>
      <p:ext uri="{BB962C8B-B14F-4D97-AF65-F5344CB8AC3E}">
        <p14:creationId xmlns:p14="http://schemas.microsoft.com/office/powerpoint/2010/main" val="22986281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424895-41AC-4068-BDE8-CD75999F16E4}"/>
              </a:ext>
            </a:extLst>
          </p:cNvPr>
          <p:cNvSpPr>
            <a:spLocks noGrp="1"/>
          </p:cNvSpPr>
          <p:nvPr>
            <p:ph type="title"/>
          </p:nvPr>
        </p:nvSpPr>
        <p:spPr/>
        <p:txBody>
          <a:bodyPr>
            <a:normAutofit fontScale="90000"/>
          </a:bodyPr>
          <a:lstStyle/>
          <a:p>
            <a:r>
              <a:rPr lang="it-IT" dirty="0">
                <a:solidFill>
                  <a:schemeClr val="accent1">
                    <a:lumMod val="75000"/>
                  </a:schemeClr>
                </a:solidFill>
              </a:rPr>
              <a:t>Gli strumenti di partecipazione del Consiglio regionale dell’Abruzzo</a:t>
            </a:r>
          </a:p>
        </p:txBody>
      </p:sp>
      <p:pic>
        <p:nvPicPr>
          <p:cNvPr id="4" name="Segnaposto contenuto 3">
            <a:extLst>
              <a:ext uri="{FF2B5EF4-FFF2-40B4-BE49-F238E27FC236}">
                <a16:creationId xmlns:a16="http://schemas.microsoft.com/office/drawing/2014/main" id="{9224A963-B3B6-4BCE-8046-6CE195F5FDB8}"/>
              </a:ext>
            </a:extLst>
          </p:cNvPr>
          <p:cNvPicPr>
            <a:picLocks noGrp="1" noChangeAspect="1"/>
          </p:cNvPicPr>
          <p:nvPr>
            <p:ph idx="1"/>
          </p:nvPr>
        </p:nvPicPr>
        <p:blipFill>
          <a:blip r:embed="rId2"/>
          <a:stretch>
            <a:fillRect/>
          </a:stretch>
        </p:blipFill>
        <p:spPr>
          <a:xfrm>
            <a:off x="3851920" y="1772816"/>
            <a:ext cx="4752528" cy="4810546"/>
          </a:xfrm>
          <a:prstGeom prst="rect">
            <a:avLst/>
          </a:prstGeom>
        </p:spPr>
      </p:pic>
      <p:sp>
        <p:nvSpPr>
          <p:cNvPr id="7" name="Freccia a destra 6">
            <a:extLst>
              <a:ext uri="{FF2B5EF4-FFF2-40B4-BE49-F238E27FC236}">
                <a16:creationId xmlns:a16="http://schemas.microsoft.com/office/drawing/2014/main" id="{F5778FA3-BC1B-4B80-89D4-DD128A995C1F}"/>
              </a:ext>
            </a:extLst>
          </p:cNvPr>
          <p:cNvSpPr/>
          <p:nvPr/>
        </p:nvSpPr>
        <p:spPr>
          <a:xfrm>
            <a:off x="676486" y="2081291"/>
            <a:ext cx="2736304" cy="1116124"/>
          </a:xfrm>
          <a:prstGeom prst="rightArrow">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it-IT" dirty="0">
                <a:solidFill>
                  <a:schemeClr val="accent1">
                    <a:lumMod val="75000"/>
                  </a:schemeClr>
                </a:solidFill>
              </a:rPr>
              <a:t>Segnalazioni</a:t>
            </a:r>
            <a:r>
              <a:rPr lang="it-IT" dirty="0"/>
              <a:t> </a:t>
            </a:r>
            <a:r>
              <a:rPr lang="it-IT" dirty="0">
                <a:solidFill>
                  <a:schemeClr val="accent1">
                    <a:lumMod val="75000"/>
                  </a:schemeClr>
                </a:solidFill>
              </a:rPr>
              <a:t>illeciti</a:t>
            </a:r>
          </a:p>
        </p:txBody>
      </p:sp>
      <p:sp>
        <p:nvSpPr>
          <p:cNvPr id="8" name="Freccia a destra 7">
            <a:extLst>
              <a:ext uri="{FF2B5EF4-FFF2-40B4-BE49-F238E27FC236}">
                <a16:creationId xmlns:a16="http://schemas.microsoft.com/office/drawing/2014/main" id="{3A92E124-DE32-4C01-9614-3B7BD2C43C52}"/>
              </a:ext>
            </a:extLst>
          </p:cNvPr>
          <p:cNvSpPr/>
          <p:nvPr/>
        </p:nvSpPr>
        <p:spPr>
          <a:xfrm>
            <a:off x="676436" y="3682290"/>
            <a:ext cx="2736304" cy="1144434"/>
          </a:xfrm>
          <a:prstGeom prst="rightArrow">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it-IT" dirty="0">
                <a:solidFill>
                  <a:schemeClr val="accent1">
                    <a:lumMod val="75000"/>
                  </a:schemeClr>
                </a:solidFill>
              </a:rPr>
              <a:t>Bussola della trasparenza</a:t>
            </a:r>
          </a:p>
        </p:txBody>
      </p:sp>
      <p:sp>
        <p:nvSpPr>
          <p:cNvPr id="9" name="Freccia a destra 8">
            <a:extLst>
              <a:ext uri="{FF2B5EF4-FFF2-40B4-BE49-F238E27FC236}">
                <a16:creationId xmlns:a16="http://schemas.microsoft.com/office/drawing/2014/main" id="{DAC9BB7E-A45B-47DF-BB45-340A4B593791}"/>
              </a:ext>
            </a:extLst>
          </p:cNvPr>
          <p:cNvSpPr/>
          <p:nvPr/>
        </p:nvSpPr>
        <p:spPr>
          <a:xfrm>
            <a:off x="676436" y="5157192"/>
            <a:ext cx="2736304" cy="1144434"/>
          </a:xfrm>
          <a:prstGeom prst="rightArrow">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it-IT" dirty="0">
                <a:solidFill>
                  <a:schemeClr val="accent1">
                    <a:lumMod val="75000"/>
                  </a:schemeClr>
                </a:solidFill>
              </a:rPr>
              <a:t>Questionario trasparenza</a:t>
            </a:r>
          </a:p>
        </p:txBody>
      </p:sp>
    </p:spTree>
    <p:extLst>
      <p:ext uri="{BB962C8B-B14F-4D97-AF65-F5344CB8AC3E}">
        <p14:creationId xmlns:p14="http://schemas.microsoft.com/office/powerpoint/2010/main" val="12350458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1084747"/>
            <a:ext cx="9141714"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9143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olo 1">
            <a:extLst>
              <a:ext uri="{FF2B5EF4-FFF2-40B4-BE49-F238E27FC236}">
                <a16:creationId xmlns:a16="http://schemas.microsoft.com/office/drawing/2014/main" id="{85C13919-2F5F-4F1F-9347-3F5A45489DCC}"/>
              </a:ext>
            </a:extLst>
          </p:cNvPr>
          <p:cNvSpPr>
            <a:spLocks noGrp="1"/>
          </p:cNvSpPr>
          <p:nvPr>
            <p:ph type="title"/>
          </p:nvPr>
        </p:nvSpPr>
        <p:spPr>
          <a:xfrm>
            <a:off x="732021" y="4945910"/>
            <a:ext cx="8013114" cy="1345134"/>
          </a:xfrm>
        </p:spPr>
        <p:txBody>
          <a:bodyPr vert="horz" lIns="91440" tIns="45720" rIns="91440" bIns="45720" rtlCol="0" anchor="ctr">
            <a:normAutofit/>
          </a:bodyPr>
          <a:lstStyle/>
          <a:p>
            <a:pPr algn="r">
              <a:lnSpc>
                <a:spcPct val="90000"/>
              </a:lnSpc>
            </a:pPr>
            <a:r>
              <a:rPr lang="en-US" sz="2000" b="0" kern="1200" cap="none" dirty="0" err="1">
                <a:solidFill>
                  <a:schemeClr val="accent1">
                    <a:lumMod val="75000"/>
                  </a:schemeClr>
                </a:solidFill>
                <a:latin typeface="+mj-lt"/>
                <a:ea typeface="+mj-ea"/>
                <a:cs typeface="+mj-cs"/>
              </a:rPr>
              <a:t>dott.ssa</a:t>
            </a:r>
            <a:r>
              <a:rPr lang="en-US" sz="2000" b="0" kern="1200" cap="none" dirty="0">
                <a:solidFill>
                  <a:schemeClr val="accent1">
                    <a:lumMod val="75000"/>
                  </a:schemeClr>
                </a:solidFill>
                <a:latin typeface="+mj-lt"/>
                <a:ea typeface="+mj-ea"/>
                <a:cs typeface="+mj-cs"/>
              </a:rPr>
              <a:t> Federica Lorenzetti</a:t>
            </a:r>
            <a:br>
              <a:rPr lang="en-US" sz="2000" b="0" kern="1200" cap="none" dirty="0">
                <a:solidFill>
                  <a:schemeClr val="accent1">
                    <a:lumMod val="75000"/>
                  </a:schemeClr>
                </a:solidFill>
                <a:latin typeface="+mj-lt"/>
                <a:ea typeface="+mj-ea"/>
                <a:cs typeface="+mj-cs"/>
              </a:rPr>
            </a:br>
            <a:r>
              <a:rPr lang="en-US" sz="2000" b="0" kern="1200" cap="none" dirty="0">
                <a:solidFill>
                  <a:schemeClr val="accent1">
                    <a:lumMod val="75000"/>
                  </a:schemeClr>
                </a:solidFill>
                <a:latin typeface="+mj-lt"/>
                <a:ea typeface="+mj-ea"/>
                <a:cs typeface="+mj-cs"/>
                <a:hlinkClick r:id="rId3">
                  <a:extLst>
                    <a:ext uri="{A12FA001-AC4F-418D-AE19-62706E023703}">
                      <ahyp:hlinkClr xmlns:ahyp="http://schemas.microsoft.com/office/drawing/2018/hyperlinkcolor" val="tx"/>
                    </a:ext>
                  </a:extLst>
                </a:hlinkClick>
              </a:rPr>
              <a:t>federica.lorenzetti@crabruzzo.it</a:t>
            </a:r>
            <a:br>
              <a:rPr lang="en-US" sz="2000" b="0" kern="1200" cap="none" dirty="0">
                <a:solidFill>
                  <a:schemeClr val="accent1">
                    <a:lumMod val="75000"/>
                  </a:schemeClr>
                </a:solidFill>
                <a:latin typeface="+mj-lt"/>
                <a:ea typeface="+mj-ea"/>
                <a:cs typeface="+mj-cs"/>
              </a:rPr>
            </a:br>
            <a:r>
              <a:rPr lang="en-US" sz="2000" b="0" kern="1200" cap="none" dirty="0">
                <a:solidFill>
                  <a:schemeClr val="accent1">
                    <a:lumMod val="75000"/>
                  </a:schemeClr>
                </a:solidFill>
                <a:latin typeface="+mj-lt"/>
                <a:ea typeface="+mj-ea"/>
                <a:cs typeface="+mj-cs"/>
              </a:rPr>
              <a:t>3294236032</a:t>
            </a:r>
          </a:p>
        </p:txBody>
      </p:sp>
      <p:sp>
        <p:nvSpPr>
          <p:cNvPr id="3" name="Segnaposto testo 2">
            <a:extLst>
              <a:ext uri="{FF2B5EF4-FFF2-40B4-BE49-F238E27FC236}">
                <a16:creationId xmlns:a16="http://schemas.microsoft.com/office/drawing/2014/main" id="{CFD9DC86-0F6A-4BC9-9B54-15F7D2CF9EC3}"/>
              </a:ext>
            </a:extLst>
          </p:cNvPr>
          <p:cNvSpPr>
            <a:spLocks noGrp="1"/>
          </p:cNvSpPr>
          <p:nvPr>
            <p:ph type="body" idx="1"/>
          </p:nvPr>
        </p:nvSpPr>
        <p:spPr>
          <a:xfrm>
            <a:off x="1187624" y="2222998"/>
            <a:ext cx="7101908" cy="865639"/>
          </a:xfrm>
        </p:spPr>
        <p:txBody>
          <a:bodyPr vert="horz" lIns="91440" tIns="45720" rIns="91440" bIns="45720" rtlCol="0" anchor="ctr">
            <a:normAutofit/>
          </a:bodyPr>
          <a:lstStyle/>
          <a:p>
            <a:pPr algn="ctr">
              <a:lnSpc>
                <a:spcPct val="90000"/>
              </a:lnSpc>
              <a:spcBef>
                <a:spcPts val="1000"/>
              </a:spcBef>
            </a:pPr>
            <a:r>
              <a:rPr lang="en-US" sz="4400" b="1" kern="1200" dirty="0">
                <a:solidFill>
                  <a:schemeClr val="bg1"/>
                </a:solidFill>
                <a:latin typeface="+mn-lt"/>
                <a:ea typeface="+mn-ea"/>
                <a:cs typeface="+mn-cs"/>
              </a:rPr>
              <a:t>GRAZIE PER L’ATTENZIONE</a:t>
            </a:r>
          </a:p>
        </p:txBody>
      </p:sp>
    </p:spTree>
    <p:extLst>
      <p:ext uri="{BB962C8B-B14F-4D97-AF65-F5344CB8AC3E}">
        <p14:creationId xmlns:p14="http://schemas.microsoft.com/office/powerpoint/2010/main" val="1654316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3F35A1F2-AE60-477D-A416-2C2C1F401FED}"/>
              </a:ext>
            </a:extLst>
          </p:cNvPr>
          <p:cNvSpPr>
            <a:spLocks noGrp="1"/>
          </p:cNvSpPr>
          <p:nvPr>
            <p:ph type="body" idx="1"/>
          </p:nvPr>
        </p:nvSpPr>
        <p:spPr>
          <a:xfrm>
            <a:off x="457200" y="476673"/>
            <a:ext cx="4040188" cy="864096"/>
          </a:xfrm>
        </p:spPr>
        <p:style>
          <a:lnRef idx="1">
            <a:schemeClr val="accent1"/>
          </a:lnRef>
          <a:fillRef idx="2">
            <a:schemeClr val="accent1"/>
          </a:fillRef>
          <a:effectRef idx="1">
            <a:schemeClr val="accent1"/>
          </a:effectRef>
          <a:fontRef idx="minor">
            <a:schemeClr val="dk1"/>
          </a:fontRef>
        </p:style>
        <p:txBody>
          <a:bodyPr anchor="ctr">
            <a:normAutofit fontScale="92500" lnSpcReduction="20000"/>
          </a:bodyPr>
          <a:lstStyle/>
          <a:p>
            <a:pPr algn="ctr"/>
            <a:r>
              <a:rPr lang="it-IT" dirty="0">
                <a:solidFill>
                  <a:schemeClr val="accent1">
                    <a:lumMod val="75000"/>
                  </a:schemeClr>
                </a:solidFill>
              </a:rPr>
              <a:t>PUBBLICO UFFICIALE</a:t>
            </a:r>
          </a:p>
        </p:txBody>
      </p:sp>
      <p:sp>
        <p:nvSpPr>
          <p:cNvPr id="4" name="Segnaposto contenuto 3">
            <a:extLst>
              <a:ext uri="{FF2B5EF4-FFF2-40B4-BE49-F238E27FC236}">
                <a16:creationId xmlns:a16="http://schemas.microsoft.com/office/drawing/2014/main" id="{916ED857-E4CF-4B90-B497-E56434E73785}"/>
              </a:ext>
            </a:extLst>
          </p:cNvPr>
          <p:cNvSpPr>
            <a:spLocks noGrp="1"/>
          </p:cNvSpPr>
          <p:nvPr>
            <p:ph sz="half" idx="2"/>
          </p:nvPr>
        </p:nvSpPr>
        <p:spPr>
          <a:xfrm>
            <a:off x="457200" y="2174875"/>
            <a:ext cx="4040188" cy="4206452"/>
          </a:xfr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rmAutofit fontScale="92500" lnSpcReduction="20000"/>
          </a:bodyPr>
          <a:lstStyle/>
          <a:p>
            <a:pPr marL="0" indent="0">
              <a:buNone/>
            </a:pPr>
            <a:r>
              <a:rPr lang="it-IT" dirty="0">
                <a:solidFill>
                  <a:schemeClr val="accent1">
                    <a:lumMod val="75000"/>
                  </a:schemeClr>
                </a:solidFill>
              </a:rPr>
              <a:t>Art. 357 c.p.</a:t>
            </a:r>
          </a:p>
          <a:p>
            <a:pPr marL="0" indent="0" algn="just">
              <a:buNone/>
            </a:pPr>
            <a:r>
              <a:rPr lang="it-IT" dirty="0">
                <a:solidFill>
                  <a:schemeClr val="accent1">
                    <a:lumMod val="75000"/>
                  </a:schemeClr>
                </a:solidFill>
              </a:rPr>
              <a:t>sono pubblici ufficiali </a:t>
            </a:r>
            <a:r>
              <a:rPr lang="it-IT" b="1" dirty="0">
                <a:solidFill>
                  <a:schemeClr val="accent1">
                    <a:lumMod val="75000"/>
                  </a:schemeClr>
                </a:solidFill>
              </a:rPr>
              <a:t>coloro i quali esercitano una pubblica funzione legislativa, giudiziaria o amministrativa</a:t>
            </a:r>
            <a:r>
              <a:rPr lang="it-IT" dirty="0">
                <a:solidFill>
                  <a:schemeClr val="accent1">
                    <a:lumMod val="75000"/>
                  </a:schemeClr>
                </a:solidFill>
              </a:rPr>
              <a:t>. Agli stessi effetti è pubblica la funzione amministrativa disciplinata da norme di diritto pubblico e da atti autoritativi, e caratterizzata dalla </a:t>
            </a:r>
            <a:r>
              <a:rPr lang="it-IT" b="1" dirty="0">
                <a:solidFill>
                  <a:schemeClr val="accent1">
                    <a:lumMod val="75000"/>
                  </a:schemeClr>
                </a:solidFill>
              </a:rPr>
              <a:t>formazione e dalla manifestazione della volontà della pubblica amministrazione </a:t>
            </a:r>
            <a:r>
              <a:rPr lang="it-IT" dirty="0">
                <a:solidFill>
                  <a:schemeClr val="accent1">
                    <a:lumMod val="75000"/>
                  </a:schemeClr>
                </a:solidFill>
              </a:rPr>
              <a:t>o dal suo svolgersi per mezzo di poteri autoritativi o certificativi</a:t>
            </a:r>
          </a:p>
          <a:p>
            <a:endParaRPr lang="it-IT" dirty="0"/>
          </a:p>
        </p:txBody>
      </p:sp>
      <p:sp>
        <p:nvSpPr>
          <p:cNvPr id="5" name="Segnaposto testo 4">
            <a:extLst>
              <a:ext uri="{FF2B5EF4-FFF2-40B4-BE49-F238E27FC236}">
                <a16:creationId xmlns:a16="http://schemas.microsoft.com/office/drawing/2014/main" id="{4B3067B1-E069-43CE-9A73-19137750FB2D}"/>
              </a:ext>
            </a:extLst>
          </p:cNvPr>
          <p:cNvSpPr>
            <a:spLocks noGrp="1"/>
          </p:cNvSpPr>
          <p:nvPr>
            <p:ph type="body" sz="quarter" idx="3"/>
          </p:nvPr>
        </p:nvSpPr>
        <p:spPr>
          <a:xfrm>
            <a:off x="4645025" y="476672"/>
            <a:ext cx="4041775" cy="864097"/>
          </a:xfrm>
        </p:spPr>
        <p:style>
          <a:lnRef idx="1">
            <a:schemeClr val="accent1"/>
          </a:lnRef>
          <a:fillRef idx="2">
            <a:schemeClr val="accent1"/>
          </a:fillRef>
          <a:effectRef idx="1">
            <a:schemeClr val="accent1"/>
          </a:effectRef>
          <a:fontRef idx="minor">
            <a:schemeClr val="dk1"/>
          </a:fontRef>
        </p:style>
        <p:txBody>
          <a:bodyPr anchor="ctr">
            <a:normAutofit fontScale="92500" lnSpcReduction="20000"/>
          </a:bodyPr>
          <a:lstStyle/>
          <a:p>
            <a:pPr algn="ctr"/>
            <a:endParaRPr lang="it-IT" sz="2000" dirty="0"/>
          </a:p>
          <a:p>
            <a:pPr algn="ctr"/>
            <a:r>
              <a:rPr lang="it-IT" sz="2000" dirty="0">
                <a:solidFill>
                  <a:schemeClr val="accent1">
                    <a:lumMod val="75000"/>
                  </a:schemeClr>
                </a:solidFill>
              </a:rPr>
              <a:t>PERSONA INCARICATA DI PUBBLICO SERVIZIO</a:t>
            </a:r>
          </a:p>
          <a:p>
            <a:endParaRPr lang="it-IT" dirty="0"/>
          </a:p>
        </p:txBody>
      </p:sp>
      <p:sp>
        <p:nvSpPr>
          <p:cNvPr id="6" name="Segnaposto contenuto 5">
            <a:extLst>
              <a:ext uri="{FF2B5EF4-FFF2-40B4-BE49-F238E27FC236}">
                <a16:creationId xmlns:a16="http://schemas.microsoft.com/office/drawing/2014/main" id="{D9F9DE07-CF1A-4588-B172-4266E92BD259}"/>
              </a:ext>
            </a:extLst>
          </p:cNvPr>
          <p:cNvSpPr>
            <a:spLocks noGrp="1"/>
          </p:cNvSpPr>
          <p:nvPr>
            <p:ph sz="quarter" idx="4"/>
          </p:nvPr>
        </p:nvSpPr>
        <p:spPr>
          <a:xfrm>
            <a:off x="4645025" y="2174874"/>
            <a:ext cx="4041775" cy="4206451"/>
          </a:xfr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rmAutofit fontScale="92500" lnSpcReduction="20000"/>
          </a:bodyPr>
          <a:lstStyle/>
          <a:p>
            <a:pPr marL="0" indent="0">
              <a:buNone/>
            </a:pPr>
            <a:r>
              <a:rPr lang="it-IT" dirty="0">
                <a:solidFill>
                  <a:schemeClr val="accent1">
                    <a:lumMod val="75000"/>
                  </a:schemeClr>
                </a:solidFill>
              </a:rPr>
              <a:t>Art. 358 c.p.</a:t>
            </a:r>
          </a:p>
          <a:p>
            <a:pPr marL="0" indent="0" algn="just">
              <a:buNone/>
            </a:pPr>
            <a:r>
              <a:rPr lang="it-IT" dirty="0">
                <a:solidFill>
                  <a:schemeClr val="accent1">
                    <a:lumMod val="75000"/>
                  </a:schemeClr>
                </a:solidFill>
              </a:rPr>
              <a:t>sono incaricati di un pubblico servizio </a:t>
            </a:r>
            <a:r>
              <a:rPr lang="it-IT" b="1" dirty="0">
                <a:solidFill>
                  <a:schemeClr val="accent1">
                    <a:lumMod val="75000"/>
                  </a:schemeClr>
                </a:solidFill>
              </a:rPr>
              <a:t>coloro i quali, a qualunque titolo, prestano un pubblico servizio</a:t>
            </a:r>
            <a:r>
              <a:rPr lang="it-IT" dirty="0">
                <a:solidFill>
                  <a:schemeClr val="accent1">
                    <a:lumMod val="75000"/>
                  </a:schemeClr>
                </a:solidFill>
              </a:rPr>
              <a:t>. Per pubblico servizio deve intendersi un'attività disciplinata nelle stesse forme della pubblica funzione, ma caratterizzata dalla </a:t>
            </a:r>
            <a:r>
              <a:rPr lang="it-IT" b="1" dirty="0">
                <a:solidFill>
                  <a:schemeClr val="accent1">
                    <a:lumMod val="75000"/>
                  </a:schemeClr>
                </a:solidFill>
              </a:rPr>
              <a:t>mancanza dei poteri tipici di questa ultima,</a:t>
            </a:r>
            <a:r>
              <a:rPr lang="it-IT" dirty="0">
                <a:solidFill>
                  <a:schemeClr val="accent1">
                    <a:lumMod val="75000"/>
                  </a:schemeClr>
                </a:solidFill>
              </a:rPr>
              <a:t> e con esclusione dello svolgimento di semplici mansioni di ordine e della prestazione di opera meramente materiale</a:t>
            </a:r>
          </a:p>
          <a:p>
            <a:endParaRPr lang="it-IT" dirty="0"/>
          </a:p>
        </p:txBody>
      </p:sp>
      <p:sp>
        <p:nvSpPr>
          <p:cNvPr id="7" name="Freccia in giù 6">
            <a:extLst>
              <a:ext uri="{FF2B5EF4-FFF2-40B4-BE49-F238E27FC236}">
                <a16:creationId xmlns:a16="http://schemas.microsoft.com/office/drawing/2014/main" id="{5DAD8230-10C2-44EC-AD4B-777DA5CB9D1B}"/>
              </a:ext>
            </a:extLst>
          </p:cNvPr>
          <p:cNvSpPr/>
          <p:nvPr/>
        </p:nvSpPr>
        <p:spPr>
          <a:xfrm>
            <a:off x="2234978" y="1484784"/>
            <a:ext cx="484632" cy="576064"/>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
        <p:nvSpPr>
          <p:cNvPr id="8" name="Freccia in giù 7">
            <a:extLst>
              <a:ext uri="{FF2B5EF4-FFF2-40B4-BE49-F238E27FC236}">
                <a16:creationId xmlns:a16="http://schemas.microsoft.com/office/drawing/2014/main" id="{7993B22D-4DEA-43DB-B4D0-93C439A673FD}"/>
              </a:ext>
            </a:extLst>
          </p:cNvPr>
          <p:cNvSpPr/>
          <p:nvPr/>
        </p:nvSpPr>
        <p:spPr>
          <a:xfrm>
            <a:off x="6434669" y="1478800"/>
            <a:ext cx="484632" cy="576064"/>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31035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2B3E67-A5EA-4A44-9731-648896645324}"/>
              </a:ext>
            </a:extLst>
          </p:cNvPr>
          <p:cNvSpPr>
            <a:spLocks noGrp="1"/>
          </p:cNvSpPr>
          <p:nvPr>
            <p:ph type="ctrTitle"/>
          </p:nvPr>
        </p:nvSpPr>
        <p:spPr>
          <a:xfrm>
            <a:off x="971600" y="476673"/>
            <a:ext cx="7486600" cy="936103"/>
          </a:xfrm>
        </p:spPr>
        <p:txBody>
          <a:bodyPr>
            <a:normAutofit/>
          </a:bodyPr>
          <a:lstStyle/>
          <a:p>
            <a:r>
              <a:rPr lang="it-IT" dirty="0">
                <a:solidFill>
                  <a:schemeClr val="accent1">
                    <a:lumMod val="75000"/>
                  </a:schemeClr>
                </a:solidFill>
              </a:rPr>
              <a:t>Definizione </a:t>
            </a:r>
            <a:r>
              <a:rPr lang="it-IT" dirty="0" err="1">
                <a:solidFill>
                  <a:schemeClr val="accent1">
                    <a:lumMod val="75000"/>
                  </a:schemeClr>
                </a:solidFill>
              </a:rPr>
              <a:t>Anac</a:t>
            </a:r>
            <a:r>
              <a:rPr lang="it-IT" dirty="0">
                <a:solidFill>
                  <a:schemeClr val="accent1">
                    <a:lumMod val="75000"/>
                  </a:schemeClr>
                </a:solidFill>
              </a:rPr>
              <a:t> (PNA 2013)</a:t>
            </a:r>
          </a:p>
        </p:txBody>
      </p:sp>
      <p:sp>
        <p:nvSpPr>
          <p:cNvPr id="3" name="Sottotitolo 2">
            <a:extLst>
              <a:ext uri="{FF2B5EF4-FFF2-40B4-BE49-F238E27FC236}">
                <a16:creationId xmlns:a16="http://schemas.microsoft.com/office/drawing/2014/main" id="{49FD438D-2D10-4445-96C6-12D43578F9EB}"/>
              </a:ext>
            </a:extLst>
          </p:cNvPr>
          <p:cNvSpPr>
            <a:spLocks noGrp="1"/>
          </p:cNvSpPr>
          <p:nvPr>
            <p:ph type="subTitle" idx="1"/>
          </p:nvPr>
        </p:nvSpPr>
        <p:spPr>
          <a:xfrm>
            <a:off x="648680" y="1772816"/>
            <a:ext cx="7846640" cy="3816424"/>
          </a:xfr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Autofit/>
          </a:bodyPr>
          <a:lstStyle/>
          <a:p>
            <a:pPr algn="just"/>
            <a:endParaRPr lang="it-IT" sz="1600" dirty="0">
              <a:solidFill>
                <a:schemeClr val="tx1"/>
              </a:solidFill>
            </a:endParaRPr>
          </a:p>
          <a:p>
            <a:pPr algn="just"/>
            <a:r>
              <a:rPr lang="it-IT" sz="2000" dirty="0">
                <a:solidFill>
                  <a:schemeClr val="accent1">
                    <a:lumMod val="75000"/>
                  </a:schemeClr>
                </a:solidFill>
                <a:latin typeface="+mj-lt"/>
              </a:rPr>
              <a:t>Il concetto di corruzione deve essere inteso, in senso lato, come comprensivo delle varie situazioni in cui, nel corso dell’attività amministrativa, si </a:t>
            </a:r>
            <a:r>
              <a:rPr lang="it-IT" sz="2000" dirty="0">
                <a:solidFill>
                  <a:schemeClr val="accent1">
                    <a:lumMod val="75000"/>
                  </a:schemeClr>
                </a:solidFill>
                <a:effectLst>
                  <a:outerShdw blurRad="38100" dist="19050" dir="2700000" algn="tl">
                    <a:schemeClr val="dk1">
                      <a:alpha val="40000"/>
                    </a:schemeClr>
                  </a:outerShdw>
                </a:effectLst>
                <a:latin typeface="+mj-lt"/>
              </a:rPr>
              <a:t>riscontri</a:t>
            </a:r>
            <a:r>
              <a:rPr lang="it-IT" sz="2000" dirty="0">
                <a:solidFill>
                  <a:schemeClr val="accent1">
                    <a:lumMod val="75000"/>
                  </a:schemeClr>
                </a:solidFill>
                <a:latin typeface="+mj-lt"/>
              </a:rPr>
              <a:t> l’abuso, da parte di un soggetto, del potere a lui attribuito, al fine di ottenere vantaggi privati. Le situazioni rilevanti sono, quindi, più ampie della fattispecie penalistica disciplinata dagli articoli 318, 319 e 319 ter del Codice Penale, e sono tali da ricomprendere, non solo l’intera gamma dei delitti contro la Pubblica Amministrazione, ma anche le situazioni in cui, a prescindere dalla rilevanza penale, venga in evidenza un malfunzionamento dell’Amministrazione a causa dell’uso a fini privati delle funzioni attribuite.</a:t>
            </a:r>
          </a:p>
          <a:p>
            <a:pPr algn="just"/>
            <a:br>
              <a:rPr lang="it-IT" sz="1600" dirty="0">
                <a:solidFill>
                  <a:schemeClr val="accent1">
                    <a:lumMod val="75000"/>
                  </a:schemeClr>
                </a:solidFill>
              </a:rPr>
            </a:br>
            <a:endParaRPr lang="it-IT" sz="1600" dirty="0">
              <a:solidFill>
                <a:schemeClr val="accent1">
                  <a:lumMod val="75000"/>
                </a:schemeClr>
              </a:solidFill>
            </a:endParaRPr>
          </a:p>
        </p:txBody>
      </p:sp>
    </p:spTree>
    <p:extLst>
      <p:ext uri="{BB962C8B-B14F-4D97-AF65-F5344CB8AC3E}">
        <p14:creationId xmlns:p14="http://schemas.microsoft.com/office/powerpoint/2010/main" val="1448352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con angoli arrotondati 2">
            <a:extLst>
              <a:ext uri="{FF2B5EF4-FFF2-40B4-BE49-F238E27FC236}">
                <a16:creationId xmlns:a16="http://schemas.microsoft.com/office/drawing/2014/main" id="{011EE9BC-F0A9-4E6A-9C9A-7E050DB4542D}"/>
              </a:ext>
            </a:extLst>
          </p:cNvPr>
          <p:cNvSpPr/>
          <p:nvPr/>
        </p:nvSpPr>
        <p:spPr>
          <a:xfrm>
            <a:off x="1264187" y="1440108"/>
            <a:ext cx="2304256" cy="864097"/>
          </a:xfrm>
          <a:prstGeom prst="roundRect">
            <a:avLst/>
          </a:prstGeom>
          <a:effectLst>
            <a:outerShdw blurRad="40000" dist="20000" dir="5400000" rotWithShape="0">
              <a:srgbClr val="000000">
                <a:alpha val="38000"/>
              </a:srgbClr>
            </a:outerShdw>
            <a:softEdge rad="31750"/>
          </a:effectLst>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it-IT" sz="2000" b="1" dirty="0">
                <a:solidFill>
                  <a:schemeClr val="accent1">
                    <a:lumMod val="75000"/>
                  </a:schemeClr>
                </a:solidFill>
                <a:ea typeface="Calibri" panose="020F0502020204030204" pitchFamily="34" charset="0"/>
                <a:cs typeface="Times New Roman" panose="02020603050405020304" pitchFamily="18" charset="0"/>
              </a:rPr>
              <a:t>CORRUZIONE</a:t>
            </a:r>
            <a:endParaRPr lang="it-IT" sz="2000" b="1" dirty="0">
              <a:solidFill>
                <a:schemeClr val="accent1">
                  <a:lumMod val="75000"/>
                </a:schemeClr>
              </a:solidFill>
              <a:effectLst/>
              <a:ea typeface="Calibri" panose="020F0502020204030204" pitchFamily="34" charset="0"/>
              <a:cs typeface="Times New Roman" panose="02020603050405020304" pitchFamily="18" charset="0"/>
            </a:endParaRPr>
          </a:p>
        </p:txBody>
      </p:sp>
      <p:sp>
        <p:nvSpPr>
          <p:cNvPr id="4" name="Freccia a destra 3">
            <a:extLst>
              <a:ext uri="{FF2B5EF4-FFF2-40B4-BE49-F238E27FC236}">
                <a16:creationId xmlns:a16="http://schemas.microsoft.com/office/drawing/2014/main" id="{443CBAEF-03B8-4949-9743-AAA53FD820D7}"/>
              </a:ext>
            </a:extLst>
          </p:cNvPr>
          <p:cNvSpPr/>
          <p:nvPr/>
        </p:nvSpPr>
        <p:spPr>
          <a:xfrm>
            <a:off x="3741161" y="1629905"/>
            <a:ext cx="1133475" cy="484505"/>
          </a:xfrm>
          <a:prstGeom prst="rightArrow">
            <a:avLst/>
          </a:prstGeom>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5" name="Rettangolo con angoli arrotondati 4">
            <a:extLst>
              <a:ext uri="{FF2B5EF4-FFF2-40B4-BE49-F238E27FC236}">
                <a16:creationId xmlns:a16="http://schemas.microsoft.com/office/drawing/2014/main" id="{09621A98-B8AC-488C-8346-49B3DAC21BDF}"/>
              </a:ext>
            </a:extLst>
          </p:cNvPr>
          <p:cNvSpPr/>
          <p:nvPr/>
        </p:nvSpPr>
        <p:spPr>
          <a:xfrm>
            <a:off x="5220072" y="1179413"/>
            <a:ext cx="2600325" cy="1457499"/>
          </a:xfrm>
          <a:prstGeom prst="roundRect">
            <a:avLst/>
          </a:prstGeom>
          <a:effectLst>
            <a:outerShdw blurRad="40000" dist="20000" dir="5400000" rotWithShape="0">
              <a:srgbClr val="000000">
                <a:alpha val="38000"/>
              </a:srgbClr>
            </a:outerShdw>
            <a:softEdge rad="31750"/>
          </a:effectLst>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it-IT" sz="1600" b="1" dirty="0">
                <a:solidFill>
                  <a:schemeClr val="accent1">
                    <a:lumMod val="75000"/>
                  </a:schemeClr>
                </a:solidFill>
                <a:effectLst/>
                <a:ea typeface="Calibri" panose="020F0502020204030204" pitchFamily="34" charset="0"/>
                <a:cs typeface="Times New Roman" panose="02020603050405020304" pitchFamily="18" charset="0"/>
              </a:rPr>
              <a:t>sviamento” rispetto all’interesse pubblico che deve essere perseguito in via esclusiva </a:t>
            </a:r>
          </a:p>
        </p:txBody>
      </p:sp>
      <p:sp>
        <p:nvSpPr>
          <p:cNvPr id="6" name="Freccia a destra 5">
            <a:extLst>
              <a:ext uri="{FF2B5EF4-FFF2-40B4-BE49-F238E27FC236}">
                <a16:creationId xmlns:a16="http://schemas.microsoft.com/office/drawing/2014/main" id="{2B123677-95D4-4675-9AAB-4309C726ABD8}"/>
              </a:ext>
            </a:extLst>
          </p:cNvPr>
          <p:cNvSpPr/>
          <p:nvPr/>
        </p:nvSpPr>
        <p:spPr>
          <a:xfrm rot="5400000">
            <a:off x="6145946" y="2925026"/>
            <a:ext cx="748573" cy="467995"/>
          </a:xfrm>
          <a:prstGeom prst="rightArrow">
            <a:avLst/>
          </a:prstGeom>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7" name="Rettangolo con angoli arrotondati 6">
            <a:extLst>
              <a:ext uri="{FF2B5EF4-FFF2-40B4-BE49-F238E27FC236}">
                <a16:creationId xmlns:a16="http://schemas.microsoft.com/office/drawing/2014/main" id="{70A54E00-B662-41F1-9D6C-FD1F788B683B}"/>
              </a:ext>
            </a:extLst>
          </p:cNvPr>
          <p:cNvSpPr/>
          <p:nvPr/>
        </p:nvSpPr>
        <p:spPr>
          <a:xfrm>
            <a:off x="5415333" y="3736091"/>
            <a:ext cx="2209800" cy="864068"/>
          </a:xfrm>
          <a:prstGeom prst="roundRect">
            <a:avLst/>
          </a:prstGeom>
          <a:effectLst>
            <a:outerShdw blurRad="40000" dist="20000" dir="5400000" rotWithShape="0">
              <a:srgbClr val="000000">
                <a:alpha val="38000"/>
              </a:srgbClr>
            </a:outerShdw>
            <a:softEdge rad="31750"/>
          </a:effectLst>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it-IT" b="1" dirty="0" err="1">
                <a:solidFill>
                  <a:schemeClr val="accent1">
                    <a:lumMod val="75000"/>
                  </a:schemeClr>
                </a:solidFill>
                <a:effectLst/>
                <a:ea typeface="Calibri" panose="020F0502020204030204" pitchFamily="34" charset="0"/>
                <a:cs typeface="Times New Roman" panose="02020603050405020304" pitchFamily="18" charset="0"/>
              </a:rPr>
              <a:t>Maladministration</a:t>
            </a:r>
            <a:endParaRPr lang="it-IT" b="1" dirty="0">
              <a:solidFill>
                <a:schemeClr val="accent1">
                  <a:lumMod val="75000"/>
                </a:schemeClr>
              </a:solidFill>
              <a:effectLst/>
              <a:ea typeface="Calibri" panose="020F0502020204030204" pitchFamily="34" charset="0"/>
              <a:cs typeface="Times New Roman" panose="02020603050405020304" pitchFamily="18" charset="0"/>
            </a:endParaRPr>
          </a:p>
        </p:txBody>
      </p:sp>
      <p:sp>
        <p:nvSpPr>
          <p:cNvPr id="8" name="Rettangolo con angoli arrotondati 7">
            <a:extLst>
              <a:ext uri="{FF2B5EF4-FFF2-40B4-BE49-F238E27FC236}">
                <a16:creationId xmlns:a16="http://schemas.microsoft.com/office/drawing/2014/main" id="{E67BCD17-AB07-439F-9880-3697F8DBDB70}"/>
              </a:ext>
            </a:extLst>
          </p:cNvPr>
          <p:cNvSpPr/>
          <p:nvPr/>
        </p:nvSpPr>
        <p:spPr>
          <a:xfrm>
            <a:off x="845668" y="3176365"/>
            <a:ext cx="3143250" cy="2241527"/>
          </a:xfrm>
          <a:prstGeom prst="roundRect">
            <a:avLst/>
          </a:prstGeom>
          <a:effectLst>
            <a:outerShdw blurRad="40000" dist="20000" dir="5400000" rotWithShape="0">
              <a:srgbClr val="000000">
                <a:alpha val="38000"/>
              </a:srgbClr>
            </a:outerShdw>
            <a:softEdge rad="31750"/>
          </a:effectLst>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it-IT" sz="1400" b="1" dirty="0">
                <a:solidFill>
                  <a:schemeClr val="accent1">
                    <a:lumMod val="75000"/>
                  </a:schemeClr>
                </a:solidFill>
                <a:effectLst/>
                <a:ea typeface="Calibri" panose="020F0502020204030204" pitchFamily="34" charset="0"/>
                <a:cs typeface="Times New Roman" panose="02020603050405020304" pitchFamily="18" charset="0"/>
              </a:rPr>
              <a:t>assunzione di decisioni (di assetto di interessi a conclusione di procedimenti, di determinazioni di fasi interne a singoli procedimenti, di gestione di risorse pubbliche) </a:t>
            </a:r>
            <a:r>
              <a:rPr lang="it-IT" b="1" dirty="0">
                <a:solidFill>
                  <a:schemeClr val="accent1">
                    <a:lumMod val="75000"/>
                  </a:schemeClr>
                </a:solidFill>
                <a:effectLst/>
                <a:ea typeface="Calibri" panose="020F0502020204030204" pitchFamily="34" charset="0"/>
                <a:cs typeface="Times New Roman" panose="02020603050405020304" pitchFamily="18" charset="0"/>
              </a:rPr>
              <a:t>devianti</a:t>
            </a:r>
            <a:r>
              <a:rPr lang="it-IT" sz="1400" b="1" dirty="0">
                <a:solidFill>
                  <a:schemeClr val="accent1">
                    <a:lumMod val="75000"/>
                  </a:schemeClr>
                </a:solidFill>
                <a:effectLst/>
                <a:ea typeface="Calibri" panose="020F0502020204030204" pitchFamily="34" charset="0"/>
                <a:cs typeface="Times New Roman" panose="02020603050405020304" pitchFamily="18" charset="0"/>
              </a:rPr>
              <a:t> dalla cura dell’interesse generale a causa del condizionamento improprio da parte di interessi particolari.</a:t>
            </a:r>
          </a:p>
        </p:txBody>
      </p:sp>
      <p:sp>
        <p:nvSpPr>
          <p:cNvPr id="9" name="Freccia a destra 8">
            <a:extLst>
              <a:ext uri="{FF2B5EF4-FFF2-40B4-BE49-F238E27FC236}">
                <a16:creationId xmlns:a16="http://schemas.microsoft.com/office/drawing/2014/main" id="{C41B159B-7EF9-417D-836E-97D3808273E6}"/>
              </a:ext>
            </a:extLst>
          </p:cNvPr>
          <p:cNvSpPr/>
          <p:nvPr/>
        </p:nvSpPr>
        <p:spPr>
          <a:xfrm rot="10800000">
            <a:off x="4086596" y="3934126"/>
            <a:ext cx="1133476" cy="467995"/>
          </a:xfrm>
          <a:prstGeom prst="rightArrow">
            <a:avLst/>
          </a:prstGeom>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Tree>
    <p:extLst>
      <p:ext uri="{BB962C8B-B14F-4D97-AF65-F5344CB8AC3E}">
        <p14:creationId xmlns:p14="http://schemas.microsoft.com/office/powerpoint/2010/main" val="1284514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6E67E2-C121-4669-B838-C5F7B7605257}"/>
              </a:ext>
            </a:extLst>
          </p:cNvPr>
          <p:cNvSpPr>
            <a:spLocks noGrp="1"/>
          </p:cNvSpPr>
          <p:nvPr>
            <p:ph type="title"/>
          </p:nvPr>
        </p:nvSpPr>
        <p:spPr>
          <a:xfrm>
            <a:off x="457200" y="274638"/>
            <a:ext cx="8229600" cy="994122"/>
          </a:xfrm>
        </p:spPr>
        <p:txBody>
          <a:bodyPr>
            <a:noAutofit/>
          </a:bodyPr>
          <a:lstStyle/>
          <a:p>
            <a:r>
              <a:rPr lang="it-IT" dirty="0">
                <a:solidFill>
                  <a:schemeClr val="accent1">
                    <a:lumMod val="75000"/>
                  </a:schemeClr>
                </a:solidFill>
              </a:rPr>
              <a:t>La Costituzione</a:t>
            </a:r>
          </a:p>
        </p:txBody>
      </p:sp>
      <p:sp>
        <p:nvSpPr>
          <p:cNvPr id="3" name="Segnaposto contenuto 2">
            <a:extLst>
              <a:ext uri="{FF2B5EF4-FFF2-40B4-BE49-F238E27FC236}">
                <a16:creationId xmlns:a16="http://schemas.microsoft.com/office/drawing/2014/main" id="{06306644-819C-44EE-B885-B5E32A75B613}"/>
              </a:ext>
            </a:extLst>
          </p:cNvPr>
          <p:cNvSpPr>
            <a:spLocks noGrp="1"/>
          </p:cNvSpPr>
          <p:nvPr>
            <p:ph sz="half" idx="1"/>
          </p:nvPr>
        </p:nvSpPr>
        <p:spPr>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rmAutofit fontScale="70000" lnSpcReduction="20000"/>
          </a:bodyPr>
          <a:lstStyle/>
          <a:p>
            <a:pPr marL="0" indent="0" algn="ctr">
              <a:buNone/>
            </a:pPr>
            <a:r>
              <a:rPr lang="it-IT" b="1" dirty="0">
                <a:solidFill>
                  <a:schemeClr val="accent1">
                    <a:lumMod val="75000"/>
                  </a:schemeClr>
                </a:solidFill>
              </a:rPr>
              <a:t>Art. 97</a:t>
            </a:r>
            <a:endParaRPr lang="it-IT" dirty="0">
              <a:solidFill>
                <a:schemeClr val="accent1">
                  <a:lumMod val="75000"/>
                </a:schemeClr>
              </a:solidFill>
            </a:endParaRPr>
          </a:p>
          <a:p>
            <a:pPr marL="0" indent="0" algn="just">
              <a:buNone/>
            </a:pPr>
            <a:r>
              <a:rPr lang="it-IT" dirty="0">
                <a:solidFill>
                  <a:schemeClr val="accent1">
                    <a:lumMod val="75000"/>
                  </a:schemeClr>
                </a:solidFill>
              </a:rPr>
              <a:t>I pubblici uffici sono organizzati secondo disposizioni di legge, in modo che siano assicurati il buon andamento e l'imparzialità dell'amministrazione.</a:t>
            </a:r>
          </a:p>
          <a:p>
            <a:pPr marL="0" indent="0" algn="just">
              <a:buNone/>
            </a:pPr>
            <a:r>
              <a:rPr lang="it-IT" dirty="0">
                <a:solidFill>
                  <a:schemeClr val="accent1">
                    <a:lumMod val="75000"/>
                  </a:schemeClr>
                </a:solidFill>
              </a:rPr>
              <a:t>Nell'ordinamento degli uffici sono determinate le sfere di competenza, le attribuzioni e le responsabilità proprie dei funzionari. </a:t>
            </a:r>
          </a:p>
          <a:p>
            <a:pPr marL="0" indent="0" algn="just">
              <a:buNone/>
            </a:pPr>
            <a:r>
              <a:rPr lang="it-IT" dirty="0">
                <a:solidFill>
                  <a:schemeClr val="accent1">
                    <a:lumMod val="75000"/>
                  </a:schemeClr>
                </a:solidFill>
              </a:rPr>
              <a:t>Agli impieghi nelle pubbliche amministrazioni si accede mediante concorso, salvo i casi stabiliti dalla legge.</a:t>
            </a:r>
          </a:p>
          <a:p>
            <a:pPr marL="0" indent="0" algn="just">
              <a:buNone/>
            </a:pPr>
            <a:r>
              <a:rPr lang="it-IT" dirty="0">
                <a:solidFill>
                  <a:schemeClr val="accent1">
                    <a:lumMod val="75000"/>
                  </a:schemeClr>
                </a:solidFill>
              </a:rPr>
              <a:t> </a:t>
            </a:r>
          </a:p>
          <a:p>
            <a:endParaRPr lang="it-IT" dirty="0"/>
          </a:p>
        </p:txBody>
      </p:sp>
      <p:sp>
        <p:nvSpPr>
          <p:cNvPr id="4" name="Segnaposto contenuto 3">
            <a:extLst>
              <a:ext uri="{FF2B5EF4-FFF2-40B4-BE49-F238E27FC236}">
                <a16:creationId xmlns:a16="http://schemas.microsoft.com/office/drawing/2014/main" id="{D28D5C99-B322-49BF-9D66-FC4447295772}"/>
              </a:ext>
            </a:extLst>
          </p:cNvPr>
          <p:cNvSpPr>
            <a:spLocks noGrp="1"/>
          </p:cNvSpPr>
          <p:nvPr>
            <p:ph sz="half" idx="2"/>
          </p:nvPr>
        </p:nvSpPr>
        <p:spPr>
          <a:xfrm>
            <a:off x="4648202" y="1587654"/>
            <a:ext cx="4038600" cy="4525963"/>
          </a:xfr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rmAutofit fontScale="70000" lnSpcReduction="20000"/>
          </a:bodyPr>
          <a:lstStyle/>
          <a:p>
            <a:pPr marL="0" indent="0" algn="ctr">
              <a:buNone/>
            </a:pPr>
            <a:r>
              <a:rPr lang="it-IT" b="1" dirty="0">
                <a:solidFill>
                  <a:schemeClr val="accent1">
                    <a:lumMod val="75000"/>
                  </a:schemeClr>
                </a:solidFill>
              </a:rPr>
              <a:t>Art. 98</a:t>
            </a:r>
            <a:endParaRPr lang="it-IT" dirty="0">
              <a:solidFill>
                <a:schemeClr val="accent1">
                  <a:lumMod val="75000"/>
                </a:schemeClr>
              </a:solidFill>
            </a:endParaRPr>
          </a:p>
          <a:p>
            <a:pPr marL="0" indent="0">
              <a:buNone/>
            </a:pPr>
            <a:r>
              <a:rPr lang="it-IT" dirty="0">
                <a:solidFill>
                  <a:schemeClr val="accent1">
                    <a:lumMod val="75000"/>
                  </a:schemeClr>
                </a:solidFill>
              </a:rPr>
              <a:t>I pubblici impiegati sono al servizio esclusivo della Nazione. Se sono membri del Parlamento, non possono conseguire promozioni se non per anzianità. Si possono con legge stabilire limitazioni al diritto d'iscriversi ai partiti politici per i magistrati, i militari di carriera in servizio attivo, i funzionari ed agenti di polizia, i rappresentanti diplomatici e consolari all'estero.</a:t>
            </a:r>
          </a:p>
          <a:p>
            <a:endParaRPr lang="it-IT" dirty="0"/>
          </a:p>
        </p:txBody>
      </p:sp>
    </p:spTree>
    <p:extLst>
      <p:ext uri="{BB962C8B-B14F-4D97-AF65-F5344CB8AC3E}">
        <p14:creationId xmlns:p14="http://schemas.microsoft.com/office/powerpoint/2010/main" val="16909818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4153</Words>
  <Application>Microsoft Office PowerPoint</Application>
  <PresentationFormat>Presentazione su schermo (4:3)</PresentationFormat>
  <Paragraphs>395</Paragraphs>
  <Slides>58</Slides>
  <Notes>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58</vt:i4>
      </vt:variant>
    </vt:vector>
  </HeadingPairs>
  <TitlesOfParts>
    <vt:vector size="65" baseType="lpstr">
      <vt:lpstr>Arial</vt:lpstr>
      <vt:lpstr>Calibri</vt:lpstr>
      <vt:lpstr>Symbol</vt:lpstr>
      <vt:lpstr>Times New Roman</vt:lpstr>
      <vt:lpstr>Univers Light</vt:lpstr>
      <vt:lpstr>Wingdings</vt:lpstr>
      <vt:lpstr>Tema di Office</vt:lpstr>
      <vt:lpstr>LA PREVENZIONE DELLA CORRUZIONE E LA SEMPLIFICAZIONE AMMINISTRATIVA  LA BEST PRACTICE DEI CONSIGLI REGIONALI</vt:lpstr>
      <vt:lpstr>Presentazione standard di PowerPoint</vt:lpstr>
      <vt:lpstr>DEFINIZIONE DI  CORRUZIONE </vt:lpstr>
      <vt:lpstr> Corruzióne s. f. [dal lat. corruptio -onis, der. di corrumpĕre «corrompere», part. pass. corruptus].  1. corrompersi, l’essere corrotto, nel senso di decomposizione, disfacimento, putrefazione   2. guastarsi, degenerare: c. di una lingua (espressione frequente nell’uso dei puristi); più spesso in senso morale, depravazione: c. dei costumi; la c. dei giovani, della società; la c. della classe politica; vivere in mezzo alla corruzione.    3. contagio:  4. in senso attivo, l’opera di chi induce altri al male.   5. di pubblico ufficiale, delitto contro la pubblica amministrazione consistente nel dare o promettere denaro o altri vantaggi a un pubblico ufficiale perché egli ometta o ritardi un atto del suo ufficio o compia un atto contrario ai doveri di ufficio (c. propria), oppure perché compia un atto del suo ufficio (c. impropria).</vt:lpstr>
      <vt:lpstr>Corruzione e concussione</vt:lpstr>
      <vt:lpstr>Presentazione standard di PowerPoint</vt:lpstr>
      <vt:lpstr>Definizione Anac (PNA 2013)</vt:lpstr>
      <vt:lpstr>Presentazione standard di PowerPoint</vt:lpstr>
      <vt:lpstr>La Costituzione</vt:lpstr>
      <vt:lpstr>  Sistema efficace  </vt:lpstr>
      <vt:lpstr>IL CONTESTO NORMATIVO </vt:lpstr>
      <vt:lpstr> </vt:lpstr>
      <vt:lpstr>  I principali Organismi Internazionali </vt:lpstr>
      <vt:lpstr>La convenzione di Merida</vt:lpstr>
      <vt:lpstr>   IL QUADRO NORMATIVO NAZIONALE </vt:lpstr>
      <vt:lpstr>L’excursus normativo</vt:lpstr>
      <vt:lpstr>IL SISTEMA DI PREVENZIONE DELLA  CORRUZIONE </vt:lpstr>
      <vt:lpstr>I protagonisti del processo di gestione del rischio</vt:lpstr>
      <vt:lpstr>ANAC</vt:lpstr>
      <vt:lpstr>Gli organi interni</vt:lpstr>
      <vt:lpstr>Presentazione standard di PowerPoint</vt:lpstr>
      <vt:lpstr>Livello centrale</vt:lpstr>
      <vt:lpstr>Livello locale</vt:lpstr>
      <vt:lpstr>Sistema di gestione del rischio - Risk Management</vt:lpstr>
      <vt:lpstr>Presentazione standard di PowerPoint</vt:lpstr>
      <vt:lpstr>Presentazione standard di PowerPoint</vt:lpstr>
      <vt:lpstr>RISK ASSESMENT </vt:lpstr>
      <vt:lpstr>Il processo di gestione del rischio</vt:lpstr>
      <vt:lpstr>1. Analisi del contesto</vt:lpstr>
      <vt:lpstr>2. Identificazione del rischio</vt:lpstr>
      <vt:lpstr>3. Valutazione e ponderazione del rischio</vt:lpstr>
      <vt:lpstr>4. Trattamento del rischio</vt:lpstr>
      <vt:lpstr>5. Monitoraggio</vt:lpstr>
      <vt:lpstr>Le principali misure di anticorruzione</vt:lpstr>
      <vt:lpstr>TRASPARENZA E SEMPLIFICAZIONE AMMINISTRATIVA</vt:lpstr>
      <vt:lpstr>La semplificazione amministrativa</vt:lpstr>
      <vt:lpstr>I principali strumenti di semplificazione amministrativa nella normativa nazionale</vt:lpstr>
      <vt:lpstr>La Trasparenza amministrativa</vt:lpstr>
      <vt:lpstr>Trasparenza per semplificare</vt:lpstr>
      <vt:lpstr>Trasparenza proattiva</vt:lpstr>
      <vt:lpstr>Trasparenza proattiva</vt:lpstr>
      <vt:lpstr>Trasparenza per semplificare</vt:lpstr>
      <vt:lpstr>Trasparenza per responsabilizzare la P.A.</vt:lpstr>
      <vt:lpstr>Trasparenza per responsabilizzare la P.A.</vt:lpstr>
      <vt:lpstr>Trasparenza per tutelare cittadini e imprese</vt:lpstr>
      <vt:lpstr>Le diverse funzioni della trasparenza</vt:lpstr>
      <vt:lpstr>La qualità dei dati soggetti a pubblicazione</vt:lpstr>
      <vt:lpstr>La qualità dei dati soggetti a pubblicazione</vt:lpstr>
      <vt:lpstr>La trasparenza e la semplificazione</vt:lpstr>
      <vt:lpstr>BEST PRACTICE DELLE ASSEMBLEE LEGISLATIVE</vt:lpstr>
      <vt:lpstr>Le esperienze delle Assemblee legislative</vt:lpstr>
      <vt:lpstr>Le esperienze delle Assemblee legislative</vt:lpstr>
      <vt:lpstr>Sezione «Amministrazione Trasparente» del Consiglio regionale dell’Abruzzo</vt:lpstr>
      <vt:lpstr>Dati sugli accessi del Consiglio regionale dell’Abruzzo</vt:lpstr>
      <vt:lpstr>Dati sugli accessi del Consiglio regionale dell’Abruzzo</vt:lpstr>
      <vt:lpstr> Analisi di customer sulla trasparenza </vt:lpstr>
      <vt:lpstr>Gli strumenti di partecipazione del Consiglio regionale dell’Abruzzo</vt:lpstr>
      <vt:lpstr>dott.ssa Federica Lorenzetti federica.lorenzetti@crabruzzo.it 3294236032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PREVENZIONE DELLA CORRUZIONE E LA SEMPLIFICAZIONE AMMINISTRATIVA  LE BEST PRACTICE CONSIGLI REGIONALI</dc:title>
  <dc:creator>Gianluca Laudante</dc:creator>
  <cp:lastModifiedBy>Gianluca Laudante</cp:lastModifiedBy>
  <cp:revision>31</cp:revision>
  <dcterms:created xsi:type="dcterms:W3CDTF">2020-05-31T10:08:15Z</dcterms:created>
  <dcterms:modified xsi:type="dcterms:W3CDTF">2020-05-31T16:39:26Z</dcterms:modified>
</cp:coreProperties>
</file>