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90" r:id="rId4"/>
    <p:sldId id="291" r:id="rId5"/>
    <p:sldId id="257" r:id="rId6"/>
    <p:sldId id="277" r:id="rId7"/>
    <p:sldId id="278" r:id="rId8"/>
    <p:sldId id="259" r:id="rId9"/>
    <p:sldId id="260" r:id="rId10"/>
    <p:sldId id="262" r:id="rId11"/>
    <p:sldId id="264" r:id="rId12"/>
    <p:sldId id="265" r:id="rId13"/>
    <p:sldId id="266" r:id="rId14"/>
    <p:sldId id="287" r:id="rId15"/>
    <p:sldId id="270" r:id="rId16"/>
    <p:sldId id="272" r:id="rId17"/>
    <p:sldId id="274" r:id="rId18"/>
    <p:sldId id="275" r:id="rId19"/>
    <p:sldId id="279" r:id="rId20"/>
    <p:sldId id="280" r:id="rId21"/>
    <p:sldId id="281" r:id="rId22"/>
    <p:sldId id="282" r:id="rId23"/>
    <p:sldId id="283" r:id="rId24"/>
    <p:sldId id="285" r:id="rId25"/>
    <p:sldId id="288" r:id="rId26"/>
    <p:sldId id="289"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hyperlink" Target="http://www.eesc.europa.eu/?i=portal.it.home" TargetMode="External"/><Relationship Id="rId1" Type="http://schemas.openxmlformats.org/officeDocument/2006/relationships/hyperlink" Target="http://eur-lex.europa.eu/legal-content/IT/ALL/?uri=CELEX:52015IE2060" TargetMode="External"/></Relationships>
</file>

<file path=ppt/diagrams/_rels/data4.xml.rels><?xml version="1.0" encoding="UTF-8" standalone="yes"?>
<Relationships xmlns="http://schemas.openxmlformats.org/package/2006/relationships"><Relationship Id="rId2" Type="http://schemas.openxmlformats.org/officeDocument/2006/relationships/hyperlink" Target="https://ec.europa.eu/growth/smes_it" TargetMode="External"/><Relationship Id="rId1" Type="http://schemas.openxmlformats.org/officeDocument/2006/relationships/hyperlink" Target="https://ec.europa.eu/info/business-economy-euro/doing-business-eu/corporate-social-responsibility-csr_it" TargetMode="External"/></Relationships>
</file>

<file path=ppt/diagrams/_rels/data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hyperlink" Target="https://eur-lex.europa.eu/legal-content/IT/TXT/PDF/?uri=CONSIL:PE_43_2019_REV_1" TargetMode="External"/><Relationship Id="rId5" Type="http://schemas.openxmlformats.org/officeDocument/2006/relationships/image" Target="../media/image17.sv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2" Type="http://schemas.openxmlformats.org/officeDocument/2006/relationships/hyperlink" Target="http://www.eesc.europa.eu/?i=portal.it.home" TargetMode="External"/><Relationship Id="rId1" Type="http://schemas.openxmlformats.org/officeDocument/2006/relationships/hyperlink" Target="http://eur-lex.europa.eu/legal-content/IT/ALL/?uri=CELEX:52015IE2060" TargetMode="External"/></Relationships>
</file>

<file path=ppt/diagrams/_rels/drawing4.xml.rels><?xml version="1.0" encoding="UTF-8" standalone="yes"?>
<Relationships xmlns="http://schemas.openxmlformats.org/package/2006/relationships"><Relationship Id="rId2" Type="http://schemas.openxmlformats.org/officeDocument/2006/relationships/hyperlink" Target="https://ec.europa.eu/growth/smes_it" TargetMode="External"/><Relationship Id="rId1" Type="http://schemas.openxmlformats.org/officeDocument/2006/relationships/hyperlink" Target="https://ec.europa.eu/info/business-economy-euro/doing-business-eu/corporate-social-responsibility-csr_it" TargetMode="External"/></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5" Type="http://schemas.openxmlformats.org/officeDocument/2006/relationships/hyperlink" Target="https://eur-lex.europa.eu/legal-content/IT/TXT/PDF/?uri=CONSIL:PE_43_2019_REV_1" TargetMode="External"/><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356665-6843-4621-88DC-FD5BD4DA30E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0F15D3B6-F3C0-45A2-8D04-F83EE430E46C}">
      <dgm:prSet/>
      <dgm:spPr/>
      <dgm:t>
        <a:bodyPr/>
        <a:lstStyle/>
        <a:p>
          <a:pPr algn="just"/>
          <a:r>
            <a:rPr lang="it-IT" u="sng" dirty="0">
              <a:hlinkClick xmlns:r="http://schemas.openxmlformats.org/officeDocument/2006/relationships" r:id="rId1"/>
            </a:rPr>
            <a:t>Parere di iniziativa</a:t>
          </a:r>
          <a:r>
            <a:rPr lang="it-IT" dirty="0"/>
            <a:t> del </a:t>
          </a:r>
          <a:r>
            <a:rPr lang="it-IT" u="sng" dirty="0">
              <a:hlinkClick xmlns:r="http://schemas.openxmlformats.org/officeDocument/2006/relationships" r:id="rId2"/>
            </a:rPr>
            <a:t>Comitato Economico e Sociale</a:t>
          </a:r>
          <a:r>
            <a:rPr lang="it-IT" dirty="0"/>
            <a:t> dell’UE  - «</a:t>
          </a:r>
          <a:r>
            <a:rPr lang="it-IT" i="1" dirty="0"/>
            <a:t>Economia del bene comune: un modello economico sostenibile orientato alla coesione sociale</a:t>
          </a:r>
          <a:r>
            <a:rPr lang="it-IT" dirty="0"/>
            <a:t>» </a:t>
          </a:r>
          <a:endParaRPr lang="en-US" dirty="0"/>
        </a:p>
      </dgm:t>
    </dgm:pt>
    <dgm:pt modelId="{32D73A3C-71B1-4D84-ABD8-417EA3DD6D4A}" type="parTrans" cxnId="{D525EA92-F247-4FD2-94C0-86C38DA40CDE}">
      <dgm:prSet/>
      <dgm:spPr/>
      <dgm:t>
        <a:bodyPr/>
        <a:lstStyle/>
        <a:p>
          <a:endParaRPr lang="en-US"/>
        </a:p>
      </dgm:t>
    </dgm:pt>
    <dgm:pt modelId="{22DA820F-1BC7-4010-B0FA-16A1E685AE38}" type="sibTrans" cxnId="{D525EA92-F247-4FD2-94C0-86C38DA40CDE}">
      <dgm:prSet/>
      <dgm:spPr/>
      <dgm:t>
        <a:bodyPr/>
        <a:lstStyle/>
        <a:p>
          <a:endParaRPr lang="en-US"/>
        </a:p>
      </dgm:t>
    </dgm:pt>
    <dgm:pt modelId="{C138D3BB-958F-454D-ADEC-7DE5A4CFDA0D}">
      <dgm:prSet/>
      <dgm:spPr/>
      <dgm:t>
        <a:bodyPr/>
        <a:lstStyle/>
        <a:p>
          <a:pPr algn="just"/>
          <a:r>
            <a:rPr lang="it-IT" dirty="0"/>
            <a:t>M</a:t>
          </a:r>
          <a:r>
            <a:rPr lang="it-IT" b="1" dirty="0"/>
            <a:t>odello economico del bene comune </a:t>
          </a:r>
          <a:r>
            <a:rPr lang="it-IT" dirty="0"/>
            <a:t>(</a:t>
          </a:r>
          <a:r>
            <a:rPr lang="it-IT" b="1" dirty="0"/>
            <a:t>EBC</a:t>
          </a:r>
          <a:r>
            <a:rPr lang="it-IT" dirty="0"/>
            <a:t>): approccio </a:t>
          </a:r>
          <a:r>
            <a:rPr lang="it-IT" i="1" dirty="0"/>
            <a:t>olistico</a:t>
          </a:r>
          <a:r>
            <a:rPr lang="it-IT" dirty="0"/>
            <a:t> che richiama l'</a:t>
          </a:r>
          <a:r>
            <a:rPr lang="it-IT" b="1" dirty="0"/>
            <a:t>economia solidale</a:t>
          </a:r>
          <a:r>
            <a:rPr lang="it-IT" dirty="0"/>
            <a:t>, l'</a:t>
          </a:r>
          <a:r>
            <a:rPr lang="it-IT" b="1" dirty="0"/>
            <a:t>economia circolare</a:t>
          </a:r>
          <a:r>
            <a:rPr lang="it-IT" dirty="0"/>
            <a:t>, l'</a:t>
          </a:r>
          <a:r>
            <a:rPr lang="it-IT" b="1" dirty="0"/>
            <a:t>economia della condivisione</a:t>
          </a:r>
          <a:r>
            <a:rPr lang="it-IT" dirty="0"/>
            <a:t>, l'economia orientata alla </a:t>
          </a:r>
          <a:r>
            <a:rPr lang="it-IT" b="1" dirty="0"/>
            <a:t>funzionalità</a:t>
          </a:r>
          <a:r>
            <a:rPr lang="it-IT" dirty="0"/>
            <a:t>, l'economia </a:t>
          </a:r>
          <a:r>
            <a:rPr lang="it-IT" b="1" dirty="0"/>
            <a:t>basata sulle risorse </a:t>
          </a:r>
          <a:r>
            <a:rPr lang="it-IT" dirty="0"/>
            <a:t>e l'</a:t>
          </a:r>
          <a:r>
            <a:rPr lang="it-IT" b="1" dirty="0"/>
            <a:t>economia blu</a:t>
          </a:r>
          <a:endParaRPr lang="en-US" dirty="0"/>
        </a:p>
      </dgm:t>
    </dgm:pt>
    <dgm:pt modelId="{60CB5220-FA70-4843-B416-37E97E0B852C}" type="parTrans" cxnId="{FC79287F-C59C-42AD-AA7E-AEF38B436398}">
      <dgm:prSet/>
      <dgm:spPr/>
      <dgm:t>
        <a:bodyPr/>
        <a:lstStyle/>
        <a:p>
          <a:endParaRPr lang="en-US"/>
        </a:p>
      </dgm:t>
    </dgm:pt>
    <dgm:pt modelId="{15EFCB20-E46F-49AD-A8BC-62A7D6B9178D}" type="sibTrans" cxnId="{FC79287F-C59C-42AD-AA7E-AEF38B436398}">
      <dgm:prSet/>
      <dgm:spPr/>
      <dgm:t>
        <a:bodyPr/>
        <a:lstStyle/>
        <a:p>
          <a:endParaRPr lang="en-US"/>
        </a:p>
      </dgm:t>
    </dgm:pt>
    <dgm:pt modelId="{81C2F4BA-A91D-4079-BB52-C501F63215C3}" type="pres">
      <dgm:prSet presAssocID="{45356665-6843-4621-88DC-FD5BD4DA30EB}" presName="vert0" presStyleCnt="0">
        <dgm:presLayoutVars>
          <dgm:dir/>
          <dgm:animOne val="branch"/>
          <dgm:animLvl val="lvl"/>
        </dgm:presLayoutVars>
      </dgm:prSet>
      <dgm:spPr/>
    </dgm:pt>
    <dgm:pt modelId="{7AACB130-EE03-4923-9696-FE30BC47022C}" type="pres">
      <dgm:prSet presAssocID="{0F15D3B6-F3C0-45A2-8D04-F83EE430E46C}" presName="thickLine" presStyleLbl="alignNode1" presStyleIdx="0" presStyleCnt="2"/>
      <dgm:spPr/>
    </dgm:pt>
    <dgm:pt modelId="{211FB598-8D7D-4463-AD18-4A34CC7FC6A2}" type="pres">
      <dgm:prSet presAssocID="{0F15D3B6-F3C0-45A2-8D04-F83EE430E46C}" presName="horz1" presStyleCnt="0"/>
      <dgm:spPr/>
    </dgm:pt>
    <dgm:pt modelId="{D0EA724A-D47F-4E8F-A64B-BA092106A546}" type="pres">
      <dgm:prSet presAssocID="{0F15D3B6-F3C0-45A2-8D04-F83EE430E46C}" presName="tx1" presStyleLbl="revTx" presStyleIdx="0" presStyleCnt="2"/>
      <dgm:spPr/>
    </dgm:pt>
    <dgm:pt modelId="{75F08CBD-37DE-436C-86D2-D036FCED9E4C}" type="pres">
      <dgm:prSet presAssocID="{0F15D3B6-F3C0-45A2-8D04-F83EE430E46C}" presName="vert1" presStyleCnt="0"/>
      <dgm:spPr/>
    </dgm:pt>
    <dgm:pt modelId="{25F14CF3-DEB6-4212-944A-9D56C164B2EA}" type="pres">
      <dgm:prSet presAssocID="{C138D3BB-958F-454D-ADEC-7DE5A4CFDA0D}" presName="thickLine" presStyleLbl="alignNode1" presStyleIdx="1" presStyleCnt="2"/>
      <dgm:spPr/>
    </dgm:pt>
    <dgm:pt modelId="{ABC69B80-F455-42C0-B5A2-CA510DA3C1B0}" type="pres">
      <dgm:prSet presAssocID="{C138D3BB-958F-454D-ADEC-7DE5A4CFDA0D}" presName="horz1" presStyleCnt="0"/>
      <dgm:spPr/>
    </dgm:pt>
    <dgm:pt modelId="{C667DAE5-A103-4557-96BB-5BA27CD807EE}" type="pres">
      <dgm:prSet presAssocID="{C138D3BB-958F-454D-ADEC-7DE5A4CFDA0D}" presName="tx1" presStyleLbl="revTx" presStyleIdx="1" presStyleCnt="2"/>
      <dgm:spPr/>
    </dgm:pt>
    <dgm:pt modelId="{8D90CAA6-BA1B-4CF6-A86C-9BBEE8D2C372}" type="pres">
      <dgm:prSet presAssocID="{C138D3BB-958F-454D-ADEC-7DE5A4CFDA0D}" presName="vert1" presStyleCnt="0"/>
      <dgm:spPr/>
    </dgm:pt>
  </dgm:ptLst>
  <dgm:cxnLst>
    <dgm:cxn modelId="{4082501A-E241-4C10-9C4E-0751D3511FF5}" type="presOf" srcId="{45356665-6843-4621-88DC-FD5BD4DA30EB}" destId="{81C2F4BA-A91D-4079-BB52-C501F63215C3}" srcOrd="0" destOrd="0" presId="urn:microsoft.com/office/officeart/2008/layout/LinedList"/>
    <dgm:cxn modelId="{73E6D750-5300-49B2-8AB5-9FE15C232B55}" type="presOf" srcId="{C138D3BB-958F-454D-ADEC-7DE5A4CFDA0D}" destId="{C667DAE5-A103-4557-96BB-5BA27CD807EE}" srcOrd="0" destOrd="0" presId="urn:microsoft.com/office/officeart/2008/layout/LinedList"/>
    <dgm:cxn modelId="{FC79287F-C59C-42AD-AA7E-AEF38B436398}" srcId="{45356665-6843-4621-88DC-FD5BD4DA30EB}" destId="{C138D3BB-958F-454D-ADEC-7DE5A4CFDA0D}" srcOrd="1" destOrd="0" parTransId="{60CB5220-FA70-4843-B416-37E97E0B852C}" sibTransId="{15EFCB20-E46F-49AD-A8BC-62A7D6B9178D}"/>
    <dgm:cxn modelId="{D525EA92-F247-4FD2-94C0-86C38DA40CDE}" srcId="{45356665-6843-4621-88DC-FD5BD4DA30EB}" destId="{0F15D3B6-F3C0-45A2-8D04-F83EE430E46C}" srcOrd="0" destOrd="0" parTransId="{32D73A3C-71B1-4D84-ABD8-417EA3DD6D4A}" sibTransId="{22DA820F-1BC7-4010-B0FA-16A1E685AE38}"/>
    <dgm:cxn modelId="{90B444B3-C5EE-4D18-800C-B88226301AA8}" type="presOf" srcId="{0F15D3B6-F3C0-45A2-8D04-F83EE430E46C}" destId="{D0EA724A-D47F-4E8F-A64B-BA092106A546}" srcOrd="0" destOrd="0" presId="urn:microsoft.com/office/officeart/2008/layout/LinedList"/>
    <dgm:cxn modelId="{A7A4F47E-0D27-4CD1-81AA-853F3E6D4751}" type="presParOf" srcId="{81C2F4BA-A91D-4079-BB52-C501F63215C3}" destId="{7AACB130-EE03-4923-9696-FE30BC47022C}" srcOrd="0" destOrd="0" presId="urn:microsoft.com/office/officeart/2008/layout/LinedList"/>
    <dgm:cxn modelId="{0C65C0E8-1C7C-40C5-B538-FC478842A337}" type="presParOf" srcId="{81C2F4BA-A91D-4079-BB52-C501F63215C3}" destId="{211FB598-8D7D-4463-AD18-4A34CC7FC6A2}" srcOrd="1" destOrd="0" presId="urn:microsoft.com/office/officeart/2008/layout/LinedList"/>
    <dgm:cxn modelId="{8D178842-4A06-4743-A815-A9EC3F44D97C}" type="presParOf" srcId="{211FB598-8D7D-4463-AD18-4A34CC7FC6A2}" destId="{D0EA724A-D47F-4E8F-A64B-BA092106A546}" srcOrd="0" destOrd="0" presId="urn:microsoft.com/office/officeart/2008/layout/LinedList"/>
    <dgm:cxn modelId="{AA750471-5EAF-46F8-A549-FC620982C82B}" type="presParOf" srcId="{211FB598-8D7D-4463-AD18-4A34CC7FC6A2}" destId="{75F08CBD-37DE-436C-86D2-D036FCED9E4C}" srcOrd="1" destOrd="0" presId="urn:microsoft.com/office/officeart/2008/layout/LinedList"/>
    <dgm:cxn modelId="{2E6B8AC5-4979-4905-BB28-7F4A20D4CC67}" type="presParOf" srcId="{81C2F4BA-A91D-4079-BB52-C501F63215C3}" destId="{25F14CF3-DEB6-4212-944A-9D56C164B2EA}" srcOrd="2" destOrd="0" presId="urn:microsoft.com/office/officeart/2008/layout/LinedList"/>
    <dgm:cxn modelId="{21C68A82-D6C0-423D-8475-063B622AB147}" type="presParOf" srcId="{81C2F4BA-A91D-4079-BB52-C501F63215C3}" destId="{ABC69B80-F455-42C0-B5A2-CA510DA3C1B0}" srcOrd="3" destOrd="0" presId="urn:microsoft.com/office/officeart/2008/layout/LinedList"/>
    <dgm:cxn modelId="{DB6CA2F0-D706-4CA4-9F73-FDFBA617093B}" type="presParOf" srcId="{ABC69B80-F455-42C0-B5A2-CA510DA3C1B0}" destId="{C667DAE5-A103-4557-96BB-5BA27CD807EE}" srcOrd="0" destOrd="0" presId="urn:microsoft.com/office/officeart/2008/layout/LinedList"/>
    <dgm:cxn modelId="{72886F93-9E22-40C8-8CD7-488B827A4D12}" type="presParOf" srcId="{ABC69B80-F455-42C0-B5A2-CA510DA3C1B0}" destId="{8D90CAA6-BA1B-4CF6-A86C-9BBEE8D2C37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200F84-43D3-4A7F-95D6-2D0B9A7C12D9}"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BF56A693-2378-45EE-BB1B-2F9C10ABD686}">
      <dgm:prSet/>
      <dgm:spPr/>
      <dgm:t>
        <a:bodyPr/>
        <a:lstStyle/>
        <a:p>
          <a:r>
            <a:rPr lang="it-IT" dirty="0"/>
            <a:t>Come evidenziato dalla Comunicazione SBI l’economia sociale impiega circa il 6% (in Italia il 5,4%)  dei lavoratori dipendenti dell’UE (11 milioni)</a:t>
          </a:r>
          <a:endParaRPr lang="en-US" dirty="0"/>
        </a:p>
      </dgm:t>
    </dgm:pt>
    <dgm:pt modelId="{D5B739DD-0019-411B-9EB8-7DBA24E8BB50}" type="parTrans" cxnId="{B17E24EC-94EE-4117-B06C-F08FAA2E2193}">
      <dgm:prSet/>
      <dgm:spPr/>
      <dgm:t>
        <a:bodyPr/>
        <a:lstStyle/>
        <a:p>
          <a:endParaRPr lang="en-US"/>
        </a:p>
      </dgm:t>
    </dgm:pt>
    <dgm:pt modelId="{2D218852-1E52-454A-B045-E7627AB82B5C}" type="sibTrans" cxnId="{B17E24EC-94EE-4117-B06C-F08FAA2E2193}">
      <dgm:prSet/>
      <dgm:spPr/>
      <dgm:t>
        <a:bodyPr/>
        <a:lstStyle/>
        <a:p>
          <a:endParaRPr lang="en-US"/>
        </a:p>
      </dgm:t>
    </dgm:pt>
    <dgm:pt modelId="{162BCD6B-E7F2-4C30-BD40-4BBB4110B6C7}">
      <dgm:prSet/>
      <dgm:spPr/>
      <dgm:t>
        <a:bodyPr/>
        <a:lstStyle/>
        <a:p>
          <a:r>
            <a:rPr lang="it-IT"/>
            <a:t>1 impresa su 4 in Europa sarebbe una IS</a:t>
          </a:r>
          <a:endParaRPr lang="en-US"/>
        </a:p>
      </dgm:t>
    </dgm:pt>
    <dgm:pt modelId="{AE431FFB-29F3-4CE7-BE99-64F70006F2FB}" type="parTrans" cxnId="{3BC703E7-3503-457E-8393-60778DFC38CD}">
      <dgm:prSet/>
      <dgm:spPr/>
      <dgm:t>
        <a:bodyPr/>
        <a:lstStyle/>
        <a:p>
          <a:endParaRPr lang="en-US"/>
        </a:p>
      </dgm:t>
    </dgm:pt>
    <dgm:pt modelId="{40487F31-F376-4928-8D7F-E3E160508103}" type="sibTrans" cxnId="{3BC703E7-3503-457E-8393-60778DFC38CD}">
      <dgm:prSet/>
      <dgm:spPr/>
      <dgm:t>
        <a:bodyPr/>
        <a:lstStyle/>
        <a:p>
          <a:endParaRPr lang="en-US"/>
        </a:p>
      </dgm:t>
    </dgm:pt>
    <dgm:pt modelId="{F390E302-9EAC-4986-B63C-810D03B8D064}" type="pres">
      <dgm:prSet presAssocID="{13200F84-43D3-4A7F-95D6-2D0B9A7C12D9}" presName="hierChild1" presStyleCnt="0">
        <dgm:presLayoutVars>
          <dgm:chPref val="1"/>
          <dgm:dir/>
          <dgm:animOne val="branch"/>
          <dgm:animLvl val="lvl"/>
          <dgm:resizeHandles/>
        </dgm:presLayoutVars>
      </dgm:prSet>
      <dgm:spPr/>
    </dgm:pt>
    <dgm:pt modelId="{DB7E625B-6017-443C-BE48-166CAD619ADA}" type="pres">
      <dgm:prSet presAssocID="{BF56A693-2378-45EE-BB1B-2F9C10ABD686}" presName="hierRoot1" presStyleCnt="0"/>
      <dgm:spPr/>
    </dgm:pt>
    <dgm:pt modelId="{5331AAC2-29B4-4318-AF05-B6659C4E8313}" type="pres">
      <dgm:prSet presAssocID="{BF56A693-2378-45EE-BB1B-2F9C10ABD686}" presName="composite" presStyleCnt="0"/>
      <dgm:spPr/>
    </dgm:pt>
    <dgm:pt modelId="{417BA0B3-5969-4C63-916E-56B916908774}" type="pres">
      <dgm:prSet presAssocID="{BF56A693-2378-45EE-BB1B-2F9C10ABD686}" presName="background" presStyleLbl="node0" presStyleIdx="0" presStyleCnt="2"/>
      <dgm:spPr/>
    </dgm:pt>
    <dgm:pt modelId="{042DBFD2-AA96-4F3F-AE83-3C7EB6CE7C47}" type="pres">
      <dgm:prSet presAssocID="{BF56A693-2378-45EE-BB1B-2F9C10ABD686}" presName="text" presStyleLbl="fgAcc0" presStyleIdx="0" presStyleCnt="2">
        <dgm:presLayoutVars>
          <dgm:chPref val="3"/>
        </dgm:presLayoutVars>
      </dgm:prSet>
      <dgm:spPr/>
    </dgm:pt>
    <dgm:pt modelId="{0FEA6E8E-7CC8-4256-A798-7C612A5AC0A1}" type="pres">
      <dgm:prSet presAssocID="{BF56A693-2378-45EE-BB1B-2F9C10ABD686}" presName="hierChild2" presStyleCnt="0"/>
      <dgm:spPr/>
    </dgm:pt>
    <dgm:pt modelId="{A97362E4-0741-41E9-9172-E7BA220F5135}" type="pres">
      <dgm:prSet presAssocID="{162BCD6B-E7F2-4C30-BD40-4BBB4110B6C7}" presName="hierRoot1" presStyleCnt="0"/>
      <dgm:spPr/>
    </dgm:pt>
    <dgm:pt modelId="{FEB8A0C0-96DB-426C-94E5-795DAC5BC5D9}" type="pres">
      <dgm:prSet presAssocID="{162BCD6B-E7F2-4C30-BD40-4BBB4110B6C7}" presName="composite" presStyleCnt="0"/>
      <dgm:spPr/>
    </dgm:pt>
    <dgm:pt modelId="{753F9581-A15F-4409-AA5A-345E9940259E}" type="pres">
      <dgm:prSet presAssocID="{162BCD6B-E7F2-4C30-BD40-4BBB4110B6C7}" presName="background" presStyleLbl="node0" presStyleIdx="1" presStyleCnt="2"/>
      <dgm:spPr/>
    </dgm:pt>
    <dgm:pt modelId="{84F55F05-A87D-4523-A318-C362AFFDFA23}" type="pres">
      <dgm:prSet presAssocID="{162BCD6B-E7F2-4C30-BD40-4BBB4110B6C7}" presName="text" presStyleLbl="fgAcc0" presStyleIdx="1" presStyleCnt="2">
        <dgm:presLayoutVars>
          <dgm:chPref val="3"/>
        </dgm:presLayoutVars>
      </dgm:prSet>
      <dgm:spPr/>
    </dgm:pt>
    <dgm:pt modelId="{9C7382D0-FE1C-450C-932C-A80D1257BA0F}" type="pres">
      <dgm:prSet presAssocID="{162BCD6B-E7F2-4C30-BD40-4BBB4110B6C7}" presName="hierChild2" presStyleCnt="0"/>
      <dgm:spPr/>
    </dgm:pt>
  </dgm:ptLst>
  <dgm:cxnLst>
    <dgm:cxn modelId="{55EFB807-D8B4-4F56-B0C8-C1CF507F1771}" type="presOf" srcId="{13200F84-43D3-4A7F-95D6-2D0B9A7C12D9}" destId="{F390E302-9EAC-4986-B63C-810D03B8D064}" srcOrd="0" destOrd="0" presId="urn:microsoft.com/office/officeart/2005/8/layout/hierarchy1"/>
    <dgm:cxn modelId="{4EF54EB3-E4ED-41A3-8335-751613E8303E}" type="presOf" srcId="{BF56A693-2378-45EE-BB1B-2F9C10ABD686}" destId="{042DBFD2-AA96-4F3F-AE83-3C7EB6CE7C47}" srcOrd="0" destOrd="0" presId="urn:microsoft.com/office/officeart/2005/8/layout/hierarchy1"/>
    <dgm:cxn modelId="{27B8F6B3-9C6D-4527-98DA-D57AE9F9F7C1}" type="presOf" srcId="{162BCD6B-E7F2-4C30-BD40-4BBB4110B6C7}" destId="{84F55F05-A87D-4523-A318-C362AFFDFA23}" srcOrd="0" destOrd="0" presId="urn:microsoft.com/office/officeart/2005/8/layout/hierarchy1"/>
    <dgm:cxn modelId="{3BC703E7-3503-457E-8393-60778DFC38CD}" srcId="{13200F84-43D3-4A7F-95D6-2D0B9A7C12D9}" destId="{162BCD6B-E7F2-4C30-BD40-4BBB4110B6C7}" srcOrd="1" destOrd="0" parTransId="{AE431FFB-29F3-4CE7-BE99-64F70006F2FB}" sibTransId="{40487F31-F376-4928-8D7F-E3E160508103}"/>
    <dgm:cxn modelId="{B17E24EC-94EE-4117-B06C-F08FAA2E2193}" srcId="{13200F84-43D3-4A7F-95D6-2D0B9A7C12D9}" destId="{BF56A693-2378-45EE-BB1B-2F9C10ABD686}" srcOrd="0" destOrd="0" parTransId="{D5B739DD-0019-411B-9EB8-7DBA24E8BB50}" sibTransId="{2D218852-1E52-454A-B045-E7627AB82B5C}"/>
    <dgm:cxn modelId="{37D7F1DA-90C0-4ADF-AD38-4AC1B2472C42}" type="presParOf" srcId="{F390E302-9EAC-4986-B63C-810D03B8D064}" destId="{DB7E625B-6017-443C-BE48-166CAD619ADA}" srcOrd="0" destOrd="0" presId="urn:microsoft.com/office/officeart/2005/8/layout/hierarchy1"/>
    <dgm:cxn modelId="{864C4321-BE81-4B08-84AB-2FF3E2BFEA16}" type="presParOf" srcId="{DB7E625B-6017-443C-BE48-166CAD619ADA}" destId="{5331AAC2-29B4-4318-AF05-B6659C4E8313}" srcOrd="0" destOrd="0" presId="urn:microsoft.com/office/officeart/2005/8/layout/hierarchy1"/>
    <dgm:cxn modelId="{F2EF3E4E-CA4D-43BC-AC33-4AD6761D2638}" type="presParOf" srcId="{5331AAC2-29B4-4318-AF05-B6659C4E8313}" destId="{417BA0B3-5969-4C63-916E-56B916908774}" srcOrd="0" destOrd="0" presId="urn:microsoft.com/office/officeart/2005/8/layout/hierarchy1"/>
    <dgm:cxn modelId="{E64E02AB-88C0-49A5-87B0-9B1FF94125FD}" type="presParOf" srcId="{5331AAC2-29B4-4318-AF05-B6659C4E8313}" destId="{042DBFD2-AA96-4F3F-AE83-3C7EB6CE7C47}" srcOrd="1" destOrd="0" presId="urn:microsoft.com/office/officeart/2005/8/layout/hierarchy1"/>
    <dgm:cxn modelId="{C675A538-06E2-4C11-8DCE-27F44FAAD14E}" type="presParOf" srcId="{DB7E625B-6017-443C-BE48-166CAD619ADA}" destId="{0FEA6E8E-7CC8-4256-A798-7C612A5AC0A1}" srcOrd="1" destOrd="0" presId="urn:microsoft.com/office/officeart/2005/8/layout/hierarchy1"/>
    <dgm:cxn modelId="{3A48D728-36D8-4330-991E-EB82694E88AC}" type="presParOf" srcId="{F390E302-9EAC-4986-B63C-810D03B8D064}" destId="{A97362E4-0741-41E9-9172-E7BA220F5135}" srcOrd="1" destOrd="0" presId="urn:microsoft.com/office/officeart/2005/8/layout/hierarchy1"/>
    <dgm:cxn modelId="{BE1726E1-EC97-4CA1-A615-CAA4BDAD372E}" type="presParOf" srcId="{A97362E4-0741-41E9-9172-E7BA220F5135}" destId="{FEB8A0C0-96DB-426C-94E5-795DAC5BC5D9}" srcOrd="0" destOrd="0" presId="urn:microsoft.com/office/officeart/2005/8/layout/hierarchy1"/>
    <dgm:cxn modelId="{67DC526F-4A45-4669-B62F-C8467C141178}" type="presParOf" srcId="{FEB8A0C0-96DB-426C-94E5-795DAC5BC5D9}" destId="{753F9581-A15F-4409-AA5A-345E9940259E}" srcOrd="0" destOrd="0" presId="urn:microsoft.com/office/officeart/2005/8/layout/hierarchy1"/>
    <dgm:cxn modelId="{59146255-3807-4655-9A77-C94DAC83C1DE}" type="presParOf" srcId="{FEB8A0C0-96DB-426C-94E5-795DAC5BC5D9}" destId="{84F55F05-A87D-4523-A318-C362AFFDFA23}" srcOrd="1" destOrd="0" presId="urn:microsoft.com/office/officeart/2005/8/layout/hierarchy1"/>
    <dgm:cxn modelId="{DD38C004-8FAD-4C21-8B29-ABCABC097A6E}" type="presParOf" srcId="{A97362E4-0741-41E9-9172-E7BA220F5135}" destId="{9C7382D0-FE1C-450C-932C-A80D1257BA0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2FBD6B-F45F-4452-AF0C-194A6DE9637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127C0321-F21C-4A80-80DE-B134559D3388}">
      <dgm:prSet/>
      <dgm:spPr/>
      <dgm:t>
        <a:bodyPr/>
        <a:lstStyle/>
        <a:p>
          <a:pPr algn="just"/>
          <a:r>
            <a:rPr lang="it-IT" b="1" dirty="0"/>
            <a:t>Fornitrici </a:t>
          </a:r>
          <a:r>
            <a:rPr lang="el-GR" b="1" dirty="0"/>
            <a:t>di </a:t>
          </a:r>
          <a:r>
            <a:rPr lang="it-IT" b="1" dirty="0"/>
            <a:t>beni e </a:t>
          </a:r>
          <a:r>
            <a:rPr lang="el-GR" b="1" dirty="0"/>
            <a:t>servizi sociali destinati a un “pubblico vulnerabile</a:t>
          </a:r>
          <a:r>
            <a:rPr lang="it-IT" b="1" dirty="0"/>
            <a:t>” </a:t>
          </a:r>
          <a:r>
            <a:rPr lang="it-IT" dirty="0"/>
            <a:t>(es. </a:t>
          </a:r>
          <a:r>
            <a:rPr lang="el-GR" dirty="0"/>
            <a:t>accesso all’alloggio</a:t>
          </a:r>
          <a:r>
            <a:rPr lang="it-IT" dirty="0"/>
            <a:t>, </a:t>
          </a:r>
          <a:r>
            <a:rPr lang="el-GR" dirty="0"/>
            <a:t> alle cure, all’impiego e alla formazione</a:t>
          </a:r>
          <a:r>
            <a:rPr lang="it-IT" dirty="0"/>
            <a:t>, </a:t>
          </a:r>
          <a:r>
            <a:rPr lang="el-GR" dirty="0"/>
            <a:t>assistenza a persone anziane o disabili</a:t>
          </a:r>
          <a:r>
            <a:rPr lang="it-IT" dirty="0"/>
            <a:t>);</a:t>
          </a:r>
          <a:endParaRPr lang="en-US" dirty="0"/>
        </a:p>
      </dgm:t>
    </dgm:pt>
    <dgm:pt modelId="{594F5F31-BF88-46A9-A8D9-C2D1E2FC7275}" type="parTrans" cxnId="{96482436-5218-4811-9A2B-FCD0E49B4818}">
      <dgm:prSet/>
      <dgm:spPr/>
      <dgm:t>
        <a:bodyPr/>
        <a:lstStyle/>
        <a:p>
          <a:endParaRPr lang="en-US"/>
        </a:p>
      </dgm:t>
    </dgm:pt>
    <dgm:pt modelId="{98006F0A-EBEA-4777-ABED-114A41D5DD51}" type="sibTrans" cxnId="{96482436-5218-4811-9A2B-FCD0E49B4818}">
      <dgm:prSet/>
      <dgm:spPr/>
      <dgm:t>
        <a:bodyPr/>
        <a:lstStyle/>
        <a:p>
          <a:endParaRPr lang="en-US"/>
        </a:p>
      </dgm:t>
    </dgm:pt>
    <dgm:pt modelId="{13468770-8585-4E34-A845-D73A18A3DF45}">
      <dgm:prSet/>
      <dgm:spPr/>
      <dgm:t>
        <a:bodyPr/>
        <a:lstStyle/>
        <a:p>
          <a:pPr algn="just"/>
          <a:r>
            <a:rPr lang="it-IT" dirty="0"/>
            <a:t>Imprese che</a:t>
          </a:r>
          <a:r>
            <a:rPr lang="el-GR" dirty="0"/>
            <a:t> </a:t>
          </a:r>
          <a:r>
            <a:rPr lang="el-GR" b="1" dirty="0"/>
            <a:t>perseguono un obiettivo generale di </a:t>
          </a:r>
          <a:r>
            <a:rPr lang="it-IT" b="1" dirty="0"/>
            <a:t>«</a:t>
          </a:r>
          <a:r>
            <a:rPr lang="el-GR" b="1" dirty="0"/>
            <a:t>natura sociale</a:t>
          </a:r>
          <a:r>
            <a:rPr lang="it-IT" b="1" dirty="0"/>
            <a:t>»</a:t>
          </a:r>
          <a:r>
            <a:rPr lang="el-GR" b="1" dirty="0"/>
            <a:t>, ma la cui attività può riguardare beni o servizi non </a:t>
          </a:r>
          <a:r>
            <a:rPr lang="it-IT" b="1" dirty="0"/>
            <a:t>strettamente </a:t>
          </a:r>
          <a:r>
            <a:rPr lang="el-GR" b="1" dirty="0"/>
            <a:t>di </a:t>
          </a:r>
          <a:r>
            <a:rPr lang="it-IT" b="1" dirty="0"/>
            <a:t>tale </a:t>
          </a:r>
          <a:r>
            <a:rPr lang="el-GR" b="1" dirty="0"/>
            <a:t>natura </a:t>
          </a:r>
          <a:r>
            <a:rPr lang="it-IT" b="1" dirty="0"/>
            <a:t>(es. </a:t>
          </a:r>
          <a:r>
            <a:rPr lang="el-GR" dirty="0"/>
            <a:t>formazione </a:t>
          </a:r>
          <a:r>
            <a:rPr lang="it-IT" dirty="0"/>
            <a:t>o </a:t>
          </a:r>
          <a:r>
            <a:rPr lang="el-GR" dirty="0"/>
            <a:t>riqualificazione professionale)</a:t>
          </a:r>
          <a:endParaRPr lang="en-US" dirty="0"/>
        </a:p>
      </dgm:t>
    </dgm:pt>
    <dgm:pt modelId="{64B78150-1E71-4CA0-ADB1-733C409F1950}" type="parTrans" cxnId="{063334AB-3CF9-4CD2-AFDE-5120E1927703}">
      <dgm:prSet/>
      <dgm:spPr/>
      <dgm:t>
        <a:bodyPr/>
        <a:lstStyle/>
        <a:p>
          <a:endParaRPr lang="en-US"/>
        </a:p>
      </dgm:t>
    </dgm:pt>
    <dgm:pt modelId="{015E5491-07C4-4AB8-8CBC-D9BDBAD1CD7E}" type="sibTrans" cxnId="{063334AB-3CF9-4CD2-AFDE-5120E1927703}">
      <dgm:prSet/>
      <dgm:spPr/>
      <dgm:t>
        <a:bodyPr/>
        <a:lstStyle/>
        <a:p>
          <a:endParaRPr lang="en-US"/>
        </a:p>
      </dgm:t>
    </dgm:pt>
    <dgm:pt modelId="{58CEFF33-1887-4539-8B1F-14CDF8EFA502}" type="pres">
      <dgm:prSet presAssocID="{212FBD6B-F45F-4452-AF0C-194A6DE9637B}" presName="vert0" presStyleCnt="0">
        <dgm:presLayoutVars>
          <dgm:dir/>
          <dgm:animOne val="branch"/>
          <dgm:animLvl val="lvl"/>
        </dgm:presLayoutVars>
      </dgm:prSet>
      <dgm:spPr/>
    </dgm:pt>
    <dgm:pt modelId="{9FF26C63-A0FF-4752-B6FF-80C893156732}" type="pres">
      <dgm:prSet presAssocID="{127C0321-F21C-4A80-80DE-B134559D3388}" presName="thickLine" presStyleLbl="alignNode1" presStyleIdx="0" presStyleCnt="2"/>
      <dgm:spPr/>
    </dgm:pt>
    <dgm:pt modelId="{F8DA3E8E-E50E-4EFD-B063-26511B0CFB07}" type="pres">
      <dgm:prSet presAssocID="{127C0321-F21C-4A80-80DE-B134559D3388}" presName="horz1" presStyleCnt="0"/>
      <dgm:spPr/>
    </dgm:pt>
    <dgm:pt modelId="{6A18F82D-F0A2-471A-AAF2-3023CA340F44}" type="pres">
      <dgm:prSet presAssocID="{127C0321-F21C-4A80-80DE-B134559D3388}" presName="tx1" presStyleLbl="revTx" presStyleIdx="0" presStyleCnt="2"/>
      <dgm:spPr/>
    </dgm:pt>
    <dgm:pt modelId="{E98C9703-4E96-44B7-933B-F4A612CE4C98}" type="pres">
      <dgm:prSet presAssocID="{127C0321-F21C-4A80-80DE-B134559D3388}" presName="vert1" presStyleCnt="0"/>
      <dgm:spPr/>
    </dgm:pt>
    <dgm:pt modelId="{E164E2F6-94CD-4CDE-B2B3-3B06E1AB89DB}" type="pres">
      <dgm:prSet presAssocID="{13468770-8585-4E34-A845-D73A18A3DF45}" presName="thickLine" presStyleLbl="alignNode1" presStyleIdx="1" presStyleCnt="2"/>
      <dgm:spPr/>
    </dgm:pt>
    <dgm:pt modelId="{EE7DA3DE-74A8-4692-85CF-F064910B4084}" type="pres">
      <dgm:prSet presAssocID="{13468770-8585-4E34-A845-D73A18A3DF45}" presName="horz1" presStyleCnt="0"/>
      <dgm:spPr/>
    </dgm:pt>
    <dgm:pt modelId="{77A39E04-0D71-4402-BE09-09FE6831A44D}" type="pres">
      <dgm:prSet presAssocID="{13468770-8585-4E34-A845-D73A18A3DF45}" presName="tx1" presStyleLbl="revTx" presStyleIdx="1" presStyleCnt="2"/>
      <dgm:spPr/>
    </dgm:pt>
    <dgm:pt modelId="{BF34C6B7-B58F-4DA8-B125-66F3537CE682}" type="pres">
      <dgm:prSet presAssocID="{13468770-8585-4E34-A845-D73A18A3DF45}" presName="vert1" presStyleCnt="0"/>
      <dgm:spPr/>
    </dgm:pt>
  </dgm:ptLst>
  <dgm:cxnLst>
    <dgm:cxn modelId="{96482436-5218-4811-9A2B-FCD0E49B4818}" srcId="{212FBD6B-F45F-4452-AF0C-194A6DE9637B}" destId="{127C0321-F21C-4A80-80DE-B134559D3388}" srcOrd="0" destOrd="0" parTransId="{594F5F31-BF88-46A9-A8D9-C2D1E2FC7275}" sibTransId="{98006F0A-EBEA-4777-ABED-114A41D5DD51}"/>
    <dgm:cxn modelId="{CE6BF743-56BB-467C-9903-CE8D3E16CC64}" type="presOf" srcId="{212FBD6B-F45F-4452-AF0C-194A6DE9637B}" destId="{58CEFF33-1887-4539-8B1F-14CDF8EFA502}" srcOrd="0" destOrd="0" presId="urn:microsoft.com/office/officeart/2008/layout/LinedList"/>
    <dgm:cxn modelId="{1A8AC382-B0A1-4B46-8EB8-EA0FE14E7202}" type="presOf" srcId="{127C0321-F21C-4A80-80DE-B134559D3388}" destId="{6A18F82D-F0A2-471A-AAF2-3023CA340F44}" srcOrd="0" destOrd="0" presId="urn:microsoft.com/office/officeart/2008/layout/LinedList"/>
    <dgm:cxn modelId="{063334AB-3CF9-4CD2-AFDE-5120E1927703}" srcId="{212FBD6B-F45F-4452-AF0C-194A6DE9637B}" destId="{13468770-8585-4E34-A845-D73A18A3DF45}" srcOrd="1" destOrd="0" parTransId="{64B78150-1E71-4CA0-ADB1-733C409F1950}" sibTransId="{015E5491-07C4-4AB8-8CBC-D9BDBAD1CD7E}"/>
    <dgm:cxn modelId="{579CC9E2-39C5-4D15-ACF1-A22BB8255C19}" type="presOf" srcId="{13468770-8585-4E34-A845-D73A18A3DF45}" destId="{77A39E04-0D71-4402-BE09-09FE6831A44D}" srcOrd="0" destOrd="0" presId="urn:microsoft.com/office/officeart/2008/layout/LinedList"/>
    <dgm:cxn modelId="{A9A5AAAE-1A5F-41B9-9E2B-0F8400D50186}" type="presParOf" srcId="{58CEFF33-1887-4539-8B1F-14CDF8EFA502}" destId="{9FF26C63-A0FF-4752-B6FF-80C893156732}" srcOrd="0" destOrd="0" presId="urn:microsoft.com/office/officeart/2008/layout/LinedList"/>
    <dgm:cxn modelId="{5630D605-C4AC-44F9-A7ED-D767254C350F}" type="presParOf" srcId="{58CEFF33-1887-4539-8B1F-14CDF8EFA502}" destId="{F8DA3E8E-E50E-4EFD-B063-26511B0CFB07}" srcOrd="1" destOrd="0" presId="urn:microsoft.com/office/officeart/2008/layout/LinedList"/>
    <dgm:cxn modelId="{F73582F7-2F11-4C54-BEFB-F2E0813B017C}" type="presParOf" srcId="{F8DA3E8E-E50E-4EFD-B063-26511B0CFB07}" destId="{6A18F82D-F0A2-471A-AAF2-3023CA340F44}" srcOrd="0" destOrd="0" presId="urn:microsoft.com/office/officeart/2008/layout/LinedList"/>
    <dgm:cxn modelId="{7792ECD5-A538-4A27-8F13-2E9622D4CA66}" type="presParOf" srcId="{F8DA3E8E-E50E-4EFD-B063-26511B0CFB07}" destId="{E98C9703-4E96-44B7-933B-F4A612CE4C98}" srcOrd="1" destOrd="0" presId="urn:microsoft.com/office/officeart/2008/layout/LinedList"/>
    <dgm:cxn modelId="{3B61261D-48BA-4129-A9BD-BCB282AEE07C}" type="presParOf" srcId="{58CEFF33-1887-4539-8B1F-14CDF8EFA502}" destId="{E164E2F6-94CD-4CDE-B2B3-3B06E1AB89DB}" srcOrd="2" destOrd="0" presId="urn:microsoft.com/office/officeart/2008/layout/LinedList"/>
    <dgm:cxn modelId="{EA2371A2-ADAC-416D-8F11-FB16B5A90EFC}" type="presParOf" srcId="{58CEFF33-1887-4539-8B1F-14CDF8EFA502}" destId="{EE7DA3DE-74A8-4692-85CF-F064910B4084}" srcOrd="3" destOrd="0" presId="urn:microsoft.com/office/officeart/2008/layout/LinedList"/>
    <dgm:cxn modelId="{E440C3B0-3732-4CBE-8E80-2AA67164576E}" type="presParOf" srcId="{EE7DA3DE-74A8-4692-85CF-F064910B4084}" destId="{77A39E04-0D71-4402-BE09-09FE6831A44D}" srcOrd="0" destOrd="0" presId="urn:microsoft.com/office/officeart/2008/layout/LinedList"/>
    <dgm:cxn modelId="{2D08B3D5-8E90-4DBD-AA4B-E5AA9BCD5F3E}" type="presParOf" srcId="{EE7DA3DE-74A8-4692-85CF-F064910B4084}" destId="{BF34C6B7-B58F-4DA8-B125-66F3537CE68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D637E3-5A8C-4B45-A253-629C12DE0128}"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5ECC50AC-B037-4694-BEF5-F9EE9E8E72B6}">
      <dgm:prSet>
        <dgm:style>
          <a:lnRef idx="2">
            <a:schemeClr val="accent5"/>
          </a:lnRef>
          <a:fillRef idx="1">
            <a:schemeClr val="lt1"/>
          </a:fillRef>
          <a:effectRef idx="0">
            <a:schemeClr val="accent5"/>
          </a:effectRef>
          <a:fontRef idx="minor">
            <a:schemeClr val="dk1"/>
          </a:fontRef>
        </dgm:style>
      </dgm:prSet>
      <dgm:spPr/>
      <dgm:t>
        <a:bodyPr/>
        <a:lstStyle/>
        <a:p>
          <a:r>
            <a:rPr lang="it-IT"/>
            <a:t>Varie iniziative “</a:t>
          </a:r>
          <a:r>
            <a:rPr lang="el-GR"/>
            <a:t>complementar</a:t>
          </a:r>
          <a:r>
            <a:rPr lang="it-IT"/>
            <a:t>i”: </a:t>
          </a:r>
          <a:r>
            <a:rPr lang="it-IT">
              <a:hlinkClick xmlns:r="http://schemas.openxmlformats.org/officeDocument/2006/relationships" r:id="rId1"/>
            </a:rPr>
            <a:t>R</a:t>
          </a:r>
          <a:r>
            <a:rPr lang="el-GR" i="1">
              <a:hlinkClick xmlns:r="http://schemas.openxmlformats.org/officeDocument/2006/relationships" r:id="rId1"/>
            </a:rPr>
            <a:t>esponsabilità sociale delle imprese</a:t>
          </a:r>
          <a:r>
            <a:rPr lang="el-GR">
              <a:hlinkClick xmlns:r="http://schemas.openxmlformats.org/officeDocument/2006/relationships" r:id="rId1"/>
            </a:rPr>
            <a:t> </a:t>
          </a:r>
          <a:r>
            <a:rPr lang="it-IT">
              <a:hlinkClick xmlns:r="http://schemas.openxmlformats.org/officeDocument/2006/relationships" r:id="rId1"/>
            </a:rPr>
            <a:t> </a:t>
          </a:r>
          <a:r>
            <a:rPr lang="el-GR"/>
            <a:t>COM(2011) 681</a:t>
          </a:r>
          <a:r>
            <a:rPr lang="it-IT"/>
            <a:t>; </a:t>
          </a:r>
          <a:r>
            <a:rPr lang="el-GR"/>
            <a:t>“</a:t>
          </a:r>
          <a:r>
            <a:rPr lang="el-GR" i="1">
              <a:hlinkClick xmlns:r="http://schemas.openxmlformats.org/officeDocument/2006/relationships" r:id="rId2"/>
            </a:rPr>
            <a:t>Small Business Act</a:t>
          </a:r>
          <a:r>
            <a:rPr lang="el-GR"/>
            <a:t>” </a:t>
          </a:r>
          <a:endParaRPr lang="en-US"/>
        </a:p>
      </dgm:t>
    </dgm:pt>
    <dgm:pt modelId="{1C002BC6-D57A-409D-A055-463B6860D4BE}" type="parTrans" cxnId="{5A4B4A5B-F93F-4CB2-84EA-B62F96C222BD}">
      <dgm:prSet/>
      <dgm:spPr/>
      <dgm:t>
        <a:bodyPr/>
        <a:lstStyle/>
        <a:p>
          <a:endParaRPr lang="en-US"/>
        </a:p>
      </dgm:t>
    </dgm:pt>
    <dgm:pt modelId="{84D35980-227F-414B-8ABF-F3A694FED6AF}" type="sibTrans" cxnId="{5A4B4A5B-F93F-4CB2-84EA-B62F96C222BD}">
      <dgm:prSet/>
      <dgm:spPr/>
      <dgm:t>
        <a:bodyPr/>
        <a:lstStyle/>
        <a:p>
          <a:endParaRPr lang="en-US"/>
        </a:p>
      </dgm:t>
    </dgm:pt>
    <dgm:pt modelId="{AAA022FE-0AEF-44B2-9CCF-FAB0A93EC5E6}">
      <dgm:prSet>
        <dgm:style>
          <a:lnRef idx="2">
            <a:schemeClr val="accent5"/>
          </a:lnRef>
          <a:fillRef idx="1">
            <a:schemeClr val="lt1"/>
          </a:fillRef>
          <a:effectRef idx="0">
            <a:schemeClr val="accent5"/>
          </a:effectRef>
          <a:fontRef idx="minor">
            <a:schemeClr val="dk1"/>
          </a:fontRef>
        </dgm:style>
      </dgm:prSet>
      <dgm:spPr/>
      <dgm:t>
        <a:bodyPr/>
        <a:lstStyle/>
        <a:p>
          <a:r>
            <a:rPr lang="it-IT" dirty="0"/>
            <a:t>SBI: </a:t>
          </a:r>
          <a:r>
            <a:rPr lang="it-IT" b="1" dirty="0"/>
            <a:t>triplice obiettivo </a:t>
          </a:r>
          <a:r>
            <a:rPr lang="it-IT" dirty="0"/>
            <a:t>a beneficio dell’imprenditoria sociale:</a:t>
          </a:r>
          <a:endParaRPr lang="en-US" dirty="0"/>
        </a:p>
      </dgm:t>
    </dgm:pt>
    <dgm:pt modelId="{4E4366CE-217A-460C-B813-91158DAE8F31}" type="parTrans" cxnId="{C0F23186-2D18-40E3-87A0-FAD705CEAD6B}">
      <dgm:prSet/>
      <dgm:spPr/>
      <dgm:t>
        <a:bodyPr/>
        <a:lstStyle/>
        <a:p>
          <a:endParaRPr lang="en-US"/>
        </a:p>
      </dgm:t>
    </dgm:pt>
    <dgm:pt modelId="{30184D50-A95B-4A41-AFAF-7DE8B03056D9}" type="sibTrans" cxnId="{C0F23186-2D18-40E3-87A0-FAD705CEAD6B}">
      <dgm:prSet/>
      <dgm:spPr/>
      <dgm:t>
        <a:bodyPr/>
        <a:lstStyle/>
        <a:p>
          <a:endParaRPr lang="en-US"/>
        </a:p>
      </dgm:t>
    </dgm:pt>
    <dgm:pt modelId="{E3226A5C-6865-43F5-A8EA-0935C2DAFF3D}">
      <dgm:prSet>
        <dgm:style>
          <a:lnRef idx="2">
            <a:schemeClr val="accent5"/>
          </a:lnRef>
          <a:fillRef idx="1">
            <a:schemeClr val="lt1"/>
          </a:fillRef>
          <a:effectRef idx="0">
            <a:schemeClr val="accent5"/>
          </a:effectRef>
          <a:fontRef idx="minor">
            <a:schemeClr val="dk1"/>
          </a:fontRef>
        </dgm:style>
      </dgm:prSet>
      <dgm:spPr/>
      <dgm:t>
        <a:bodyPr/>
        <a:lstStyle/>
        <a:p>
          <a:r>
            <a:rPr lang="it-IT" dirty="0"/>
            <a:t>agevolarne l’</a:t>
          </a:r>
          <a:r>
            <a:rPr lang="it-IT" b="1" dirty="0"/>
            <a:t>accesso ai finanziamenti</a:t>
          </a:r>
          <a:endParaRPr lang="en-US" dirty="0"/>
        </a:p>
      </dgm:t>
    </dgm:pt>
    <dgm:pt modelId="{B9DB1475-E951-4BB4-9FE2-002FD2CBAB89}" type="parTrans" cxnId="{AFDC4AA2-2C1A-4E6B-A6B2-8A544E882543}">
      <dgm:prSet/>
      <dgm:spPr/>
      <dgm:t>
        <a:bodyPr/>
        <a:lstStyle/>
        <a:p>
          <a:endParaRPr lang="en-US"/>
        </a:p>
      </dgm:t>
    </dgm:pt>
    <dgm:pt modelId="{E7A2F02B-FE55-4D31-9E6C-894CAB50CFC1}" type="sibTrans" cxnId="{AFDC4AA2-2C1A-4E6B-A6B2-8A544E882543}">
      <dgm:prSet/>
      <dgm:spPr/>
      <dgm:t>
        <a:bodyPr/>
        <a:lstStyle/>
        <a:p>
          <a:endParaRPr lang="en-US"/>
        </a:p>
      </dgm:t>
    </dgm:pt>
    <dgm:pt modelId="{3271A982-063C-4070-8C68-D0012E6C23AD}">
      <dgm:prSet>
        <dgm:style>
          <a:lnRef idx="2">
            <a:schemeClr val="accent5"/>
          </a:lnRef>
          <a:fillRef idx="1">
            <a:schemeClr val="lt1"/>
          </a:fillRef>
          <a:effectRef idx="0">
            <a:schemeClr val="accent5"/>
          </a:effectRef>
          <a:fontRef idx="minor">
            <a:schemeClr val="dk1"/>
          </a:fontRef>
        </dgm:style>
      </dgm:prSet>
      <dgm:spPr/>
      <dgm:t>
        <a:bodyPr/>
        <a:lstStyle/>
        <a:p>
          <a:r>
            <a:rPr lang="it-IT"/>
            <a:t>accentuarne la </a:t>
          </a:r>
          <a:r>
            <a:rPr lang="it-IT" b="1"/>
            <a:t>visibilità nel mercato</a:t>
          </a:r>
          <a:endParaRPr lang="en-US"/>
        </a:p>
      </dgm:t>
    </dgm:pt>
    <dgm:pt modelId="{A35EF28A-3351-4BE5-8CBD-FC2A6CF55626}" type="parTrans" cxnId="{8EC049B0-A18F-4DAF-A3D8-3B97C14AD0DD}">
      <dgm:prSet/>
      <dgm:spPr/>
      <dgm:t>
        <a:bodyPr/>
        <a:lstStyle/>
        <a:p>
          <a:endParaRPr lang="en-US"/>
        </a:p>
      </dgm:t>
    </dgm:pt>
    <dgm:pt modelId="{8599BB2E-9A2A-40A1-9E7B-EDF92187E95D}" type="sibTrans" cxnId="{8EC049B0-A18F-4DAF-A3D8-3B97C14AD0DD}">
      <dgm:prSet/>
      <dgm:spPr/>
      <dgm:t>
        <a:bodyPr/>
        <a:lstStyle/>
        <a:p>
          <a:endParaRPr lang="en-US"/>
        </a:p>
      </dgm:t>
    </dgm:pt>
    <dgm:pt modelId="{411C2270-C3E7-4446-8ADC-AD9A577CCE8B}">
      <dgm:prSet>
        <dgm:style>
          <a:lnRef idx="2">
            <a:schemeClr val="accent5"/>
          </a:lnRef>
          <a:fillRef idx="1">
            <a:schemeClr val="lt1"/>
          </a:fillRef>
          <a:effectRef idx="0">
            <a:schemeClr val="accent5"/>
          </a:effectRef>
          <a:fontRef idx="minor">
            <a:schemeClr val="dk1"/>
          </a:fontRef>
        </dgm:style>
      </dgm:prSet>
      <dgm:spPr/>
      <dgm:t>
        <a:bodyPr/>
        <a:lstStyle/>
        <a:p>
          <a:r>
            <a:rPr lang="it-IT"/>
            <a:t>migliorare il </a:t>
          </a:r>
          <a:r>
            <a:rPr lang="it-IT" b="1"/>
            <a:t>quadro normativo </a:t>
          </a:r>
          <a:r>
            <a:rPr lang="it-IT"/>
            <a:t>di riferimento</a:t>
          </a:r>
          <a:endParaRPr lang="en-US"/>
        </a:p>
      </dgm:t>
    </dgm:pt>
    <dgm:pt modelId="{0948F190-6A08-409A-9D85-04D677637B96}" type="parTrans" cxnId="{582C2478-2213-43BC-A6CF-18F0707D8F54}">
      <dgm:prSet/>
      <dgm:spPr/>
      <dgm:t>
        <a:bodyPr/>
        <a:lstStyle/>
        <a:p>
          <a:endParaRPr lang="en-US"/>
        </a:p>
      </dgm:t>
    </dgm:pt>
    <dgm:pt modelId="{AE4D8923-4A6C-404A-8A71-D53BD14A3840}" type="sibTrans" cxnId="{582C2478-2213-43BC-A6CF-18F0707D8F54}">
      <dgm:prSet/>
      <dgm:spPr/>
      <dgm:t>
        <a:bodyPr/>
        <a:lstStyle/>
        <a:p>
          <a:endParaRPr lang="en-US"/>
        </a:p>
      </dgm:t>
    </dgm:pt>
    <dgm:pt modelId="{83B2EE5D-0117-4BA4-A8D4-384B0BF2E3E6}">
      <dgm:prSet>
        <dgm:style>
          <a:lnRef idx="2">
            <a:schemeClr val="accent5"/>
          </a:lnRef>
          <a:fillRef idx="1">
            <a:schemeClr val="lt1"/>
          </a:fillRef>
          <a:effectRef idx="0">
            <a:schemeClr val="accent5"/>
          </a:effectRef>
          <a:fontRef idx="minor">
            <a:schemeClr val="dk1"/>
          </a:fontRef>
        </dgm:style>
      </dgm:prSet>
      <dgm:spPr/>
      <dgm:t>
        <a:bodyPr/>
        <a:lstStyle/>
        <a:p>
          <a:r>
            <a:rPr lang="it-IT"/>
            <a:t>Obiettivi perseguiti attraverso </a:t>
          </a:r>
          <a:r>
            <a:rPr lang="it-IT" b="1"/>
            <a:t>11 azioni chiave</a:t>
          </a:r>
          <a:endParaRPr lang="en-US"/>
        </a:p>
      </dgm:t>
    </dgm:pt>
    <dgm:pt modelId="{B47B26B2-7970-40BE-9B98-8EE30FF7ED47}" type="parTrans" cxnId="{8E6CD430-848A-4B9A-97D9-B0407A510DF5}">
      <dgm:prSet/>
      <dgm:spPr/>
      <dgm:t>
        <a:bodyPr/>
        <a:lstStyle/>
        <a:p>
          <a:endParaRPr lang="en-US"/>
        </a:p>
      </dgm:t>
    </dgm:pt>
    <dgm:pt modelId="{477BC4B9-FE8C-4C4D-A8C4-0BDD717C5551}" type="sibTrans" cxnId="{8E6CD430-848A-4B9A-97D9-B0407A510DF5}">
      <dgm:prSet/>
      <dgm:spPr/>
      <dgm:t>
        <a:bodyPr/>
        <a:lstStyle/>
        <a:p>
          <a:endParaRPr lang="en-US"/>
        </a:p>
      </dgm:t>
    </dgm:pt>
    <dgm:pt modelId="{CDAF38E3-591F-4D59-B90D-4D67ED3F2285}" type="pres">
      <dgm:prSet presAssocID="{ACD637E3-5A8C-4B45-A253-629C12DE0128}" presName="diagram" presStyleCnt="0">
        <dgm:presLayoutVars>
          <dgm:dir/>
          <dgm:resizeHandles val="exact"/>
        </dgm:presLayoutVars>
      </dgm:prSet>
      <dgm:spPr/>
    </dgm:pt>
    <dgm:pt modelId="{80450460-607D-4521-9FB0-B7F22CFC3795}" type="pres">
      <dgm:prSet presAssocID="{5ECC50AC-B037-4694-BEF5-F9EE9E8E72B6}" presName="node" presStyleLbl="node1" presStyleIdx="0" presStyleCnt="2">
        <dgm:presLayoutVars>
          <dgm:bulletEnabled val="1"/>
        </dgm:presLayoutVars>
      </dgm:prSet>
      <dgm:spPr/>
    </dgm:pt>
    <dgm:pt modelId="{296923FE-A6C6-498F-BBA2-5820C029376C}" type="pres">
      <dgm:prSet presAssocID="{84D35980-227F-414B-8ABF-F3A694FED6AF}" presName="sibTrans" presStyleCnt="0"/>
      <dgm:spPr/>
    </dgm:pt>
    <dgm:pt modelId="{D02AE2C4-BFC3-4965-97E4-44EEE850B2AF}" type="pres">
      <dgm:prSet presAssocID="{AAA022FE-0AEF-44B2-9CCF-FAB0A93EC5E6}" presName="node" presStyleLbl="node1" presStyleIdx="1" presStyleCnt="2" custScaleY="144400">
        <dgm:presLayoutVars>
          <dgm:bulletEnabled val="1"/>
        </dgm:presLayoutVars>
      </dgm:prSet>
      <dgm:spPr/>
    </dgm:pt>
  </dgm:ptLst>
  <dgm:cxnLst>
    <dgm:cxn modelId="{64693605-F60E-41E2-AFE2-749D0C3D19B5}" type="presOf" srcId="{3271A982-063C-4070-8C68-D0012E6C23AD}" destId="{D02AE2C4-BFC3-4965-97E4-44EEE850B2AF}" srcOrd="0" destOrd="2" presId="urn:microsoft.com/office/officeart/2005/8/layout/default"/>
    <dgm:cxn modelId="{25493119-AC88-4BEF-A441-20DA250DE54A}" type="presOf" srcId="{411C2270-C3E7-4446-8ADC-AD9A577CCE8B}" destId="{D02AE2C4-BFC3-4965-97E4-44EEE850B2AF}" srcOrd="0" destOrd="3" presId="urn:microsoft.com/office/officeart/2005/8/layout/default"/>
    <dgm:cxn modelId="{8E6CD430-848A-4B9A-97D9-B0407A510DF5}" srcId="{AAA022FE-0AEF-44B2-9CCF-FAB0A93EC5E6}" destId="{83B2EE5D-0117-4BA4-A8D4-384B0BF2E3E6}" srcOrd="3" destOrd="0" parTransId="{B47B26B2-7970-40BE-9B98-8EE30FF7ED47}" sibTransId="{477BC4B9-FE8C-4C4D-A8C4-0BDD717C5551}"/>
    <dgm:cxn modelId="{5A4B4A5B-F93F-4CB2-84EA-B62F96C222BD}" srcId="{ACD637E3-5A8C-4B45-A253-629C12DE0128}" destId="{5ECC50AC-B037-4694-BEF5-F9EE9E8E72B6}" srcOrd="0" destOrd="0" parTransId="{1C002BC6-D57A-409D-A055-463B6860D4BE}" sibTransId="{84D35980-227F-414B-8ABF-F3A694FED6AF}"/>
    <dgm:cxn modelId="{6B60DC76-D85E-41CD-A84A-1FC2BD1154E9}" type="presOf" srcId="{E3226A5C-6865-43F5-A8EA-0935C2DAFF3D}" destId="{D02AE2C4-BFC3-4965-97E4-44EEE850B2AF}" srcOrd="0" destOrd="1" presId="urn:microsoft.com/office/officeart/2005/8/layout/default"/>
    <dgm:cxn modelId="{011D2F77-BD7C-4E28-836E-0C51160B1776}" type="presOf" srcId="{AAA022FE-0AEF-44B2-9CCF-FAB0A93EC5E6}" destId="{D02AE2C4-BFC3-4965-97E4-44EEE850B2AF}" srcOrd="0" destOrd="0" presId="urn:microsoft.com/office/officeart/2005/8/layout/default"/>
    <dgm:cxn modelId="{582C2478-2213-43BC-A6CF-18F0707D8F54}" srcId="{AAA022FE-0AEF-44B2-9CCF-FAB0A93EC5E6}" destId="{411C2270-C3E7-4446-8ADC-AD9A577CCE8B}" srcOrd="2" destOrd="0" parTransId="{0948F190-6A08-409A-9D85-04D677637B96}" sibTransId="{AE4D8923-4A6C-404A-8A71-D53BD14A3840}"/>
    <dgm:cxn modelId="{E0B2DE84-955B-481B-8CC3-541DF9BC6FC4}" type="presOf" srcId="{5ECC50AC-B037-4694-BEF5-F9EE9E8E72B6}" destId="{80450460-607D-4521-9FB0-B7F22CFC3795}" srcOrd="0" destOrd="0" presId="urn:microsoft.com/office/officeart/2005/8/layout/default"/>
    <dgm:cxn modelId="{C0F23186-2D18-40E3-87A0-FAD705CEAD6B}" srcId="{ACD637E3-5A8C-4B45-A253-629C12DE0128}" destId="{AAA022FE-0AEF-44B2-9CCF-FAB0A93EC5E6}" srcOrd="1" destOrd="0" parTransId="{4E4366CE-217A-460C-B813-91158DAE8F31}" sibTransId="{30184D50-A95B-4A41-AFAF-7DE8B03056D9}"/>
    <dgm:cxn modelId="{AFDC4AA2-2C1A-4E6B-A6B2-8A544E882543}" srcId="{AAA022FE-0AEF-44B2-9CCF-FAB0A93EC5E6}" destId="{E3226A5C-6865-43F5-A8EA-0935C2DAFF3D}" srcOrd="0" destOrd="0" parTransId="{B9DB1475-E951-4BB4-9FE2-002FD2CBAB89}" sibTransId="{E7A2F02B-FE55-4D31-9E6C-894CAB50CFC1}"/>
    <dgm:cxn modelId="{A3450DAF-661B-4AAE-8C81-24A45AAF3FD2}" type="presOf" srcId="{83B2EE5D-0117-4BA4-A8D4-384B0BF2E3E6}" destId="{D02AE2C4-BFC3-4965-97E4-44EEE850B2AF}" srcOrd="0" destOrd="4" presId="urn:microsoft.com/office/officeart/2005/8/layout/default"/>
    <dgm:cxn modelId="{8EC049B0-A18F-4DAF-A3D8-3B97C14AD0DD}" srcId="{AAA022FE-0AEF-44B2-9CCF-FAB0A93EC5E6}" destId="{3271A982-063C-4070-8C68-D0012E6C23AD}" srcOrd="1" destOrd="0" parTransId="{A35EF28A-3351-4BE5-8CBD-FC2A6CF55626}" sibTransId="{8599BB2E-9A2A-40A1-9E7B-EDF92187E95D}"/>
    <dgm:cxn modelId="{FBB299E6-70EE-4A59-B348-A7CD1B487038}" type="presOf" srcId="{ACD637E3-5A8C-4B45-A253-629C12DE0128}" destId="{CDAF38E3-591F-4D59-B90D-4D67ED3F2285}" srcOrd="0" destOrd="0" presId="urn:microsoft.com/office/officeart/2005/8/layout/default"/>
    <dgm:cxn modelId="{85024BBF-98CF-4034-B4B1-2EDF65C6BFBA}" type="presParOf" srcId="{CDAF38E3-591F-4D59-B90D-4D67ED3F2285}" destId="{80450460-607D-4521-9FB0-B7F22CFC3795}" srcOrd="0" destOrd="0" presId="urn:microsoft.com/office/officeart/2005/8/layout/default"/>
    <dgm:cxn modelId="{72ACCBE6-AF5E-44E0-81B0-B2FF7437D13C}" type="presParOf" srcId="{CDAF38E3-591F-4D59-B90D-4D67ED3F2285}" destId="{296923FE-A6C6-498F-BBA2-5820C029376C}" srcOrd="1" destOrd="0" presId="urn:microsoft.com/office/officeart/2005/8/layout/default"/>
    <dgm:cxn modelId="{AB1E989E-35B5-4F65-9DE0-CEB6B10CAA84}" type="presParOf" srcId="{CDAF38E3-591F-4D59-B90D-4D67ED3F2285}" destId="{D02AE2C4-BFC3-4965-97E4-44EEE850B2A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582ACD-98B1-4A98-86ED-948EA94F1687}" type="doc">
      <dgm:prSet loTypeId="urn:microsoft.com/office/officeart/2005/8/layout/vProcess5" loCatId="process" qsTypeId="urn:microsoft.com/office/officeart/2005/8/quickstyle/simple2" qsCatId="simple" csTypeId="urn:microsoft.com/office/officeart/2005/8/colors/accent1_2" csCatId="accent1"/>
      <dgm:spPr/>
      <dgm:t>
        <a:bodyPr/>
        <a:lstStyle/>
        <a:p>
          <a:endParaRPr lang="en-US"/>
        </a:p>
      </dgm:t>
    </dgm:pt>
    <dgm:pt modelId="{FECAE13B-F864-499D-BEC4-165B5346952A}">
      <dgm:prSet/>
      <dgm:spPr/>
      <dgm:t>
        <a:bodyPr/>
        <a:lstStyle/>
        <a:p>
          <a:pPr algn="just"/>
          <a:r>
            <a:rPr lang="it-IT" dirty="0"/>
            <a:t>Dal lato delle “</a:t>
          </a:r>
          <a:r>
            <a:rPr lang="it-IT" b="1" dirty="0"/>
            <a:t>risorse pubbliche</a:t>
          </a:r>
          <a:r>
            <a:rPr lang="it-IT" dirty="0"/>
            <a:t>”, il </a:t>
          </a:r>
          <a:r>
            <a:rPr lang="it-IT" b="1" dirty="0"/>
            <a:t>Programma </a:t>
          </a:r>
          <a:r>
            <a:rPr lang="el-GR" b="1" dirty="0"/>
            <a:t>EaSI</a:t>
          </a:r>
          <a:r>
            <a:rPr lang="it-IT" dirty="0"/>
            <a:t> ha</a:t>
          </a:r>
          <a:r>
            <a:rPr lang="el-GR" dirty="0"/>
            <a:t> messo a disposizione per lo sviluppo del mercato dell’investimento sociale</a:t>
          </a:r>
          <a:r>
            <a:rPr lang="it-IT" dirty="0"/>
            <a:t> - </a:t>
          </a:r>
          <a:r>
            <a:rPr lang="el-GR" dirty="0"/>
            <a:t>e per agevolare l</a:t>
          </a:r>
          <a:r>
            <a:rPr lang="it-IT" dirty="0"/>
            <a:t>’</a:t>
          </a:r>
          <a:r>
            <a:rPr lang="el-GR" dirty="0"/>
            <a:t>accesso ai finanziamenti</a:t>
          </a:r>
          <a:r>
            <a:rPr lang="it-IT" dirty="0"/>
            <a:t> -</a:t>
          </a:r>
          <a:r>
            <a:rPr lang="el-GR" dirty="0"/>
            <a:t> una cifra di 85</a:t>
          </a:r>
          <a:r>
            <a:rPr lang="it-IT" dirty="0"/>
            <a:t> ML</a:t>
          </a:r>
          <a:r>
            <a:rPr lang="el-GR" dirty="0"/>
            <a:t> di euro nel periodo 2014-2020 mediante strumenti simili ai prestiti</a:t>
          </a:r>
          <a:endParaRPr lang="en-US" dirty="0"/>
        </a:p>
      </dgm:t>
    </dgm:pt>
    <dgm:pt modelId="{35D50FA6-94B6-4ACF-8891-D7EDBBADFFA4}" type="parTrans" cxnId="{D53773FA-D341-49C1-AF7B-F30A834B6DFF}">
      <dgm:prSet/>
      <dgm:spPr/>
      <dgm:t>
        <a:bodyPr/>
        <a:lstStyle/>
        <a:p>
          <a:endParaRPr lang="en-US"/>
        </a:p>
      </dgm:t>
    </dgm:pt>
    <dgm:pt modelId="{3481933B-B43D-486C-A3ED-3E2BD2EBA5EA}" type="sibTrans" cxnId="{D53773FA-D341-49C1-AF7B-F30A834B6DFF}">
      <dgm:prSet/>
      <dgm:spPr/>
      <dgm:t>
        <a:bodyPr/>
        <a:lstStyle/>
        <a:p>
          <a:endParaRPr lang="en-US"/>
        </a:p>
      </dgm:t>
    </dgm:pt>
    <dgm:pt modelId="{CE5C67BA-B1AC-48A4-A0DA-8834819DA8A0}">
      <dgm:prSet/>
      <dgm:spPr/>
      <dgm:t>
        <a:bodyPr/>
        <a:lstStyle/>
        <a:p>
          <a:pPr algn="just"/>
          <a:r>
            <a:rPr lang="it-IT" dirty="0"/>
            <a:t>Il terzo asse di EaSI </a:t>
          </a:r>
          <a:r>
            <a:rPr lang="el-GR" dirty="0"/>
            <a:t>"</a:t>
          </a:r>
          <a:r>
            <a:rPr lang="el-GR" b="1" i="1" dirty="0"/>
            <a:t>Microfinanza e imprenditoria sociale</a:t>
          </a:r>
          <a:r>
            <a:rPr lang="el-GR" dirty="0"/>
            <a:t>"</a:t>
          </a:r>
          <a:r>
            <a:rPr lang="it-IT" dirty="0"/>
            <a:t> (21% del totale), ripartisce le relative dotazioni finanziarie nelle  sezioni “</a:t>
          </a:r>
          <a:r>
            <a:rPr lang="el-GR" i="1" dirty="0"/>
            <a:t>microfinanziamenti per le categorie vulnerabili e le microimprese</a:t>
          </a:r>
          <a:r>
            <a:rPr lang="el-GR" dirty="0"/>
            <a:t>” e “</a:t>
          </a:r>
          <a:r>
            <a:rPr lang="el-GR" i="1" dirty="0"/>
            <a:t>imprenditoria sociale</a:t>
          </a:r>
          <a:r>
            <a:rPr lang="el-GR" dirty="0"/>
            <a:t>” per le percentuali minime del 45%: la quota restante può essere assegnata ad entrambe oppure ad una combinazione di esse</a:t>
          </a:r>
          <a:endParaRPr lang="en-US" dirty="0"/>
        </a:p>
      </dgm:t>
    </dgm:pt>
    <dgm:pt modelId="{77EE826A-8C9F-4C53-84A9-62091AE2B6F8}" type="parTrans" cxnId="{6B981239-A47B-4285-A780-382DF6605712}">
      <dgm:prSet/>
      <dgm:spPr/>
      <dgm:t>
        <a:bodyPr/>
        <a:lstStyle/>
        <a:p>
          <a:endParaRPr lang="en-US"/>
        </a:p>
      </dgm:t>
    </dgm:pt>
    <dgm:pt modelId="{AF69CBFC-7928-4246-BB88-3D601CC770D2}" type="sibTrans" cxnId="{6B981239-A47B-4285-A780-382DF6605712}">
      <dgm:prSet/>
      <dgm:spPr/>
      <dgm:t>
        <a:bodyPr/>
        <a:lstStyle/>
        <a:p>
          <a:endParaRPr lang="en-US"/>
        </a:p>
      </dgm:t>
    </dgm:pt>
    <dgm:pt modelId="{B0F81989-13AD-429E-BCFF-A1ADFAAE9805}" type="pres">
      <dgm:prSet presAssocID="{38582ACD-98B1-4A98-86ED-948EA94F1687}" presName="outerComposite" presStyleCnt="0">
        <dgm:presLayoutVars>
          <dgm:chMax val="5"/>
          <dgm:dir/>
          <dgm:resizeHandles val="exact"/>
        </dgm:presLayoutVars>
      </dgm:prSet>
      <dgm:spPr/>
    </dgm:pt>
    <dgm:pt modelId="{1932ED33-CDED-42AA-9D5E-F5D405B2F7CA}" type="pres">
      <dgm:prSet presAssocID="{38582ACD-98B1-4A98-86ED-948EA94F1687}" presName="dummyMaxCanvas" presStyleCnt="0">
        <dgm:presLayoutVars/>
      </dgm:prSet>
      <dgm:spPr/>
    </dgm:pt>
    <dgm:pt modelId="{F59684CF-FD57-4D5B-BE1D-B45A9158AC17}" type="pres">
      <dgm:prSet presAssocID="{38582ACD-98B1-4A98-86ED-948EA94F1687}" presName="TwoNodes_1" presStyleLbl="node1" presStyleIdx="0" presStyleCnt="2" custLinFactNeighborY="0">
        <dgm:presLayoutVars>
          <dgm:bulletEnabled val="1"/>
        </dgm:presLayoutVars>
      </dgm:prSet>
      <dgm:spPr/>
    </dgm:pt>
    <dgm:pt modelId="{4E36E6F9-E866-4BAD-AAB4-FD6F5A70C6BE}" type="pres">
      <dgm:prSet presAssocID="{38582ACD-98B1-4A98-86ED-948EA94F1687}" presName="TwoNodes_2" presStyleLbl="node1" presStyleIdx="1" presStyleCnt="2">
        <dgm:presLayoutVars>
          <dgm:bulletEnabled val="1"/>
        </dgm:presLayoutVars>
      </dgm:prSet>
      <dgm:spPr/>
    </dgm:pt>
    <dgm:pt modelId="{D52C925B-4F54-4EC9-B651-FCCCB80EED56}" type="pres">
      <dgm:prSet presAssocID="{38582ACD-98B1-4A98-86ED-948EA94F1687}" presName="TwoConn_1-2" presStyleLbl="fgAccFollowNode1" presStyleIdx="0" presStyleCnt="1">
        <dgm:presLayoutVars>
          <dgm:bulletEnabled val="1"/>
        </dgm:presLayoutVars>
      </dgm:prSet>
      <dgm:spPr/>
    </dgm:pt>
    <dgm:pt modelId="{99D38C56-B7E1-4F6B-AB3E-A0FF613C4894}" type="pres">
      <dgm:prSet presAssocID="{38582ACD-98B1-4A98-86ED-948EA94F1687}" presName="TwoNodes_1_text" presStyleLbl="node1" presStyleIdx="1" presStyleCnt="2">
        <dgm:presLayoutVars>
          <dgm:bulletEnabled val="1"/>
        </dgm:presLayoutVars>
      </dgm:prSet>
      <dgm:spPr/>
    </dgm:pt>
    <dgm:pt modelId="{51867D32-16E2-4ABE-A228-BDECB487288E}" type="pres">
      <dgm:prSet presAssocID="{38582ACD-98B1-4A98-86ED-948EA94F1687}" presName="TwoNodes_2_text" presStyleLbl="node1" presStyleIdx="1" presStyleCnt="2">
        <dgm:presLayoutVars>
          <dgm:bulletEnabled val="1"/>
        </dgm:presLayoutVars>
      </dgm:prSet>
      <dgm:spPr/>
    </dgm:pt>
  </dgm:ptLst>
  <dgm:cxnLst>
    <dgm:cxn modelId="{6B981239-A47B-4285-A780-382DF6605712}" srcId="{38582ACD-98B1-4A98-86ED-948EA94F1687}" destId="{CE5C67BA-B1AC-48A4-A0DA-8834819DA8A0}" srcOrd="1" destOrd="0" parTransId="{77EE826A-8C9F-4C53-84A9-62091AE2B6F8}" sibTransId="{AF69CBFC-7928-4246-BB88-3D601CC770D2}"/>
    <dgm:cxn modelId="{F86E9140-35A4-419D-951A-8CFCA5FA20C2}" type="presOf" srcId="{CE5C67BA-B1AC-48A4-A0DA-8834819DA8A0}" destId="{51867D32-16E2-4ABE-A228-BDECB487288E}" srcOrd="1" destOrd="0" presId="urn:microsoft.com/office/officeart/2005/8/layout/vProcess5"/>
    <dgm:cxn modelId="{0EE1F340-D4B6-425C-AC98-36D7FFB8C694}" type="presOf" srcId="{FECAE13B-F864-499D-BEC4-165B5346952A}" destId="{99D38C56-B7E1-4F6B-AB3E-A0FF613C4894}" srcOrd="1" destOrd="0" presId="urn:microsoft.com/office/officeart/2005/8/layout/vProcess5"/>
    <dgm:cxn modelId="{A08A5A4B-42F6-4E67-881A-7ADE76CD9B7A}" type="presOf" srcId="{FECAE13B-F864-499D-BEC4-165B5346952A}" destId="{F59684CF-FD57-4D5B-BE1D-B45A9158AC17}" srcOrd="0" destOrd="0" presId="urn:microsoft.com/office/officeart/2005/8/layout/vProcess5"/>
    <dgm:cxn modelId="{0742B758-3383-4FAF-B498-84CE5A50ED4B}" type="presOf" srcId="{CE5C67BA-B1AC-48A4-A0DA-8834819DA8A0}" destId="{4E36E6F9-E866-4BAD-AAB4-FD6F5A70C6BE}" srcOrd="0" destOrd="0" presId="urn:microsoft.com/office/officeart/2005/8/layout/vProcess5"/>
    <dgm:cxn modelId="{503AB15A-9A5B-45BD-9D24-BDC33B2F90A1}" type="presOf" srcId="{38582ACD-98B1-4A98-86ED-948EA94F1687}" destId="{B0F81989-13AD-429E-BCFF-A1ADFAAE9805}" srcOrd="0" destOrd="0" presId="urn:microsoft.com/office/officeart/2005/8/layout/vProcess5"/>
    <dgm:cxn modelId="{49E256C3-8199-4E94-A752-9C5517079F3F}" type="presOf" srcId="{3481933B-B43D-486C-A3ED-3E2BD2EBA5EA}" destId="{D52C925B-4F54-4EC9-B651-FCCCB80EED56}" srcOrd="0" destOrd="0" presId="urn:microsoft.com/office/officeart/2005/8/layout/vProcess5"/>
    <dgm:cxn modelId="{D53773FA-D341-49C1-AF7B-F30A834B6DFF}" srcId="{38582ACD-98B1-4A98-86ED-948EA94F1687}" destId="{FECAE13B-F864-499D-BEC4-165B5346952A}" srcOrd="0" destOrd="0" parTransId="{35D50FA6-94B6-4ACF-8891-D7EDBBADFFA4}" sibTransId="{3481933B-B43D-486C-A3ED-3E2BD2EBA5EA}"/>
    <dgm:cxn modelId="{A82C2E39-19C8-4857-AB04-49E69D5F0D5E}" type="presParOf" srcId="{B0F81989-13AD-429E-BCFF-A1ADFAAE9805}" destId="{1932ED33-CDED-42AA-9D5E-F5D405B2F7CA}" srcOrd="0" destOrd="0" presId="urn:microsoft.com/office/officeart/2005/8/layout/vProcess5"/>
    <dgm:cxn modelId="{33A2F47D-615F-4952-9A54-08E605270582}" type="presParOf" srcId="{B0F81989-13AD-429E-BCFF-A1ADFAAE9805}" destId="{F59684CF-FD57-4D5B-BE1D-B45A9158AC17}" srcOrd="1" destOrd="0" presId="urn:microsoft.com/office/officeart/2005/8/layout/vProcess5"/>
    <dgm:cxn modelId="{A6B67E72-0079-4105-B535-1B8B9F7B7233}" type="presParOf" srcId="{B0F81989-13AD-429E-BCFF-A1ADFAAE9805}" destId="{4E36E6F9-E866-4BAD-AAB4-FD6F5A70C6BE}" srcOrd="2" destOrd="0" presId="urn:microsoft.com/office/officeart/2005/8/layout/vProcess5"/>
    <dgm:cxn modelId="{F1B62DC9-A732-4BFE-AC90-1EB68BB9922E}" type="presParOf" srcId="{B0F81989-13AD-429E-BCFF-A1ADFAAE9805}" destId="{D52C925B-4F54-4EC9-B651-FCCCB80EED56}" srcOrd="3" destOrd="0" presId="urn:microsoft.com/office/officeart/2005/8/layout/vProcess5"/>
    <dgm:cxn modelId="{5976B248-991C-4FA8-8E6C-C7AF7E940727}" type="presParOf" srcId="{B0F81989-13AD-429E-BCFF-A1ADFAAE9805}" destId="{99D38C56-B7E1-4F6B-AB3E-A0FF613C4894}" srcOrd="4" destOrd="0" presId="urn:microsoft.com/office/officeart/2005/8/layout/vProcess5"/>
    <dgm:cxn modelId="{4D7CFC8B-09C2-4E18-9847-FCB635151884}" type="presParOf" srcId="{B0F81989-13AD-429E-BCFF-A1ADFAAE9805}" destId="{51867D32-16E2-4ABE-A228-BDECB487288E}"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CBC9BF-2415-4CCA-8631-53F9A3651531}"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3F50A613-6DD8-4C0F-A306-D89EEBE8DCCD}">
      <dgm:prSet/>
      <dgm:spPr/>
      <dgm:t>
        <a:bodyPr/>
        <a:lstStyle/>
        <a:p>
          <a:pPr algn="just"/>
          <a:r>
            <a:rPr lang="it-IT" b="1" dirty="0"/>
            <a:t>S</a:t>
          </a:r>
          <a:r>
            <a:rPr lang="el-GR" b="1" dirty="0"/>
            <a:t>timolo agli investimenti privati</a:t>
          </a:r>
          <a:r>
            <a:rPr lang="it-IT" b="1" dirty="0"/>
            <a:t>: </a:t>
          </a:r>
          <a:r>
            <a:rPr lang="el-GR" dirty="0"/>
            <a:t>attenzione posta dalla U</a:t>
          </a:r>
          <a:r>
            <a:rPr lang="it-IT" dirty="0"/>
            <a:t>E</a:t>
          </a:r>
          <a:r>
            <a:rPr lang="el-GR" dirty="0"/>
            <a:t> all’implementazione di specifici strumenti finanziari, come i </a:t>
          </a:r>
          <a:r>
            <a:rPr lang="el-GR" b="1" dirty="0"/>
            <a:t>fondi comuni di investimento specializzati nell’area del sociale</a:t>
          </a:r>
          <a:r>
            <a:rPr lang="el-GR" dirty="0"/>
            <a:t>, dando seguito all’azione chiave n. 3 della SBI</a:t>
          </a:r>
          <a:endParaRPr lang="en-US" dirty="0"/>
        </a:p>
      </dgm:t>
    </dgm:pt>
    <dgm:pt modelId="{60739259-691F-4A48-96EB-E65ACBA2A72A}" type="parTrans" cxnId="{1F8E08DE-EAC3-4DAE-A52F-40CC5039F921}">
      <dgm:prSet/>
      <dgm:spPr/>
      <dgm:t>
        <a:bodyPr/>
        <a:lstStyle/>
        <a:p>
          <a:endParaRPr lang="en-US"/>
        </a:p>
      </dgm:t>
    </dgm:pt>
    <dgm:pt modelId="{7BCC4E9A-C3C4-4450-BFDF-2981D1B07523}" type="sibTrans" cxnId="{1F8E08DE-EAC3-4DAE-A52F-40CC5039F921}">
      <dgm:prSet/>
      <dgm:spPr/>
      <dgm:t>
        <a:bodyPr/>
        <a:lstStyle/>
        <a:p>
          <a:endParaRPr lang="en-US"/>
        </a:p>
      </dgm:t>
    </dgm:pt>
    <dgm:pt modelId="{5D737183-D504-413E-9167-59B55833E66C}">
      <dgm:prSet/>
      <dgm:spPr/>
      <dgm:t>
        <a:bodyPr/>
        <a:lstStyle/>
        <a:p>
          <a:pPr algn="just"/>
          <a:r>
            <a:rPr lang="it-IT" b="1" dirty="0"/>
            <a:t>Reg. (UE) 346/2013 </a:t>
          </a:r>
          <a:r>
            <a:rPr lang="it-IT" i="1" dirty="0"/>
            <a:t>relativo ai fondi europei per l’imprenditoria sociale</a:t>
          </a:r>
          <a:endParaRPr lang="en-US" dirty="0"/>
        </a:p>
      </dgm:t>
    </dgm:pt>
    <dgm:pt modelId="{FAB35C0B-C59C-48B9-AAC2-72306CBF9AF8}" type="parTrans" cxnId="{20E8650F-D5B0-41CE-91A4-1206D8B6F37C}">
      <dgm:prSet/>
      <dgm:spPr/>
      <dgm:t>
        <a:bodyPr/>
        <a:lstStyle/>
        <a:p>
          <a:endParaRPr lang="en-US"/>
        </a:p>
      </dgm:t>
    </dgm:pt>
    <dgm:pt modelId="{A363D655-E260-47AA-8DD1-676D1328033D}" type="sibTrans" cxnId="{20E8650F-D5B0-41CE-91A4-1206D8B6F37C}">
      <dgm:prSet/>
      <dgm:spPr/>
      <dgm:t>
        <a:bodyPr/>
        <a:lstStyle/>
        <a:p>
          <a:endParaRPr lang="en-US"/>
        </a:p>
      </dgm:t>
    </dgm:pt>
    <dgm:pt modelId="{5D24F3FC-2525-4368-A315-B3B50910559E}">
      <dgm:prSet/>
      <dgm:spPr/>
      <dgm:t>
        <a:bodyPr/>
        <a:lstStyle/>
        <a:p>
          <a:r>
            <a:rPr lang="it-IT" dirty="0"/>
            <a:t>Stabilire un “quadro comune di norme riguardo all’utilizzo della denominazione «</a:t>
          </a:r>
          <a:r>
            <a:rPr lang="it-IT" b="1" i="1" dirty="0"/>
            <a:t>EuSEF</a:t>
          </a:r>
          <a:r>
            <a:rPr lang="it-IT" dirty="0"/>
            <a:t>» </a:t>
          </a:r>
          <a:endParaRPr lang="en-US" dirty="0"/>
        </a:p>
      </dgm:t>
    </dgm:pt>
    <dgm:pt modelId="{8A45BC24-572A-4340-A82E-2938CAEFFB59}" type="parTrans" cxnId="{D9BAB8C9-E929-4EFF-8936-4BE9BFA2D68F}">
      <dgm:prSet/>
      <dgm:spPr/>
      <dgm:t>
        <a:bodyPr/>
        <a:lstStyle/>
        <a:p>
          <a:endParaRPr lang="en-US"/>
        </a:p>
      </dgm:t>
    </dgm:pt>
    <dgm:pt modelId="{D5AC908F-E684-46D0-BBE6-C0E1468D377F}" type="sibTrans" cxnId="{D9BAB8C9-E929-4EFF-8936-4BE9BFA2D68F}">
      <dgm:prSet/>
      <dgm:spPr/>
      <dgm:t>
        <a:bodyPr/>
        <a:lstStyle/>
        <a:p>
          <a:endParaRPr lang="en-US"/>
        </a:p>
      </dgm:t>
    </dgm:pt>
    <dgm:pt modelId="{5969ECD0-DDC6-4D27-B06D-09333169664D}">
      <dgm:prSet/>
      <dgm:spPr/>
      <dgm:t>
        <a:bodyPr/>
        <a:lstStyle/>
        <a:p>
          <a:r>
            <a:rPr lang="it-IT" dirty="0"/>
            <a:t>Declinazione «etico-sociale» di composizione</a:t>
          </a:r>
          <a:r>
            <a:rPr lang="it-IT" b="1" dirty="0"/>
            <a:t> portafoglio</a:t>
          </a:r>
          <a:r>
            <a:rPr lang="it-IT" dirty="0"/>
            <a:t>, </a:t>
          </a:r>
          <a:r>
            <a:rPr lang="it-IT" b="1" dirty="0"/>
            <a:t>obiettivi e strumenti di investimento ammissibili</a:t>
          </a:r>
          <a:r>
            <a:rPr lang="it-IT" dirty="0"/>
            <a:t> e </a:t>
          </a:r>
          <a:r>
            <a:rPr lang="it-IT" b="1" dirty="0"/>
            <a:t>categorie di investitori </a:t>
          </a:r>
          <a:r>
            <a:rPr lang="it-IT" dirty="0"/>
            <a:t>che possono investire in tali fondi</a:t>
          </a:r>
          <a:endParaRPr lang="en-US" dirty="0"/>
        </a:p>
      </dgm:t>
    </dgm:pt>
    <dgm:pt modelId="{57D6D22E-29E0-4B2B-8762-6AFB4A0BD8C6}" type="parTrans" cxnId="{29ACD441-9DA0-41A6-8D8C-6648D604F973}">
      <dgm:prSet/>
      <dgm:spPr/>
      <dgm:t>
        <a:bodyPr/>
        <a:lstStyle/>
        <a:p>
          <a:endParaRPr lang="en-US"/>
        </a:p>
      </dgm:t>
    </dgm:pt>
    <dgm:pt modelId="{4FCAA930-0DCB-4393-A35E-F91F2A03719D}" type="sibTrans" cxnId="{29ACD441-9DA0-41A6-8D8C-6648D604F973}">
      <dgm:prSet/>
      <dgm:spPr/>
      <dgm:t>
        <a:bodyPr/>
        <a:lstStyle/>
        <a:p>
          <a:endParaRPr lang="en-US"/>
        </a:p>
      </dgm:t>
    </dgm:pt>
    <dgm:pt modelId="{3F77D026-1192-4651-872F-83256CF0B926}" type="pres">
      <dgm:prSet presAssocID="{E4CBC9BF-2415-4CCA-8631-53F9A3651531}" presName="linear" presStyleCnt="0">
        <dgm:presLayoutVars>
          <dgm:animLvl val="lvl"/>
          <dgm:resizeHandles val="exact"/>
        </dgm:presLayoutVars>
      </dgm:prSet>
      <dgm:spPr/>
    </dgm:pt>
    <dgm:pt modelId="{16865704-04DB-459F-BBD1-BA12B4FCA85C}" type="pres">
      <dgm:prSet presAssocID="{3F50A613-6DD8-4C0F-A306-D89EEBE8DCCD}" presName="parentText" presStyleLbl="node1" presStyleIdx="0" presStyleCnt="2">
        <dgm:presLayoutVars>
          <dgm:chMax val="0"/>
          <dgm:bulletEnabled val="1"/>
        </dgm:presLayoutVars>
      </dgm:prSet>
      <dgm:spPr/>
    </dgm:pt>
    <dgm:pt modelId="{937B9470-2F1E-4645-B5A8-1776CA5F351C}" type="pres">
      <dgm:prSet presAssocID="{7BCC4E9A-C3C4-4450-BFDF-2981D1B07523}" presName="spacer" presStyleCnt="0"/>
      <dgm:spPr/>
    </dgm:pt>
    <dgm:pt modelId="{72E5F1F4-41C5-4426-AB07-B7A556EF4B4B}" type="pres">
      <dgm:prSet presAssocID="{5D737183-D504-413E-9167-59B55833E66C}" presName="parentText" presStyleLbl="node1" presStyleIdx="1" presStyleCnt="2">
        <dgm:presLayoutVars>
          <dgm:chMax val="0"/>
          <dgm:bulletEnabled val="1"/>
        </dgm:presLayoutVars>
      </dgm:prSet>
      <dgm:spPr/>
    </dgm:pt>
    <dgm:pt modelId="{9731BBA8-9CEE-4CEB-B252-E67E7253A0AA}" type="pres">
      <dgm:prSet presAssocID="{5D737183-D504-413E-9167-59B55833E66C}" presName="childText" presStyleLbl="revTx" presStyleIdx="0" presStyleCnt="1" custScaleY="125198">
        <dgm:presLayoutVars>
          <dgm:bulletEnabled val="1"/>
        </dgm:presLayoutVars>
      </dgm:prSet>
      <dgm:spPr/>
    </dgm:pt>
  </dgm:ptLst>
  <dgm:cxnLst>
    <dgm:cxn modelId="{32F46F04-CEA4-4D85-96CC-3898537336CE}" type="presOf" srcId="{3F50A613-6DD8-4C0F-A306-D89EEBE8DCCD}" destId="{16865704-04DB-459F-BBD1-BA12B4FCA85C}" srcOrd="0" destOrd="0" presId="urn:microsoft.com/office/officeart/2005/8/layout/vList2"/>
    <dgm:cxn modelId="{20E8650F-D5B0-41CE-91A4-1206D8B6F37C}" srcId="{E4CBC9BF-2415-4CCA-8631-53F9A3651531}" destId="{5D737183-D504-413E-9167-59B55833E66C}" srcOrd="1" destOrd="0" parTransId="{FAB35C0B-C59C-48B9-AAC2-72306CBF9AF8}" sibTransId="{A363D655-E260-47AA-8DD1-676D1328033D}"/>
    <dgm:cxn modelId="{C10CFB1D-CCB7-4693-8583-95622C767BD1}" type="presOf" srcId="{5D737183-D504-413E-9167-59B55833E66C}" destId="{72E5F1F4-41C5-4426-AB07-B7A556EF4B4B}" srcOrd="0" destOrd="0" presId="urn:microsoft.com/office/officeart/2005/8/layout/vList2"/>
    <dgm:cxn modelId="{29ACD441-9DA0-41A6-8D8C-6648D604F973}" srcId="{5D737183-D504-413E-9167-59B55833E66C}" destId="{5969ECD0-DDC6-4D27-B06D-09333169664D}" srcOrd="1" destOrd="0" parTransId="{57D6D22E-29E0-4B2B-8762-6AFB4A0BD8C6}" sibTransId="{4FCAA930-0DCB-4393-A35E-F91F2A03719D}"/>
    <dgm:cxn modelId="{22C378AF-CFFD-473D-BEF9-8CD0BFA90C85}" type="presOf" srcId="{5D24F3FC-2525-4368-A315-B3B50910559E}" destId="{9731BBA8-9CEE-4CEB-B252-E67E7253A0AA}" srcOrd="0" destOrd="0" presId="urn:microsoft.com/office/officeart/2005/8/layout/vList2"/>
    <dgm:cxn modelId="{D9BAB8C9-E929-4EFF-8936-4BE9BFA2D68F}" srcId="{5D737183-D504-413E-9167-59B55833E66C}" destId="{5D24F3FC-2525-4368-A315-B3B50910559E}" srcOrd="0" destOrd="0" parTransId="{8A45BC24-572A-4340-A82E-2938CAEFFB59}" sibTransId="{D5AC908F-E684-46D0-BBE6-C0E1468D377F}"/>
    <dgm:cxn modelId="{568797CA-DD2F-459E-96C6-3B5CDEDF22F1}" type="presOf" srcId="{E4CBC9BF-2415-4CCA-8631-53F9A3651531}" destId="{3F77D026-1192-4651-872F-83256CF0B926}" srcOrd="0" destOrd="0" presId="urn:microsoft.com/office/officeart/2005/8/layout/vList2"/>
    <dgm:cxn modelId="{FF055BCF-90EA-4E99-ADB6-384B41383739}" type="presOf" srcId="{5969ECD0-DDC6-4D27-B06D-09333169664D}" destId="{9731BBA8-9CEE-4CEB-B252-E67E7253A0AA}" srcOrd="0" destOrd="1" presId="urn:microsoft.com/office/officeart/2005/8/layout/vList2"/>
    <dgm:cxn modelId="{1F8E08DE-EAC3-4DAE-A52F-40CC5039F921}" srcId="{E4CBC9BF-2415-4CCA-8631-53F9A3651531}" destId="{3F50A613-6DD8-4C0F-A306-D89EEBE8DCCD}" srcOrd="0" destOrd="0" parTransId="{60739259-691F-4A48-96EB-E65ACBA2A72A}" sibTransId="{7BCC4E9A-C3C4-4450-BFDF-2981D1B07523}"/>
    <dgm:cxn modelId="{6F2541DA-B181-4F20-A243-7C29FDD1C184}" type="presParOf" srcId="{3F77D026-1192-4651-872F-83256CF0B926}" destId="{16865704-04DB-459F-BBD1-BA12B4FCA85C}" srcOrd="0" destOrd="0" presId="urn:microsoft.com/office/officeart/2005/8/layout/vList2"/>
    <dgm:cxn modelId="{A7CD9722-B110-4F1F-B3FA-C0ADA481C067}" type="presParOf" srcId="{3F77D026-1192-4651-872F-83256CF0B926}" destId="{937B9470-2F1E-4645-B5A8-1776CA5F351C}" srcOrd="1" destOrd="0" presId="urn:microsoft.com/office/officeart/2005/8/layout/vList2"/>
    <dgm:cxn modelId="{88A01935-6295-4486-A990-05694D994493}" type="presParOf" srcId="{3F77D026-1192-4651-872F-83256CF0B926}" destId="{72E5F1F4-41C5-4426-AB07-B7A556EF4B4B}" srcOrd="2" destOrd="0" presId="urn:microsoft.com/office/officeart/2005/8/layout/vList2"/>
    <dgm:cxn modelId="{672145E1-33F5-401E-A97A-71619D8E6E8F}" type="presParOf" srcId="{3F77D026-1192-4651-872F-83256CF0B926}" destId="{9731BBA8-9CEE-4CEB-B252-E67E7253A0A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EEA22F-724F-4F83-9B82-555135CB65F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D61CF35-4271-4676-9A61-9C4D63E13FB6}">
      <dgm:prSet/>
      <dgm:spPr/>
      <dgm:t>
        <a:bodyPr/>
        <a:lstStyle/>
        <a:p>
          <a:pPr algn="just"/>
          <a:r>
            <a:rPr lang="it-IT" b="1" dirty="0"/>
            <a:t>Direttiva del Parlamento europeo e del Consiglio relativa a condizioni di lavoro  e prevedibili nell'Unione europea (20 giugno 2019)</a:t>
          </a:r>
          <a:endParaRPr lang="en-US" dirty="0"/>
        </a:p>
      </dgm:t>
    </dgm:pt>
    <dgm:pt modelId="{BF0D382B-0675-4251-8661-73C206DCFC5F}" type="parTrans" cxnId="{BE3AB922-80E6-48B8-818F-CF9C3B669A8B}">
      <dgm:prSet/>
      <dgm:spPr/>
      <dgm:t>
        <a:bodyPr/>
        <a:lstStyle/>
        <a:p>
          <a:endParaRPr lang="en-US"/>
        </a:p>
      </dgm:t>
    </dgm:pt>
    <dgm:pt modelId="{2F401D61-A353-446D-8388-01F2BDBC45AC}" type="sibTrans" cxnId="{BE3AB922-80E6-48B8-818F-CF9C3B669A8B}">
      <dgm:prSet/>
      <dgm:spPr/>
      <dgm:t>
        <a:bodyPr/>
        <a:lstStyle/>
        <a:p>
          <a:endParaRPr lang="en-US"/>
        </a:p>
      </dgm:t>
    </dgm:pt>
    <dgm:pt modelId="{E8B985E6-D676-418F-8414-D1F262A44DA8}">
      <dgm:prSet/>
      <dgm:spPr/>
      <dgm:t>
        <a:bodyPr/>
        <a:lstStyle/>
        <a:p>
          <a:r>
            <a:rPr lang="it-IT">
              <a:hlinkClick xmlns:r="http://schemas.openxmlformats.org/officeDocument/2006/relationships" r:id="rId1"/>
            </a:rPr>
            <a:t>https://eur-lex.europa.eu/legal-content/IT/TXT/PDF/?uri=CONSIL:PE_43_2019_REV_1</a:t>
          </a:r>
          <a:r>
            <a:rPr lang="it-IT"/>
            <a:t> </a:t>
          </a:r>
          <a:endParaRPr lang="en-US"/>
        </a:p>
      </dgm:t>
    </dgm:pt>
    <dgm:pt modelId="{F55689D8-227D-42F3-ADE5-E50AC209E547}" type="parTrans" cxnId="{F10761D1-8428-4C39-BD21-E296F1975537}">
      <dgm:prSet/>
      <dgm:spPr/>
      <dgm:t>
        <a:bodyPr/>
        <a:lstStyle/>
        <a:p>
          <a:endParaRPr lang="en-US"/>
        </a:p>
      </dgm:t>
    </dgm:pt>
    <dgm:pt modelId="{89BF3E32-BE78-4DBB-9F04-3F8B2EF281FF}" type="sibTrans" cxnId="{F10761D1-8428-4C39-BD21-E296F1975537}">
      <dgm:prSet/>
      <dgm:spPr/>
      <dgm:t>
        <a:bodyPr/>
        <a:lstStyle/>
        <a:p>
          <a:endParaRPr lang="en-US"/>
        </a:p>
      </dgm:t>
    </dgm:pt>
    <dgm:pt modelId="{14D5D356-3287-4B2A-9263-BD10F389BB05}" type="pres">
      <dgm:prSet presAssocID="{53EEA22F-724F-4F83-9B82-555135CB65F0}" presName="root" presStyleCnt="0">
        <dgm:presLayoutVars>
          <dgm:dir/>
          <dgm:resizeHandles val="exact"/>
        </dgm:presLayoutVars>
      </dgm:prSet>
      <dgm:spPr/>
    </dgm:pt>
    <dgm:pt modelId="{CD8BE3E3-DBFD-4F0A-8EBB-259A38EC991B}" type="pres">
      <dgm:prSet presAssocID="{4D61CF35-4271-4676-9A61-9C4D63E13FB6}" presName="compNode" presStyleCnt="0"/>
      <dgm:spPr/>
    </dgm:pt>
    <dgm:pt modelId="{06267B81-CF05-4AF0-A3A7-F3487AF91B73}" type="pres">
      <dgm:prSet presAssocID="{4D61CF35-4271-4676-9A61-9C4D63E13FB6}" presName="bgRect" presStyleLbl="bgShp" presStyleIdx="0" presStyleCnt="2"/>
      <dgm:spPr/>
    </dgm:pt>
    <dgm:pt modelId="{58DC45E7-051C-4D3A-84D7-76D130761DE5}" type="pres">
      <dgm:prSet presAssocID="{4D61CF35-4271-4676-9A61-9C4D63E13FB6}"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Scacchi"/>
        </a:ext>
      </dgm:extLst>
    </dgm:pt>
    <dgm:pt modelId="{71225655-3026-46CB-B5D9-33B917CF0F65}" type="pres">
      <dgm:prSet presAssocID="{4D61CF35-4271-4676-9A61-9C4D63E13FB6}" presName="spaceRect" presStyleCnt="0"/>
      <dgm:spPr/>
    </dgm:pt>
    <dgm:pt modelId="{60A55C58-6F64-43F9-BA77-7C36B33906C7}" type="pres">
      <dgm:prSet presAssocID="{4D61CF35-4271-4676-9A61-9C4D63E13FB6}" presName="parTx" presStyleLbl="revTx" presStyleIdx="0" presStyleCnt="2">
        <dgm:presLayoutVars>
          <dgm:chMax val="0"/>
          <dgm:chPref val="0"/>
        </dgm:presLayoutVars>
      </dgm:prSet>
      <dgm:spPr/>
    </dgm:pt>
    <dgm:pt modelId="{3EF8BD1D-80C7-48B4-AF20-20F6AF78EFFC}" type="pres">
      <dgm:prSet presAssocID="{2F401D61-A353-446D-8388-01F2BDBC45AC}" presName="sibTrans" presStyleCnt="0"/>
      <dgm:spPr/>
    </dgm:pt>
    <dgm:pt modelId="{7550BEF7-CEE4-4C95-9DDE-320F0E0DE96C}" type="pres">
      <dgm:prSet presAssocID="{E8B985E6-D676-418F-8414-D1F262A44DA8}" presName="compNode" presStyleCnt="0"/>
      <dgm:spPr/>
    </dgm:pt>
    <dgm:pt modelId="{5D19F90C-CF6F-4A21-88AE-91EE5F8C3FF6}" type="pres">
      <dgm:prSet presAssocID="{E8B985E6-D676-418F-8414-D1F262A44DA8}" presName="bgRect" presStyleLbl="bgShp" presStyleIdx="1" presStyleCnt="2"/>
      <dgm:spPr/>
    </dgm:pt>
    <dgm:pt modelId="{C65DDE95-0250-4EBC-91AC-E7FFDB5D8715}" type="pres">
      <dgm:prSet presAssocID="{E8B985E6-D676-418F-8414-D1F262A44DA8}"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arker"/>
        </a:ext>
      </dgm:extLst>
    </dgm:pt>
    <dgm:pt modelId="{6AED1F3C-32CC-489D-B0A9-9D938B8F82AA}" type="pres">
      <dgm:prSet presAssocID="{E8B985E6-D676-418F-8414-D1F262A44DA8}" presName="spaceRect" presStyleCnt="0"/>
      <dgm:spPr/>
    </dgm:pt>
    <dgm:pt modelId="{921887F2-8C59-4C82-845A-1B39F1FF3C9B}" type="pres">
      <dgm:prSet presAssocID="{E8B985E6-D676-418F-8414-D1F262A44DA8}" presName="parTx" presStyleLbl="revTx" presStyleIdx="1" presStyleCnt="2">
        <dgm:presLayoutVars>
          <dgm:chMax val="0"/>
          <dgm:chPref val="0"/>
        </dgm:presLayoutVars>
      </dgm:prSet>
      <dgm:spPr/>
    </dgm:pt>
  </dgm:ptLst>
  <dgm:cxnLst>
    <dgm:cxn modelId="{BE3AB922-80E6-48B8-818F-CF9C3B669A8B}" srcId="{53EEA22F-724F-4F83-9B82-555135CB65F0}" destId="{4D61CF35-4271-4676-9A61-9C4D63E13FB6}" srcOrd="0" destOrd="0" parTransId="{BF0D382B-0675-4251-8661-73C206DCFC5F}" sibTransId="{2F401D61-A353-446D-8388-01F2BDBC45AC}"/>
    <dgm:cxn modelId="{C326034D-B5EB-4807-BEDF-3EDD01369D91}" type="presOf" srcId="{4D61CF35-4271-4676-9A61-9C4D63E13FB6}" destId="{60A55C58-6F64-43F9-BA77-7C36B33906C7}" srcOrd="0" destOrd="0" presId="urn:microsoft.com/office/officeart/2018/2/layout/IconVerticalSolidList"/>
    <dgm:cxn modelId="{FC7651C2-75CA-43D3-8AF0-6784BD8832F3}" type="presOf" srcId="{E8B985E6-D676-418F-8414-D1F262A44DA8}" destId="{921887F2-8C59-4C82-845A-1B39F1FF3C9B}" srcOrd="0" destOrd="0" presId="urn:microsoft.com/office/officeart/2018/2/layout/IconVerticalSolidList"/>
    <dgm:cxn modelId="{F10761D1-8428-4C39-BD21-E296F1975537}" srcId="{53EEA22F-724F-4F83-9B82-555135CB65F0}" destId="{E8B985E6-D676-418F-8414-D1F262A44DA8}" srcOrd="1" destOrd="0" parTransId="{F55689D8-227D-42F3-ADE5-E50AC209E547}" sibTransId="{89BF3E32-BE78-4DBB-9F04-3F8B2EF281FF}"/>
    <dgm:cxn modelId="{6FCE43F0-51BE-4DB0-92B1-65C0688DD5AC}" type="presOf" srcId="{53EEA22F-724F-4F83-9B82-555135CB65F0}" destId="{14D5D356-3287-4B2A-9263-BD10F389BB05}" srcOrd="0" destOrd="0" presId="urn:microsoft.com/office/officeart/2018/2/layout/IconVerticalSolidList"/>
    <dgm:cxn modelId="{2C42A4E1-15C5-4329-86AE-0E1BDCA65645}" type="presParOf" srcId="{14D5D356-3287-4B2A-9263-BD10F389BB05}" destId="{CD8BE3E3-DBFD-4F0A-8EBB-259A38EC991B}" srcOrd="0" destOrd="0" presId="urn:microsoft.com/office/officeart/2018/2/layout/IconVerticalSolidList"/>
    <dgm:cxn modelId="{8BF821F8-DFC8-4868-914E-0219E4D52E54}" type="presParOf" srcId="{CD8BE3E3-DBFD-4F0A-8EBB-259A38EC991B}" destId="{06267B81-CF05-4AF0-A3A7-F3487AF91B73}" srcOrd="0" destOrd="0" presId="urn:microsoft.com/office/officeart/2018/2/layout/IconVerticalSolidList"/>
    <dgm:cxn modelId="{0EEE66E3-C0EF-44A4-A92D-A81273B61B43}" type="presParOf" srcId="{CD8BE3E3-DBFD-4F0A-8EBB-259A38EC991B}" destId="{58DC45E7-051C-4D3A-84D7-76D130761DE5}" srcOrd="1" destOrd="0" presId="urn:microsoft.com/office/officeart/2018/2/layout/IconVerticalSolidList"/>
    <dgm:cxn modelId="{C7C36B61-34BA-41E6-BBE7-3A19DDE2BF46}" type="presParOf" srcId="{CD8BE3E3-DBFD-4F0A-8EBB-259A38EC991B}" destId="{71225655-3026-46CB-B5D9-33B917CF0F65}" srcOrd="2" destOrd="0" presId="urn:microsoft.com/office/officeart/2018/2/layout/IconVerticalSolidList"/>
    <dgm:cxn modelId="{E23FCC39-C9B7-4D41-BE01-A5CBB841B2DE}" type="presParOf" srcId="{CD8BE3E3-DBFD-4F0A-8EBB-259A38EC991B}" destId="{60A55C58-6F64-43F9-BA77-7C36B33906C7}" srcOrd="3" destOrd="0" presId="urn:microsoft.com/office/officeart/2018/2/layout/IconVerticalSolidList"/>
    <dgm:cxn modelId="{0CE8AA77-2E04-4523-8B5B-ACB79D4302C2}" type="presParOf" srcId="{14D5D356-3287-4B2A-9263-BD10F389BB05}" destId="{3EF8BD1D-80C7-48B4-AF20-20F6AF78EFFC}" srcOrd="1" destOrd="0" presId="urn:microsoft.com/office/officeart/2018/2/layout/IconVerticalSolidList"/>
    <dgm:cxn modelId="{0AEC24BA-E16C-41DF-91C5-E48201C9192F}" type="presParOf" srcId="{14D5D356-3287-4B2A-9263-BD10F389BB05}" destId="{7550BEF7-CEE4-4C95-9DDE-320F0E0DE96C}" srcOrd="2" destOrd="0" presId="urn:microsoft.com/office/officeart/2018/2/layout/IconVerticalSolidList"/>
    <dgm:cxn modelId="{EE99EB6E-512C-4E77-8E46-29F3DCE481A8}" type="presParOf" srcId="{7550BEF7-CEE4-4C95-9DDE-320F0E0DE96C}" destId="{5D19F90C-CF6F-4A21-88AE-91EE5F8C3FF6}" srcOrd="0" destOrd="0" presId="urn:microsoft.com/office/officeart/2018/2/layout/IconVerticalSolidList"/>
    <dgm:cxn modelId="{199A764C-78D1-4F55-B72E-22902E98E0BC}" type="presParOf" srcId="{7550BEF7-CEE4-4C95-9DDE-320F0E0DE96C}" destId="{C65DDE95-0250-4EBC-91AC-E7FFDB5D8715}" srcOrd="1" destOrd="0" presId="urn:microsoft.com/office/officeart/2018/2/layout/IconVerticalSolidList"/>
    <dgm:cxn modelId="{1BF8BC46-2C14-40C7-9560-2B3F2DD990BE}" type="presParOf" srcId="{7550BEF7-CEE4-4C95-9DDE-320F0E0DE96C}" destId="{6AED1F3C-32CC-489D-B0A9-9D938B8F82AA}" srcOrd="2" destOrd="0" presId="urn:microsoft.com/office/officeart/2018/2/layout/IconVerticalSolidList"/>
    <dgm:cxn modelId="{E88425FA-B480-409F-8BAF-595E574A29B0}" type="presParOf" srcId="{7550BEF7-CEE4-4C95-9DDE-320F0E0DE96C}" destId="{921887F2-8C59-4C82-845A-1B39F1FF3C9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CB130-EE03-4923-9696-FE30BC47022C}">
      <dsp:nvSpPr>
        <dsp:cNvPr id="0" name=""/>
        <dsp:cNvSpPr/>
      </dsp:nvSpPr>
      <dsp:spPr>
        <a:xfrm>
          <a:off x="0" y="0"/>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EA724A-D47F-4E8F-A64B-BA092106A546}">
      <dsp:nvSpPr>
        <dsp:cNvPr id="0" name=""/>
        <dsp:cNvSpPr/>
      </dsp:nvSpPr>
      <dsp:spPr>
        <a:xfrm>
          <a:off x="0" y="0"/>
          <a:ext cx="1097280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just" defTabSz="1466850">
            <a:lnSpc>
              <a:spcPct val="90000"/>
            </a:lnSpc>
            <a:spcBef>
              <a:spcPct val="0"/>
            </a:spcBef>
            <a:spcAft>
              <a:spcPct val="35000"/>
            </a:spcAft>
            <a:buNone/>
          </a:pPr>
          <a:r>
            <a:rPr lang="it-IT" sz="3300" u="sng" kern="1200" dirty="0">
              <a:hlinkClick xmlns:r="http://schemas.openxmlformats.org/officeDocument/2006/relationships" r:id="rId1"/>
            </a:rPr>
            <a:t>Parere di iniziativa</a:t>
          </a:r>
          <a:r>
            <a:rPr lang="it-IT" sz="3300" kern="1200" dirty="0"/>
            <a:t> del </a:t>
          </a:r>
          <a:r>
            <a:rPr lang="it-IT" sz="3300" u="sng" kern="1200" dirty="0">
              <a:hlinkClick xmlns:r="http://schemas.openxmlformats.org/officeDocument/2006/relationships" r:id="rId2"/>
            </a:rPr>
            <a:t>Comitato Economico e Sociale</a:t>
          </a:r>
          <a:r>
            <a:rPr lang="it-IT" sz="3300" kern="1200" dirty="0"/>
            <a:t> dell’UE  - «</a:t>
          </a:r>
          <a:r>
            <a:rPr lang="it-IT" sz="3300" i="1" kern="1200" dirty="0"/>
            <a:t>Economia del bene comune: un modello economico sostenibile orientato alla coesione sociale</a:t>
          </a:r>
          <a:r>
            <a:rPr lang="it-IT" sz="3300" kern="1200" dirty="0"/>
            <a:t>» </a:t>
          </a:r>
          <a:endParaRPr lang="en-US" sz="3300" kern="1200" dirty="0"/>
        </a:p>
      </dsp:txBody>
      <dsp:txXfrm>
        <a:off x="0" y="0"/>
        <a:ext cx="10972800" cy="2262981"/>
      </dsp:txXfrm>
    </dsp:sp>
    <dsp:sp modelId="{25F14CF3-DEB6-4212-944A-9D56C164B2EA}">
      <dsp:nvSpPr>
        <dsp:cNvPr id="0" name=""/>
        <dsp:cNvSpPr/>
      </dsp:nvSpPr>
      <dsp:spPr>
        <a:xfrm>
          <a:off x="0" y="2262981"/>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67DAE5-A103-4557-96BB-5BA27CD807EE}">
      <dsp:nvSpPr>
        <dsp:cNvPr id="0" name=""/>
        <dsp:cNvSpPr/>
      </dsp:nvSpPr>
      <dsp:spPr>
        <a:xfrm>
          <a:off x="0" y="2262981"/>
          <a:ext cx="1097280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just" defTabSz="1466850">
            <a:lnSpc>
              <a:spcPct val="90000"/>
            </a:lnSpc>
            <a:spcBef>
              <a:spcPct val="0"/>
            </a:spcBef>
            <a:spcAft>
              <a:spcPct val="35000"/>
            </a:spcAft>
            <a:buNone/>
          </a:pPr>
          <a:r>
            <a:rPr lang="it-IT" sz="3300" kern="1200" dirty="0"/>
            <a:t>M</a:t>
          </a:r>
          <a:r>
            <a:rPr lang="it-IT" sz="3300" b="1" kern="1200" dirty="0"/>
            <a:t>odello economico del bene comune </a:t>
          </a:r>
          <a:r>
            <a:rPr lang="it-IT" sz="3300" kern="1200" dirty="0"/>
            <a:t>(</a:t>
          </a:r>
          <a:r>
            <a:rPr lang="it-IT" sz="3300" b="1" kern="1200" dirty="0"/>
            <a:t>EBC</a:t>
          </a:r>
          <a:r>
            <a:rPr lang="it-IT" sz="3300" kern="1200" dirty="0"/>
            <a:t>): approccio </a:t>
          </a:r>
          <a:r>
            <a:rPr lang="it-IT" sz="3300" i="1" kern="1200" dirty="0"/>
            <a:t>olistico</a:t>
          </a:r>
          <a:r>
            <a:rPr lang="it-IT" sz="3300" kern="1200" dirty="0"/>
            <a:t> che richiama l'</a:t>
          </a:r>
          <a:r>
            <a:rPr lang="it-IT" sz="3300" b="1" kern="1200" dirty="0"/>
            <a:t>economia solidale</a:t>
          </a:r>
          <a:r>
            <a:rPr lang="it-IT" sz="3300" kern="1200" dirty="0"/>
            <a:t>, l'</a:t>
          </a:r>
          <a:r>
            <a:rPr lang="it-IT" sz="3300" b="1" kern="1200" dirty="0"/>
            <a:t>economia circolare</a:t>
          </a:r>
          <a:r>
            <a:rPr lang="it-IT" sz="3300" kern="1200" dirty="0"/>
            <a:t>, l'</a:t>
          </a:r>
          <a:r>
            <a:rPr lang="it-IT" sz="3300" b="1" kern="1200" dirty="0"/>
            <a:t>economia della condivisione</a:t>
          </a:r>
          <a:r>
            <a:rPr lang="it-IT" sz="3300" kern="1200" dirty="0"/>
            <a:t>, l'economia orientata alla </a:t>
          </a:r>
          <a:r>
            <a:rPr lang="it-IT" sz="3300" b="1" kern="1200" dirty="0"/>
            <a:t>funzionalità</a:t>
          </a:r>
          <a:r>
            <a:rPr lang="it-IT" sz="3300" kern="1200" dirty="0"/>
            <a:t>, l'economia </a:t>
          </a:r>
          <a:r>
            <a:rPr lang="it-IT" sz="3300" b="1" kern="1200" dirty="0"/>
            <a:t>basata sulle risorse </a:t>
          </a:r>
          <a:r>
            <a:rPr lang="it-IT" sz="3300" kern="1200" dirty="0"/>
            <a:t>e l'</a:t>
          </a:r>
          <a:r>
            <a:rPr lang="it-IT" sz="3300" b="1" kern="1200" dirty="0"/>
            <a:t>economia blu</a:t>
          </a:r>
          <a:endParaRPr lang="en-US" sz="3300" kern="1200" dirty="0"/>
        </a:p>
      </dsp:txBody>
      <dsp:txXfrm>
        <a:off x="0" y="2262981"/>
        <a:ext cx="10972800" cy="22629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BA0B3-5969-4C63-916E-56B916908774}">
      <dsp:nvSpPr>
        <dsp:cNvPr id="0" name=""/>
        <dsp:cNvSpPr/>
      </dsp:nvSpPr>
      <dsp:spPr>
        <a:xfrm>
          <a:off x="1339" y="522127"/>
          <a:ext cx="4701480" cy="29854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2DBFD2-AA96-4F3F-AE83-3C7EB6CE7C47}">
      <dsp:nvSpPr>
        <dsp:cNvPr id="0" name=""/>
        <dsp:cNvSpPr/>
      </dsp:nvSpPr>
      <dsp:spPr>
        <a:xfrm>
          <a:off x="523726" y="1018395"/>
          <a:ext cx="4701480" cy="298544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dirty="0"/>
            <a:t>Come evidenziato dalla Comunicazione SBI l’economia sociale impiega circa il 6% (in Italia il 5,4%)  dei lavoratori dipendenti dell’UE (11 milioni)</a:t>
          </a:r>
          <a:endParaRPr lang="en-US" sz="3000" kern="1200" dirty="0"/>
        </a:p>
      </dsp:txBody>
      <dsp:txXfrm>
        <a:off x="611167" y="1105836"/>
        <a:ext cx="4526598" cy="2810558"/>
      </dsp:txXfrm>
    </dsp:sp>
    <dsp:sp modelId="{753F9581-A15F-4409-AA5A-345E9940259E}">
      <dsp:nvSpPr>
        <dsp:cNvPr id="0" name=""/>
        <dsp:cNvSpPr/>
      </dsp:nvSpPr>
      <dsp:spPr>
        <a:xfrm>
          <a:off x="5747593" y="522127"/>
          <a:ext cx="4701480" cy="298544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F55F05-A87D-4523-A318-C362AFFDFA23}">
      <dsp:nvSpPr>
        <dsp:cNvPr id="0" name=""/>
        <dsp:cNvSpPr/>
      </dsp:nvSpPr>
      <dsp:spPr>
        <a:xfrm>
          <a:off x="6269980" y="1018395"/>
          <a:ext cx="4701480" cy="298544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it-IT" sz="3000" kern="1200"/>
            <a:t>1 impresa su 4 in Europa sarebbe una IS</a:t>
          </a:r>
          <a:endParaRPr lang="en-US" sz="3000" kern="1200"/>
        </a:p>
      </dsp:txBody>
      <dsp:txXfrm>
        <a:off x="6357421" y="1105836"/>
        <a:ext cx="4526598" cy="28105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26C63-A0FF-4752-B6FF-80C893156732}">
      <dsp:nvSpPr>
        <dsp:cNvPr id="0" name=""/>
        <dsp:cNvSpPr/>
      </dsp:nvSpPr>
      <dsp:spPr>
        <a:xfrm>
          <a:off x="0" y="0"/>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18F82D-F0A2-471A-AAF2-3023CA340F44}">
      <dsp:nvSpPr>
        <dsp:cNvPr id="0" name=""/>
        <dsp:cNvSpPr/>
      </dsp:nvSpPr>
      <dsp:spPr>
        <a:xfrm>
          <a:off x="0" y="0"/>
          <a:ext cx="1097280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just" defTabSz="1555750">
            <a:lnSpc>
              <a:spcPct val="90000"/>
            </a:lnSpc>
            <a:spcBef>
              <a:spcPct val="0"/>
            </a:spcBef>
            <a:spcAft>
              <a:spcPct val="35000"/>
            </a:spcAft>
            <a:buNone/>
          </a:pPr>
          <a:r>
            <a:rPr lang="it-IT" sz="3500" b="1" kern="1200" dirty="0"/>
            <a:t>Fornitrici </a:t>
          </a:r>
          <a:r>
            <a:rPr lang="el-GR" sz="3500" b="1" kern="1200" dirty="0"/>
            <a:t>di </a:t>
          </a:r>
          <a:r>
            <a:rPr lang="it-IT" sz="3500" b="1" kern="1200" dirty="0"/>
            <a:t>beni e </a:t>
          </a:r>
          <a:r>
            <a:rPr lang="el-GR" sz="3500" b="1" kern="1200" dirty="0"/>
            <a:t>servizi sociali destinati a un “pubblico vulnerabile</a:t>
          </a:r>
          <a:r>
            <a:rPr lang="it-IT" sz="3500" b="1" kern="1200" dirty="0"/>
            <a:t>” </a:t>
          </a:r>
          <a:r>
            <a:rPr lang="it-IT" sz="3500" kern="1200" dirty="0"/>
            <a:t>(es. </a:t>
          </a:r>
          <a:r>
            <a:rPr lang="el-GR" sz="3500" kern="1200" dirty="0"/>
            <a:t>accesso all’alloggio</a:t>
          </a:r>
          <a:r>
            <a:rPr lang="it-IT" sz="3500" kern="1200" dirty="0"/>
            <a:t>, </a:t>
          </a:r>
          <a:r>
            <a:rPr lang="el-GR" sz="3500" kern="1200" dirty="0"/>
            <a:t> alle cure, all’impiego e alla formazione</a:t>
          </a:r>
          <a:r>
            <a:rPr lang="it-IT" sz="3500" kern="1200" dirty="0"/>
            <a:t>, </a:t>
          </a:r>
          <a:r>
            <a:rPr lang="el-GR" sz="3500" kern="1200" dirty="0"/>
            <a:t>assistenza a persone anziane o disabili</a:t>
          </a:r>
          <a:r>
            <a:rPr lang="it-IT" sz="3500" kern="1200" dirty="0"/>
            <a:t>);</a:t>
          </a:r>
          <a:endParaRPr lang="en-US" sz="3500" kern="1200" dirty="0"/>
        </a:p>
      </dsp:txBody>
      <dsp:txXfrm>
        <a:off x="0" y="0"/>
        <a:ext cx="10972800" cy="2262981"/>
      </dsp:txXfrm>
    </dsp:sp>
    <dsp:sp modelId="{E164E2F6-94CD-4CDE-B2B3-3B06E1AB89DB}">
      <dsp:nvSpPr>
        <dsp:cNvPr id="0" name=""/>
        <dsp:cNvSpPr/>
      </dsp:nvSpPr>
      <dsp:spPr>
        <a:xfrm>
          <a:off x="0" y="2262981"/>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A39E04-0D71-4402-BE09-09FE6831A44D}">
      <dsp:nvSpPr>
        <dsp:cNvPr id="0" name=""/>
        <dsp:cNvSpPr/>
      </dsp:nvSpPr>
      <dsp:spPr>
        <a:xfrm>
          <a:off x="0" y="2262981"/>
          <a:ext cx="1097280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just" defTabSz="1555750">
            <a:lnSpc>
              <a:spcPct val="90000"/>
            </a:lnSpc>
            <a:spcBef>
              <a:spcPct val="0"/>
            </a:spcBef>
            <a:spcAft>
              <a:spcPct val="35000"/>
            </a:spcAft>
            <a:buNone/>
          </a:pPr>
          <a:r>
            <a:rPr lang="it-IT" sz="3500" kern="1200" dirty="0"/>
            <a:t>Imprese che</a:t>
          </a:r>
          <a:r>
            <a:rPr lang="el-GR" sz="3500" kern="1200" dirty="0"/>
            <a:t> </a:t>
          </a:r>
          <a:r>
            <a:rPr lang="el-GR" sz="3500" b="1" kern="1200" dirty="0"/>
            <a:t>perseguono un obiettivo generale di </a:t>
          </a:r>
          <a:r>
            <a:rPr lang="it-IT" sz="3500" b="1" kern="1200" dirty="0"/>
            <a:t>«</a:t>
          </a:r>
          <a:r>
            <a:rPr lang="el-GR" sz="3500" b="1" kern="1200" dirty="0"/>
            <a:t>natura sociale</a:t>
          </a:r>
          <a:r>
            <a:rPr lang="it-IT" sz="3500" b="1" kern="1200" dirty="0"/>
            <a:t>»</a:t>
          </a:r>
          <a:r>
            <a:rPr lang="el-GR" sz="3500" b="1" kern="1200" dirty="0"/>
            <a:t>, ma la cui attività può riguardare beni o servizi non </a:t>
          </a:r>
          <a:r>
            <a:rPr lang="it-IT" sz="3500" b="1" kern="1200" dirty="0"/>
            <a:t>strettamente </a:t>
          </a:r>
          <a:r>
            <a:rPr lang="el-GR" sz="3500" b="1" kern="1200" dirty="0"/>
            <a:t>di </a:t>
          </a:r>
          <a:r>
            <a:rPr lang="it-IT" sz="3500" b="1" kern="1200" dirty="0"/>
            <a:t>tale </a:t>
          </a:r>
          <a:r>
            <a:rPr lang="el-GR" sz="3500" b="1" kern="1200" dirty="0"/>
            <a:t>natura </a:t>
          </a:r>
          <a:r>
            <a:rPr lang="it-IT" sz="3500" b="1" kern="1200" dirty="0"/>
            <a:t>(es. </a:t>
          </a:r>
          <a:r>
            <a:rPr lang="el-GR" sz="3500" kern="1200" dirty="0"/>
            <a:t>formazione </a:t>
          </a:r>
          <a:r>
            <a:rPr lang="it-IT" sz="3500" kern="1200" dirty="0"/>
            <a:t>o </a:t>
          </a:r>
          <a:r>
            <a:rPr lang="el-GR" sz="3500" kern="1200" dirty="0"/>
            <a:t>riqualificazione professionale)</a:t>
          </a:r>
          <a:endParaRPr lang="en-US" sz="3500" kern="1200" dirty="0"/>
        </a:p>
      </dsp:txBody>
      <dsp:txXfrm>
        <a:off x="0" y="2262981"/>
        <a:ext cx="10972800" cy="22629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50460-607D-4521-9FB0-B7F22CFC3795}">
      <dsp:nvSpPr>
        <dsp:cNvPr id="0" name=""/>
        <dsp:cNvSpPr/>
      </dsp:nvSpPr>
      <dsp:spPr>
        <a:xfrm>
          <a:off x="1339" y="695821"/>
          <a:ext cx="5223867" cy="3134320"/>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it-IT" sz="3200" kern="1200"/>
            <a:t>Varie iniziative “</a:t>
          </a:r>
          <a:r>
            <a:rPr lang="el-GR" sz="3200" kern="1200"/>
            <a:t>complementar</a:t>
          </a:r>
          <a:r>
            <a:rPr lang="it-IT" sz="3200" kern="1200"/>
            <a:t>i”: </a:t>
          </a:r>
          <a:r>
            <a:rPr lang="it-IT" sz="3200" kern="1200">
              <a:hlinkClick xmlns:r="http://schemas.openxmlformats.org/officeDocument/2006/relationships" r:id="rId1"/>
            </a:rPr>
            <a:t>R</a:t>
          </a:r>
          <a:r>
            <a:rPr lang="el-GR" sz="3200" i="1" kern="1200">
              <a:hlinkClick xmlns:r="http://schemas.openxmlformats.org/officeDocument/2006/relationships" r:id="rId1"/>
            </a:rPr>
            <a:t>esponsabilità sociale delle imprese</a:t>
          </a:r>
          <a:r>
            <a:rPr lang="el-GR" sz="3200" kern="1200">
              <a:hlinkClick xmlns:r="http://schemas.openxmlformats.org/officeDocument/2006/relationships" r:id="rId1"/>
            </a:rPr>
            <a:t> </a:t>
          </a:r>
          <a:r>
            <a:rPr lang="it-IT" sz="3200" kern="1200">
              <a:hlinkClick xmlns:r="http://schemas.openxmlformats.org/officeDocument/2006/relationships" r:id="rId1"/>
            </a:rPr>
            <a:t> </a:t>
          </a:r>
          <a:r>
            <a:rPr lang="el-GR" sz="3200" kern="1200"/>
            <a:t>COM(2011) 681</a:t>
          </a:r>
          <a:r>
            <a:rPr lang="it-IT" sz="3200" kern="1200"/>
            <a:t>; </a:t>
          </a:r>
          <a:r>
            <a:rPr lang="el-GR" sz="3200" kern="1200"/>
            <a:t>“</a:t>
          </a:r>
          <a:r>
            <a:rPr lang="el-GR" sz="3200" i="1" kern="1200">
              <a:hlinkClick xmlns:r="http://schemas.openxmlformats.org/officeDocument/2006/relationships" r:id="rId2"/>
            </a:rPr>
            <a:t>Small Business Act</a:t>
          </a:r>
          <a:r>
            <a:rPr lang="el-GR" sz="3200" kern="1200"/>
            <a:t>” </a:t>
          </a:r>
          <a:endParaRPr lang="en-US" sz="3200" kern="1200"/>
        </a:p>
      </dsp:txBody>
      <dsp:txXfrm>
        <a:off x="1339" y="695821"/>
        <a:ext cx="5223867" cy="3134320"/>
      </dsp:txXfrm>
    </dsp:sp>
    <dsp:sp modelId="{D02AE2C4-BFC3-4965-97E4-44EEE850B2AF}">
      <dsp:nvSpPr>
        <dsp:cNvPr id="0" name=""/>
        <dsp:cNvSpPr/>
      </dsp:nvSpPr>
      <dsp:spPr>
        <a:xfrm>
          <a:off x="5747593" y="2"/>
          <a:ext cx="5223867" cy="4525958"/>
        </a:xfrm>
        <a:prstGeom prst="rect">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it-IT" sz="3200" kern="1200" dirty="0"/>
            <a:t>SBI: </a:t>
          </a:r>
          <a:r>
            <a:rPr lang="it-IT" sz="3200" b="1" kern="1200" dirty="0"/>
            <a:t>triplice obiettivo </a:t>
          </a:r>
          <a:r>
            <a:rPr lang="it-IT" sz="3200" kern="1200" dirty="0"/>
            <a:t>a beneficio dell’imprenditoria sociale:</a:t>
          </a:r>
          <a:endParaRPr lang="en-US" sz="3200" kern="1200" dirty="0"/>
        </a:p>
        <a:p>
          <a:pPr marL="228600" lvl="1" indent="-228600" algn="l" defTabSz="1111250">
            <a:lnSpc>
              <a:spcPct val="90000"/>
            </a:lnSpc>
            <a:spcBef>
              <a:spcPct val="0"/>
            </a:spcBef>
            <a:spcAft>
              <a:spcPct val="15000"/>
            </a:spcAft>
            <a:buChar char="•"/>
          </a:pPr>
          <a:r>
            <a:rPr lang="it-IT" sz="2500" kern="1200" dirty="0"/>
            <a:t>agevolarne l’</a:t>
          </a:r>
          <a:r>
            <a:rPr lang="it-IT" sz="2500" b="1" kern="1200" dirty="0"/>
            <a:t>accesso ai finanziamenti</a:t>
          </a:r>
          <a:endParaRPr lang="en-US" sz="2500" kern="1200" dirty="0"/>
        </a:p>
        <a:p>
          <a:pPr marL="228600" lvl="1" indent="-228600" algn="l" defTabSz="1111250">
            <a:lnSpc>
              <a:spcPct val="90000"/>
            </a:lnSpc>
            <a:spcBef>
              <a:spcPct val="0"/>
            </a:spcBef>
            <a:spcAft>
              <a:spcPct val="15000"/>
            </a:spcAft>
            <a:buChar char="•"/>
          </a:pPr>
          <a:r>
            <a:rPr lang="it-IT" sz="2500" kern="1200"/>
            <a:t>accentuarne la </a:t>
          </a:r>
          <a:r>
            <a:rPr lang="it-IT" sz="2500" b="1" kern="1200"/>
            <a:t>visibilità nel mercato</a:t>
          </a:r>
          <a:endParaRPr lang="en-US" sz="2500" kern="1200"/>
        </a:p>
        <a:p>
          <a:pPr marL="228600" lvl="1" indent="-228600" algn="l" defTabSz="1111250">
            <a:lnSpc>
              <a:spcPct val="90000"/>
            </a:lnSpc>
            <a:spcBef>
              <a:spcPct val="0"/>
            </a:spcBef>
            <a:spcAft>
              <a:spcPct val="15000"/>
            </a:spcAft>
            <a:buChar char="•"/>
          </a:pPr>
          <a:r>
            <a:rPr lang="it-IT" sz="2500" kern="1200"/>
            <a:t>migliorare il </a:t>
          </a:r>
          <a:r>
            <a:rPr lang="it-IT" sz="2500" b="1" kern="1200"/>
            <a:t>quadro normativo </a:t>
          </a:r>
          <a:r>
            <a:rPr lang="it-IT" sz="2500" kern="1200"/>
            <a:t>di riferimento</a:t>
          </a:r>
          <a:endParaRPr lang="en-US" sz="2500" kern="1200"/>
        </a:p>
        <a:p>
          <a:pPr marL="228600" lvl="1" indent="-228600" algn="l" defTabSz="1111250">
            <a:lnSpc>
              <a:spcPct val="90000"/>
            </a:lnSpc>
            <a:spcBef>
              <a:spcPct val="0"/>
            </a:spcBef>
            <a:spcAft>
              <a:spcPct val="15000"/>
            </a:spcAft>
            <a:buChar char="•"/>
          </a:pPr>
          <a:r>
            <a:rPr lang="it-IT" sz="2500" kern="1200"/>
            <a:t>Obiettivi perseguiti attraverso </a:t>
          </a:r>
          <a:r>
            <a:rPr lang="it-IT" sz="2500" b="1" kern="1200"/>
            <a:t>11 azioni chiave</a:t>
          </a:r>
          <a:endParaRPr lang="en-US" sz="2500" kern="1200"/>
        </a:p>
      </dsp:txBody>
      <dsp:txXfrm>
        <a:off x="5747593" y="2"/>
        <a:ext cx="5223867" cy="45259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684CF-FD57-4D5B-BE1D-B45A9158AC17}">
      <dsp:nvSpPr>
        <dsp:cNvPr id="0" name=""/>
        <dsp:cNvSpPr/>
      </dsp:nvSpPr>
      <dsp:spPr>
        <a:xfrm>
          <a:off x="0" y="0"/>
          <a:ext cx="10363200" cy="30861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it-IT" sz="2400" kern="1200" dirty="0"/>
            <a:t>Dal lato delle “</a:t>
          </a:r>
          <a:r>
            <a:rPr lang="it-IT" sz="2400" b="1" kern="1200" dirty="0"/>
            <a:t>risorse pubbliche</a:t>
          </a:r>
          <a:r>
            <a:rPr lang="it-IT" sz="2400" kern="1200" dirty="0"/>
            <a:t>”, il </a:t>
          </a:r>
          <a:r>
            <a:rPr lang="it-IT" sz="2400" b="1" kern="1200" dirty="0"/>
            <a:t>Programma </a:t>
          </a:r>
          <a:r>
            <a:rPr lang="el-GR" sz="2400" b="1" kern="1200" dirty="0"/>
            <a:t>EaSI</a:t>
          </a:r>
          <a:r>
            <a:rPr lang="it-IT" sz="2400" kern="1200" dirty="0"/>
            <a:t> ha</a:t>
          </a:r>
          <a:r>
            <a:rPr lang="el-GR" sz="2400" kern="1200" dirty="0"/>
            <a:t> messo a disposizione per lo sviluppo del mercato dell’investimento sociale</a:t>
          </a:r>
          <a:r>
            <a:rPr lang="it-IT" sz="2400" kern="1200" dirty="0"/>
            <a:t> - </a:t>
          </a:r>
          <a:r>
            <a:rPr lang="el-GR" sz="2400" kern="1200" dirty="0"/>
            <a:t>e per agevolare l</a:t>
          </a:r>
          <a:r>
            <a:rPr lang="it-IT" sz="2400" kern="1200" dirty="0"/>
            <a:t>’</a:t>
          </a:r>
          <a:r>
            <a:rPr lang="el-GR" sz="2400" kern="1200" dirty="0"/>
            <a:t>accesso ai finanziamenti</a:t>
          </a:r>
          <a:r>
            <a:rPr lang="it-IT" sz="2400" kern="1200" dirty="0"/>
            <a:t> -</a:t>
          </a:r>
          <a:r>
            <a:rPr lang="el-GR" sz="2400" kern="1200" dirty="0"/>
            <a:t> una cifra di 85</a:t>
          </a:r>
          <a:r>
            <a:rPr lang="it-IT" sz="2400" kern="1200" dirty="0"/>
            <a:t> ML</a:t>
          </a:r>
          <a:r>
            <a:rPr lang="el-GR" sz="2400" kern="1200" dirty="0"/>
            <a:t> di euro nel periodo 2014-2020 mediante strumenti simili ai prestiti</a:t>
          </a:r>
          <a:endParaRPr lang="en-US" sz="2400" kern="1200" dirty="0"/>
        </a:p>
      </dsp:txBody>
      <dsp:txXfrm>
        <a:off x="90389" y="90389"/>
        <a:ext cx="7173474" cy="2905322"/>
      </dsp:txXfrm>
    </dsp:sp>
    <dsp:sp modelId="{4E36E6F9-E866-4BAD-AAB4-FD6F5A70C6BE}">
      <dsp:nvSpPr>
        <dsp:cNvPr id="0" name=""/>
        <dsp:cNvSpPr/>
      </dsp:nvSpPr>
      <dsp:spPr>
        <a:xfrm>
          <a:off x="1828799" y="3771900"/>
          <a:ext cx="10363200" cy="308610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it-IT" sz="2400" kern="1200" dirty="0"/>
            <a:t>Il terzo asse di EaSI </a:t>
          </a:r>
          <a:r>
            <a:rPr lang="el-GR" sz="2400" kern="1200" dirty="0"/>
            <a:t>"</a:t>
          </a:r>
          <a:r>
            <a:rPr lang="el-GR" sz="2400" b="1" i="1" kern="1200" dirty="0"/>
            <a:t>Microfinanza e imprenditoria sociale</a:t>
          </a:r>
          <a:r>
            <a:rPr lang="el-GR" sz="2400" kern="1200" dirty="0"/>
            <a:t>"</a:t>
          </a:r>
          <a:r>
            <a:rPr lang="it-IT" sz="2400" kern="1200" dirty="0"/>
            <a:t> (21% del totale), ripartisce le relative dotazioni finanziarie nelle  sezioni “</a:t>
          </a:r>
          <a:r>
            <a:rPr lang="el-GR" sz="2400" i="1" kern="1200" dirty="0"/>
            <a:t>microfinanziamenti per le categorie vulnerabili e le microimprese</a:t>
          </a:r>
          <a:r>
            <a:rPr lang="el-GR" sz="2400" kern="1200" dirty="0"/>
            <a:t>” e “</a:t>
          </a:r>
          <a:r>
            <a:rPr lang="el-GR" sz="2400" i="1" kern="1200" dirty="0"/>
            <a:t>imprenditoria sociale</a:t>
          </a:r>
          <a:r>
            <a:rPr lang="el-GR" sz="2400" kern="1200" dirty="0"/>
            <a:t>” per le percentuali minime del 45%: la quota restante può essere assegnata ad entrambe oppure ad una combinazione di esse</a:t>
          </a:r>
          <a:endParaRPr lang="en-US" sz="2400" kern="1200" dirty="0"/>
        </a:p>
      </dsp:txBody>
      <dsp:txXfrm>
        <a:off x="1919188" y="3862289"/>
        <a:ext cx="6347657" cy="2905322"/>
      </dsp:txXfrm>
    </dsp:sp>
    <dsp:sp modelId="{D52C925B-4F54-4EC9-B651-FCCCB80EED56}">
      <dsp:nvSpPr>
        <dsp:cNvPr id="0" name=""/>
        <dsp:cNvSpPr/>
      </dsp:nvSpPr>
      <dsp:spPr>
        <a:xfrm>
          <a:off x="8357235" y="2426017"/>
          <a:ext cx="2005965" cy="200596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808577" y="2426017"/>
        <a:ext cx="1103281" cy="15094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65704-04DB-459F-BBD1-BA12B4FCA85C}">
      <dsp:nvSpPr>
        <dsp:cNvPr id="0" name=""/>
        <dsp:cNvSpPr/>
      </dsp:nvSpPr>
      <dsp:spPr>
        <a:xfrm>
          <a:off x="0" y="124638"/>
          <a:ext cx="12191999" cy="2283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it-IT" sz="3200" b="1" kern="1200" dirty="0"/>
            <a:t>S</a:t>
          </a:r>
          <a:r>
            <a:rPr lang="el-GR" sz="3200" b="1" kern="1200" dirty="0"/>
            <a:t>timolo agli investimenti privati</a:t>
          </a:r>
          <a:r>
            <a:rPr lang="it-IT" sz="3200" b="1" kern="1200" dirty="0"/>
            <a:t>: </a:t>
          </a:r>
          <a:r>
            <a:rPr lang="el-GR" sz="3200" kern="1200" dirty="0"/>
            <a:t>attenzione posta dalla U</a:t>
          </a:r>
          <a:r>
            <a:rPr lang="it-IT" sz="3200" kern="1200" dirty="0"/>
            <a:t>E</a:t>
          </a:r>
          <a:r>
            <a:rPr lang="el-GR" sz="3200" kern="1200" dirty="0"/>
            <a:t> all’implementazione di specifici strumenti finanziari, come i </a:t>
          </a:r>
          <a:r>
            <a:rPr lang="el-GR" sz="3200" b="1" kern="1200" dirty="0"/>
            <a:t>fondi comuni di investimento specializzati nell’area del sociale</a:t>
          </a:r>
          <a:r>
            <a:rPr lang="el-GR" sz="3200" kern="1200" dirty="0"/>
            <a:t>, dando seguito all’azione chiave n. 3 della SBI</a:t>
          </a:r>
          <a:endParaRPr lang="en-US" sz="3200" kern="1200" dirty="0"/>
        </a:p>
      </dsp:txBody>
      <dsp:txXfrm>
        <a:off x="111488" y="236126"/>
        <a:ext cx="11969023" cy="2060864"/>
      </dsp:txXfrm>
    </dsp:sp>
    <dsp:sp modelId="{72E5F1F4-41C5-4426-AB07-B7A556EF4B4B}">
      <dsp:nvSpPr>
        <dsp:cNvPr id="0" name=""/>
        <dsp:cNvSpPr/>
      </dsp:nvSpPr>
      <dsp:spPr>
        <a:xfrm>
          <a:off x="0" y="2500638"/>
          <a:ext cx="12191999" cy="2283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it-IT" sz="3200" b="1" kern="1200" dirty="0"/>
            <a:t>Reg. (UE) 346/2013 </a:t>
          </a:r>
          <a:r>
            <a:rPr lang="it-IT" sz="3200" i="1" kern="1200" dirty="0"/>
            <a:t>relativo ai fondi europei per l’imprenditoria sociale</a:t>
          </a:r>
          <a:endParaRPr lang="en-US" sz="3200" kern="1200" dirty="0"/>
        </a:p>
      </dsp:txBody>
      <dsp:txXfrm>
        <a:off x="111488" y="2612126"/>
        <a:ext cx="11969023" cy="2060864"/>
      </dsp:txXfrm>
    </dsp:sp>
    <dsp:sp modelId="{9731BBA8-9CEE-4CEB-B252-E67E7253A0AA}">
      <dsp:nvSpPr>
        <dsp:cNvPr id="0" name=""/>
        <dsp:cNvSpPr/>
      </dsp:nvSpPr>
      <dsp:spPr>
        <a:xfrm>
          <a:off x="0" y="4784478"/>
          <a:ext cx="12191999" cy="1948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it-IT" sz="2500" kern="1200" dirty="0"/>
            <a:t>Stabilire un “quadro comune di norme riguardo all’utilizzo della denominazione «</a:t>
          </a:r>
          <a:r>
            <a:rPr lang="it-IT" sz="2500" b="1" i="1" kern="1200" dirty="0"/>
            <a:t>EuSEF</a:t>
          </a:r>
          <a:r>
            <a:rPr lang="it-IT" sz="2500" kern="1200" dirty="0"/>
            <a:t>» </a:t>
          </a:r>
          <a:endParaRPr lang="en-US" sz="2500" kern="1200" dirty="0"/>
        </a:p>
        <a:p>
          <a:pPr marL="228600" lvl="1" indent="-228600" algn="l" defTabSz="1111250">
            <a:lnSpc>
              <a:spcPct val="90000"/>
            </a:lnSpc>
            <a:spcBef>
              <a:spcPct val="0"/>
            </a:spcBef>
            <a:spcAft>
              <a:spcPct val="20000"/>
            </a:spcAft>
            <a:buChar char="•"/>
          </a:pPr>
          <a:r>
            <a:rPr lang="it-IT" sz="2500" kern="1200" dirty="0"/>
            <a:t>Declinazione «etico-sociale» di composizione</a:t>
          </a:r>
          <a:r>
            <a:rPr lang="it-IT" sz="2500" b="1" kern="1200" dirty="0"/>
            <a:t> portafoglio</a:t>
          </a:r>
          <a:r>
            <a:rPr lang="it-IT" sz="2500" kern="1200" dirty="0"/>
            <a:t>, </a:t>
          </a:r>
          <a:r>
            <a:rPr lang="it-IT" sz="2500" b="1" kern="1200" dirty="0"/>
            <a:t>obiettivi e strumenti di investimento ammissibili</a:t>
          </a:r>
          <a:r>
            <a:rPr lang="it-IT" sz="2500" kern="1200" dirty="0"/>
            <a:t> e </a:t>
          </a:r>
          <a:r>
            <a:rPr lang="it-IT" sz="2500" b="1" kern="1200" dirty="0"/>
            <a:t>categorie di investitori </a:t>
          </a:r>
          <a:r>
            <a:rPr lang="it-IT" sz="2500" kern="1200" dirty="0"/>
            <a:t>che possono investire in tali fondi</a:t>
          </a:r>
          <a:endParaRPr lang="en-US" sz="2500" kern="1200" dirty="0"/>
        </a:p>
      </dsp:txBody>
      <dsp:txXfrm>
        <a:off x="0" y="4784478"/>
        <a:ext cx="12191999" cy="19488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67B81-CF05-4AF0-A3A7-F3487AF91B73}">
      <dsp:nvSpPr>
        <dsp:cNvPr id="0" name=""/>
        <dsp:cNvSpPr/>
      </dsp:nvSpPr>
      <dsp:spPr>
        <a:xfrm>
          <a:off x="0" y="1114424"/>
          <a:ext cx="12046856" cy="20573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DC45E7-051C-4D3A-84D7-76D130761DE5}">
      <dsp:nvSpPr>
        <dsp:cNvPr id="0" name=""/>
        <dsp:cNvSpPr/>
      </dsp:nvSpPr>
      <dsp:spPr>
        <a:xfrm>
          <a:off x="622363" y="1577339"/>
          <a:ext cx="1131569" cy="11315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A55C58-6F64-43F9-BA77-7C36B33906C7}">
      <dsp:nvSpPr>
        <dsp:cNvPr id="0" name=""/>
        <dsp:cNvSpPr/>
      </dsp:nvSpPr>
      <dsp:spPr>
        <a:xfrm>
          <a:off x="2376296" y="1114424"/>
          <a:ext cx="9670560" cy="2057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741" tIns="217741" rIns="217741" bIns="217741" numCol="1" spcCol="1270" anchor="ctr" anchorCtr="0">
          <a:noAutofit/>
        </a:bodyPr>
        <a:lstStyle/>
        <a:p>
          <a:pPr marL="0" lvl="0" indent="0" algn="just" defTabSz="1111250">
            <a:lnSpc>
              <a:spcPct val="90000"/>
            </a:lnSpc>
            <a:spcBef>
              <a:spcPct val="0"/>
            </a:spcBef>
            <a:spcAft>
              <a:spcPct val="35000"/>
            </a:spcAft>
            <a:buNone/>
          </a:pPr>
          <a:r>
            <a:rPr lang="it-IT" sz="2500" b="1" kern="1200" dirty="0"/>
            <a:t>Direttiva del Parlamento europeo e del Consiglio relativa a condizioni di lavoro  e prevedibili nell'Unione europea (20 giugno 2019)</a:t>
          </a:r>
          <a:endParaRPr lang="en-US" sz="2500" kern="1200" dirty="0"/>
        </a:p>
      </dsp:txBody>
      <dsp:txXfrm>
        <a:off x="2376296" y="1114424"/>
        <a:ext cx="9670560" cy="2057399"/>
      </dsp:txXfrm>
    </dsp:sp>
    <dsp:sp modelId="{5D19F90C-CF6F-4A21-88AE-91EE5F8C3FF6}">
      <dsp:nvSpPr>
        <dsp:cNvPr id="0" name=""/>
        <dsp:cNvSpPr/>
      </dsp:nvSpPr>
      <dsp:spPr>
        <a:xfrm>
          <a:off x="0" y="3686174"/>
          <a:ext cx="12046856" cy="205739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5DDE95-0250-4EBC-91AC-E7FFDB5D8715}">
      <dsp:nvSpPr>
        <dsp:cNvPr id="0" name=""/>
        <dsp:cNvSpPr/>
      </dsp:nvSpPr>
      <dsp:spPr>
        <a:xfrm>
          <a:off x="622363" y="4149089"/>
          <a:ext cx="1131569" cy="11315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1887F2-8C59-4C82-845A-1B39F1FF3C9B}">
      <dsp:nvSpPr>
        <dsp:cNvPr id="0" name=""/>
        <dsp:cNvSpPr/>
      </dsp:nvSpPr>
      <dsp:spPr>
        <a:xfrm>
          <a:off x="2376296" y="3686174"/>
          <a:ext cx="9670560" cy="2057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741" tIns="217741" rIns="217741" bIns="217741" numCol="1" spcCol="1270" anchor="ctr" anchorCtr="0">
          <a:noAutofit/>
        </a:bodyPr>
        <a:lstStyle/>
        <a:p>
          <a:pPr marL="0" lvl="0" indent="0" algn="l" defTabSz="1111250">
            <a:lnSpc>
              <a:spcPct val="90000"/>
            </a:lnSpc>
            <a:spcBef>
              <a:spcPct val="0"/>
            </a:spcBef>
            <a:spcAft>
              <a:spcPct val="35000"/>
            </a:spcAft>
            <a:buNone/>
          </a:pPr>
          <a:r>
            <a:rPr lang="it-IT" sz="2500" kern="1200">
              <a:hlinkClick xmlns:r="http://schemas.openxmlformats.org/officeDocument/2006/relationships" r:id="rId5"/>
            </a:rPr>
            <a:t>https://eur-lex.europa.eu/legal-content/IT/TXT/PDF/?uri=CONSIL:PE_43_2019_REV_1</a:t>
          </a:r>
          <a:r>
            <a:rPr lang="it-IT" sz="2500" kern="1200"/>
            <a:t> </a:t>
          </a:r>
          <a:endParaRPr lang="en-US" sz="2500" kern="1200"/>
        </a:p>
      </dsp:txBody>
      <dsp:txXfrm>
        <a:off x="2376296" y="3686174"/>
        <a:ext cx="9670560" cy="205739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5800AA-7616-4293-8E67-67351733CA4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D92F297-624A-4065-8800-4285B5F067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8546FF8-F60C-4F88-A3A4-2E64EF1D756B}"/>
              </a:ext>
            </a:extLst>
          </p:cNvPr>
          <p:cNvSpPr>
            <a:spLocks noGrp="1"/>
          </p:cNvSpPr>
          <p:nvPr>
            <p:ph type="dt" sz="half" idx="10"/>
          </p:nvPr>
        </p:nvSpPr>
        <p:spPr/>
        <p:txBody>
          <a:bodyPr/>
          <a:lstStyle/>
          <a:p>
            <a:fld id="{C36B5995-67D0-46F3-892B-15A307F0A558}" type="datetimeFigureOut">
              <a:rPr lang="it-IT" smtClean="0"/>
              <a:t>08/05/2020</a:t>
            </a:fld>
            <a:endParaRPr lang="it-IT"/>
          </a:p>
        </p:txBody>
      </p:sp>
      <p:sp>
        <p:nvSpPr>
          <p:cNvPr id="5" name="Segnaposto piè di pagina 4">
            <a:extLst>
              <a:ext uri="{FF2B5EF4-FFF2-40B4-BE49-F238E27FC236}">
                <a16:creationId xmlns:a16="http://schemas.microsoft.com/office/drawing/2014/main" id="{0F165237-43A2-4798-9434-9C19A8736C9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709DA08-3244-4D3C-8DE6-B3A68693D036}"/>
              </a:ext>
            </a:extLst>
          </p:cNvPr>
          <p:cNvSpPr>
            <a:spLocks noGrp="1"/>
          </p:cNvSpPr>
          <p:nvPr>
            <p:ph type="sldNum" sz="quarter" idx="12"/>
          </p:nvPr>
        </p:nvSpPr>
        <p:spPr/>
        <p:txBody>
          <a:bodyPr/>
          <a:lstStyle/>
          <a:p>
            <a:fld id="{9A1206F5-E14E-41FC-A534-6C9843CBA0EC}" type="slidenum">
              <a:rPr lang="it-IT" smtClean="0"/>
              <a:t>‹N›</a:t>
            </a:fld>
            <a:endParaRPr lang="it-IT"/>
          </a:p>
        </p:txBody>
      </p:sp>
    </p:spTree>
    <p:extLst>
      <p:ext uri="{BB962C8B-B14F-4D97-AF65-F5344CB8AC3E}">
        <p14:creationId xmlns:p14="http://schemas.microsoft.com/office/powerpoint/2010/main" val="2887246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57B8ED-EA86-44CC-B0A1-8A0F8385959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E36096C-C91E-4E59-AFEA-D03B80F8A32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35E4AAC-8EFC-4388-97E2-C5FE2BD14023}"/>
              </a:ext>
            </a:extLst>
          </p:cNvPr>
          <p:cNvSpPr>
            <a:spLocks noGrp="1"/>
          </p:cNvSpPr>
          <p:nvPr>
            <p:ph type="dt" sz="half" idx="10"/>
          </p:nvPr>
        </p:nvSpPr>
        <p:spPr/>
        <p:txBody>
          <a:bodyPr/>
          <a:lstStyle/>
          <a:p>
            <a:fld id="{C36B5995-67D0-46F3-892B-15A307F0A558}" type="datetimeFigureOut">
              <a:rPr lang="it-IT" smtClean="0"/>
              <a:t>08/05/2020</a:t>
            </a:fld>
            <a:endParaRPr lang="it-IT"/>
          </a:p>
        </p:txBody>
      </p:sp>
      <p:sp>
        <p:nvSpPr>
          <p:cNvPr id="5" name="Segnaposto piè di pagina 4">
            <a:extLst>
              <a:ext uri="{FF2B5EF4-FFF2-40B4-BE49-F238E27FC236}">
                <a16:creationId xmlns:a16="http://schemas.microsoft.com/office/drawing/2014/main" id="{52562F01-76E9-4ACE-ADCD-884500CF49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A3ED205-FFFF-49CE-A366-DBE9665A18AD}"/>
              </a:ext>
            </a:extLst>
          </p:cNvPr>
          <p:cNvSpPr>
            <a:spLocks noGrp="1"/>
          </p:cNvSpPr>
          <p:nvPr>
            <p:ph type="sldNum" sz="quarter" idx="12"/>
          </p:nvPr>
        </p:nvSpPr>
        <p:spPr/>
        <p:txBody>
          <a:bodyPr/>
          <a:lstStyle/>
          <a:p>
            <a:fld id="{9A1206F5-E14E-41FC-A534-6C9843CBA0EC}" type="slidenum">
              <a:rPr lang="it-IT" smtClean="0"/>
              <a:t>‹N›</a:t>
            </a:fld>
            <a:endParaRPr lang="it-IT"/>
          </a:p>
        </p:txBody>
      </p:sp>
    </p:spTree>
    <p:extLst>
      <p:ext uri="{BB962C8B-B14F-4D97-AF65-F5344CB8AC3E}">
        <p14:creationId xmlns:p14="http://schemas.microsoft.com/office/powerpoint/2010/main" val="50423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CC89A57-87EE-44DC-A2A9-B93995BD103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8168030-B68E-4BEC-AC96-FEA46DAD51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E4EBFFD-A467-4E53-BEC8-2CBA7E5BFFD9}"/>
              </a:ext>
            </a:extLst>
          </p:cNvPr>
          <p:cNvSpPr>
            <a:spLocks noGrp="1"/>
          </p:cNvSpPr>
          <p:nvPr>
            <p:ph type="dt" sz="half" idx="10"/>
          </p:nvPr>
        </p:nvSpPr>
        <p:spPr/>
        <p:txBody>
          <a:bodyPr/>
          <a:lstStyle/>
          <a:p>
            <a:fld id="{C36B5995-67D0-46F3-892B-15A307F0A558}" type="datetimeFigureOut">
              <a:rPr lang="it-IT" smtClean="0"/>
              <a:t>08/05/2020</a:t>
            </a:fld>
            <a:endParaRPr lang="it-IT"/>
          </a:p>
        </p:txBody>
      </p:sp>
      <p:sp>
        <p:nvSpPr>
          <p:cNvPr id="5" name="Segnaposto piè di pagina 4">
            <a:extLst>
              <a:ext uri="{FF2B5EF4-FFF2-40B4-BE49-F238E27FC236}">
                <a16:creationId xmlns:a16="http://schemas.microsoft.com/office/drawing/2014/main" id="{6A228799-C20F-40FD-A270-76D20C2120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9CB3D8B-16EB-40F8-A863-FA93351BCF01}"/>
              </a:ext>
            </a:extLst>
          </p:cNvPr>
          <p:cNvSpPr>
            <a:spLocks noGrp="1"/>
          </p:cNvSpPr>
          <p:nvPr>
            <p:ph type="sldNum" sz="quarter" idx="12"/>
          </p:nvPr>
        </p:nvSpPr>
        <p:spPr/>
        <p:txBody>
          <a:bodyPr/>
          <a:lstStyle/>
          <a:p>
            <a:fld id="{9A1206F5-E14E-41FC-A534-6C9843CBA0EC}" type="slidenum">
              <a:rPr lang="it-IT" smtClean="0"/>
              <a:t>‹N›</a:t>
            </a:fld>
            <a:endParaRPr lang="it-IT"/>
          </a:p>
        </p:txBody>
      </p:sp>
    </p:spTree>
    <p:extLst>
      <p:ext uri="{BB962C8B-B14F-4D97-AF65-F5344CB8AC3E}">
        <p14:creationId xmlns:p14="http://schemas.microsoft.com/office/powerpoint/2010/main" val="2879306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08/05/2020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3145742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08/05/2020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293019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08/05/2020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3086534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B6055F8-1D02-4417-9241-55C834FD9970}" type="datetimeFigureOut">
              <a:rPr lang="it-IT" smtClean="0"/>
              <a:pPr/>
              <a:t>08/05/2020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1771114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B6055F8-1D02-4417-9241-55C834FD9970}" type="datetimeFigureOut">
              <a:rPr lang="it-IT" smtClean="0"/>
              <a:pPr/>
              <a:t>08/05/2020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3103909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4B6055F8-1D02-4417-9241-55C834FD9970}" type="datetimeFigureOut">
              <a:rPr lang="it-IT" smtClean="0"/>
              <a:pPr/>
              <a:t>08/05/2020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952817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08/05/2020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3467172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08/05/2020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88282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D2EC16-DA63-42EC-8B25-66A9BD2648C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B4A0AE1-7FBB-4A46-A79E-54A8E65FBC8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3F7926F-D8B4-43E5-A4F2-7DBF38A79874}"/>
              </a:ext>
            </a:extLst>
          </p:cNvPr>
          <p:cNvSpPr>
            <a:spLocks noGrp="1"/>
          </p:cNvSpPr>
          <p:nvPr>
            <p:ph type="dt" sz="half" idx="10"/>
          </p:nvPr>
        </p:nvSpPr>
        <p:spPr/>
        <p:txBody>
          <a:bodyPr/>
          <a:lstStyle/>
          <a:p>
            <a:fld id="{C36B5995-67D0-46F3-892B-15A307F0A558}" type="datetimeFigureOut">
              <a:rPr lang="it-IT" smtClean="0"/>
              <a:t>08/05/2020</a:t>
            </a:fld>
            <a:endParaRPr lang="it-IT"/>
          </a:p>
        </p:txBody>
      </p:sp>
      <p:sp>
        <p:nvSpPr>
          <p:cNvPr id="5" name="Segnaposto piè di pagina 4">
            <a:extLst>
              <a:ext uri="{FF2B5EF4-FFF2-40B4-BE49-F238E27FC236}">
                <a16:creationId xmlns:a16="http://schemas.microsoft.com/office/drawing/2014/main" id="{35DBC7A7-9564-4B2A-A8B5-B897FC10928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2E7013E-F91D-4DF5-B700-551C5528AC61}"/>
              </a:ext>
            </a:extLst>
          </p:cNvPr>
          <p:cNvSpPr>
            <a:spLocks noGrp="1"/>
          </p:cNvSpPr>
          <p:nvPr>
            <p:ph type="sldNum" sz="quarter" idx="12"/>
          </p:nvPr>
        </p:nvSpPr>
        <p:spPr/>
        <p:txBody>
          <a:bodyPr/>
          <a:lstStyle/>
          <a:p>
            <a:fld id="{9A1206F5-E14E-41FC-A534-6C9843CBA0EC}" type="slidenum">
              <a:rPr lang="it-IT" smtClean="0"/>
              <a:t>‹N›</a:t>
            </a:fld>
            <a:endParaRPr lang="it-IT"/>
          </a:p>
        </p:txBody>
      </p:sp>
    </p:spTree>
    <p:extLst>
      <p:ext uri="{BB962C8B-B14F-4D97-AF65-F5344CB8AC3E}">
        <p14:creationId xmlns:p14="http://schemas.microsoft.com/office/powerpoint/2010/main" val="42543066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08/05/2020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39682338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08/05/2020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899186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B6055F8-1D02-4417-9241-55C834FD9970}" type="datetimeFigureOut">
              <a:rPr lang="it-IT" smtClean="0"/>
              <a:pPr/>
              <a:t>08/05/2020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extLst>
      <p:ext uri="{BB962C8B-B14F-4D97-AF65-F5344CB8AC3E}">
        <p14:creationId xmlns:p14="http://schemas.microsoft.com/office/powerpoint/2010/main" val="3652668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B960C4-44D4-4493-8CE8-2FBDD45670C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02DC58A-814D-47BB-BE0E-0175B990E3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9624C51-4F07-4E47-9062-41ECCBFB7968}"/>
              </a:ext>
            </a:extLst>
          </p:cNvPr>
          <p:cNvSpPr>
            <a:spLocks noGrp="1"/>
          </p:cNvSpPr>
          <p:nvPr>
            <p:ph type="dt" sz="half" idx="10"/>
          </p:nvPr>
        </p:nvSpPr>
        <p:spPr/>
        <p:txBody>
          <a:bodyPr/>
          <a:lstStyle/>
          <a:p>
            <a:fld id="{C36B5995-67D0-46F3-892B-15A307F0A558}" type="datetimeFigureOut">
              <a:rPr lang="it-IT" smtClean="0"/>
              <a:t>08/05/2020</a:t>
            </a:fld>
            <a:endParaRPr lang="it-IT"/>
          </a:p>
        </p:txBody>
      </p:sp>
      <p:sp>
        <p:nvSpPr>
          <p:cNvPr id="5" name="Segnaposto piè di pagina 4">
            <a:extLst>
              <a:ext uri="{FF2B5EF4-FFF2-40B4-BE49-F238E27FC236}">
                <a16:creationId xmlns:a16="http://schemas.microsoft.com/office/drawing/2014/main" id="{1A1A2A2C-F1C6-4612-B725-D45E7A45733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B74CB64-A3C5-415E-A676-D30DAC85C175}"/>
              </a:ext>
            </a:extLst>
          </p:cNvPr>
          <p:cNvSpPr>
            <a:spLocks noGrp="1"/>
          </p:cNvSpPr>
          <p:nvPr>
            <p:ph type="sldNum" sz="quarter" idx="12"/>
          </p:nvPr>
        </p:nvSpPr>
        <p:spPr/>
        <p:txBody>
          <a:bodyPr/>
          <a:lstStyle/>
          <a:p>
            <a:fld id="{9A1206F5-E14E-41FC-A534-6C9843CBA0EC}" type="slidenum">
              <a:rPr lang="it-IT" smtClean="0"/>
              <a:t>‹N›</a:t>
            </a:fld>
            <a:endParaRPr lang="it-IT"/>
          </a:p>
        </p:txBody>
      </p:sp>
    </p:spTree>
    <p:extLst>
      <p:ext uri="{BB962C8B-B14F-4D97-AF65-F5344CB8AC3E}">
        <p14:creationId xmlns:p14="http://schemas.microsoft.com/office/powerpoint/2010/main" val="79021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E1C6D8-DB34-4EBD-98FA-A8A6AC3521A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853413B-6FE7-4491-AF15-DF236770BDE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CC179F1-9D74-45F3-920E-90C03877578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54BBE46-BA09-4065-B1B3-13DCF0EBED72}"/>
              </a:ext>
            </a:extLst>
          </p:cNvPr>
          <p:cNvSpPr>
            <a:spLocks noGrp="1"/>
          </p:cNvSpPr>
          <p:nvPr>
            <p:ph type="dt" sz="half" idx="10"/>
          </p:nvPr>
        </p:nvSpPr>
        <p:spPr/>
        <p:txBody>
          <a:bodyPr/>
          <a:lstStyle/>
          <a:p>
            <a:fld id="{C36B5995-67D0-46F3-892B-15A307F0A558}" type="datetimeFigureOut">
              <a:rPr lang="it-IT" smtClean="0"/>
              <a:t>08/05/2020</a:t>
            </a:fld>
            <a:endParaRPr lang="it-IT"/>
          </a:p>
        </p:txBody>
      </p:sp>
      <p:sp>
        <p:nvSpPr>
          <p:cNvPr id="6" name="Segnaposto piè di pagina 5">
            <a:extLst>
              <a:ext uri="{FF2B5EF4-FFF2-40B4-BE49-F238E27FC236}">
                <a16:creationId xmlns:a16="http://schemas.microsoft.com/office/drawing/2014/main" id="{18DE9298-FB33-4A40-8787-1A9D5CD5AE5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0B4025-6246-4429-80E4-CFEC28AC7171}"/>
              </a:ext>
            </a:extLst>
          </p:cNvPr>
          <p:cNvSpPr>
            <a:spLocks noGrp="1"/>
          </p:cNvSpPr>
          <p:nvPr>
            <p:ph type="sldNum" sz="quarter" idx="12"/>
          </p:nvPr>
        </p:nvSpPr>
        <p:spPr/>
        <p:txBody>
          <a:bodyPr/>
          <a:lstStyle/>
          <a:p>
            <a:fld id="{9A1206F5-E14E-41FC-A534-6C9843CBA0EC}" type="slidenum">
              <a:rPr lang="it-IT" smtClean="0"/>
              <a:t>‹N›</a:t>
            </a:fld>
            <a:endParaRPr lang="it-IT"/>
          </a:p>
        </p:txBody>
      </p:sp>
    </p:spTree>
    <p:extLst>
      <p:ext uri="{BB962C8B-B14F-4D97-AF65-F5344CB8AC3E}">
        <p14:creationId xmlns:p14="http://schemas.microsoft.com/office/powerpoint/2010/main" val="24792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9AD991-B178-4688-8137-477485B1525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191867C-E9F1-4FD0-8CE8-EE05604CC8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6340E35-C83E-445C-8556-3A2C9959B36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02CC1E3-96AF-485B-BCE7-02A9328951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DBEAD61-1D82-4C92-AE70-5E62E91E7BF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41430FD-6382-4F5B-9EB7-98D77801E40A}"/>
              </a:ext>
            </a:extLst>
          </p:cNvPr>
          <p:cNvSpPr>
            <a:spLocks noGrp="1"/>
          </p:cNvSpPr>
          <p:nvPr>
            <p:ph type="dt" sz="half" idx="10"/>
          </p:nvPr>
        </p:nvSpPr>
        <p:spPr/>
        <p:txBody>
          <a:bodyPr/>
          <a:lstStyle/>
          <a:p>
            <a:fld id="{C36B5995-67D0-46F3-892B-15A307F0A558}" type="datetimeFigureOut">
              <a:rPr lang="it-IT" smtClean="0"/>
              <a:t>08/05/2020</a:t>
            </a:fld>
            <a:endParaRPr lang="it-IT"/>
          </a:p>
        </p:txBody>
      </p:sp>
      <p:sp>
        <p:nvSpPr>
          <p:cNvPr id="8" name="Segnaposto piè di pagina 7">
            <a:extLst>
              <a:ext uri="{FF2B5EF4-FFF2-40B4-BE49-F238E27FC236}">
                <a16:creationId xmlns:a16="http://schemas.microsoft.com/office/drawing/2014/main" id="{40EAB50E-9F17-45EF-8415-2BBAEBC9CD6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1EA4C18-89FC-4A21-93AD-1F9ED6F9EE57}"/>
              </a:ext>
            </a:extLst>
          </p:cNvPr>
          <p:cNvSpPr>
            <a:spLocks noGrp="1"/>
          </p:cNvSpPr>
          <p:nvPr>
            <p:ph type="sldNum" sz="quarter" idx="12"/>
          </p:nvPr>
        </p:nvSpPr>
        <p:spPr/>
        <p:txBody>
          <a:bodyPr/>
          <a:lstStyle/>
          <a:p>
            <a:fld id="{9A1206F5-E14E-41FC-A534-6C9843CBA0EC}" type="slidenum">
              <a:rPr lang="it-IT" smtClean="0"/>
              <a:t>‹N›</a:t>
            </a:fld>
            <a:endParaRPr lang="it-IT"/>
          </a:p>
        </p:txBody>
      </p:sp>
    </p:spTree>
    <p:extLst>
      <p:ext uri="{BB962C8B-B14F-4D97-AF65-F5344CB8AC3E}">
        <p14:creationId xmlns:p14="http://schemas.microsoft.com/office/powerpoint/2010/main" val="397531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6B1467-032D-49FD-98C7-905144332F1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FC57026-088C-4C14-BD58-016ED1FC5C71}"/>
              </a:ext>
            </a:extLst>
          </p:cNvPr>
          <p:cNvSpPr>
            <a:spLocks noGrp="1"/>
          </p:cNvSpPr>
          <p:nvPr>
            <p:ph type="dt" sz="half" idx="10"/>
          </p:nvPr>
        </p:nvSpPr>
        <p:spPr/>
        <p:txBody>
          <a:bodyPr/>
          <a:lstStyle/>
          <a:p>
            <a:fld id="{C36B5995-67D0-46F3-892B-15A307F0A558}" type="datetimeFigureOut">
              <a:rPr lang="it-IT" smtClean="0"/>
              <a:t>08/05/2020</a:t>
            </a:fld>
            <a:endParaRPr lang="it-IT"/>
          </a:p>
        </p:txBody>
      </p:sp>
      <p:sp>
        <p:nvSpPr>
          <p:cNvPr id="4" name="Segnaposto piè di pagina 3">
            <a:extLst>
              <a:ext uri="{FF2B5EF4-FFF2-40B4-BE49-F238E27FC236}">
                <a16:creationId xmlns:a16="http://schemas.microsoft.com/office/drawing/2014/main" id="{F42CB100-9AF7-4A38-B675-B6369863727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47AA459-B126-4AF5-B800-C1ABF37A985F}"/>
              </a:ext>
            </a:extLst>
          </p:cNvPr>
          <p:cNvSpPr>
            <a:spLocks noGrp="1"/>
          </p:cNvSpPr>
          <p:nvPr>
            <p:ph type="sldNum" sz="quarter" idx="12"/>
          </p:nvPr>
        </p:nvSpPr>
        <p:spPr/>
        <p:txBody>
          <a:bodyPr/>
          <a:lstStyle/>
          <a:p>
            <a:fld id="{9A1206F5-E14E-41FC-A534-6C9843CBA0EC}" type="slidenum">
              <a:rPr lang="it-IT" smtClean="0"/>
              <a:t>‹N›</a:t>
            </a:fld>
            <a:endParaRPr lang="it-IT"/>
          </a:p>
        </p:txBody>
      </p:sp>
    </p:spTree>
    <p:extLst>
      <p:ext uri="{BB962C8B-B14F-4D97-AF65-F5344CB8AC3E}">
        <p14:creationId xmlns:p14="http://schemas.microsoft.com/office/powerpoint/2010/main" val="362599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EA662D3-C644-4F15-BF49-9F2473322850}"/>
              </a:ext>
            </a:extLst>
          </p:cNvPr>
          <p:cNvSpPr>
            <a:spLocks noGrp="1"/>
          </p:cNvSpPr>
          <p:nvPr>
            <p:ph type="dt" sz="half" idx="10"/>
          </p:nvPr>
        </p:nvSpPr>
        <p:spPr/>
        <p:txBody>
          <a:bodyPr/>
          <a:lstStyle/>
          <a:p>
            <a:fld id="{C36B5995-67D0-46F3-892B-15A307F0A558}" type="datetimeFigureOut">
              <a:rPr lang="it-IT" smtClean="0"/>
              <a:t>08/05/2020</a:t>
            </a:fld>
            <a:endParaRPr lang="it-IT"/>
          </a:p>
        </p:txBody>
      </p:sp>
      <p:sp>
        <p:nvSpPr>
          <p:cNvPr id="3" name="Segnaposto piè di pagina 2">
            <a:extLst>
              <a:ext uri="{FF2B5EF4-FFF2-40B4-BE49-F238E27FC236}">
                <a16:creationId xmlns:a16="http://schemas.microsoft.com/office/drawing/2014/main" id="{B7708A7D-6F54-47E9-B758-ABBC900A68C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23EE04E-9959-4EAD-9C0F-6295200041C4}"/>
              </a:ext>
            </a:extLst>
          </p:cNvPr>
          <p:cNvSpPr>
            <a:spLocks noGrp="1"/>
          </p:cNvSpPr>
          <p:nvPr>
            <p:ph type="sldNum" sz="quarter" idx="12"/>
          </p:nvPr>
        </p:nvSpPr>
        <p:spPr/>
        <p:txBody>
          <a:bodyPr/>
          <a:lstStyle/>
          <a:p>
            <a:fld id="{9A1206F5-E14E-41FC-A534-6C9843CBA0EC}" type="slidenum">
              <a:rPr lang="it-IT" smtClean="0"/>
              <a:t>‹N›</a:t>
            </a:fld>
            <a:endParaRPr lang="it-IT"/>
          </a:p>
        </p:txBody>
      </p:sp>
    </p:spTree>
    <p:extLst>
      <p:ext uri="{BB962C8B-B14F-4D97-AF65-F5344CB8AC3E}">
        <p14:creationId xmlns:p14="http://schemas.microsoft.com/office/powerpoint/2010/main" val="268427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8FA1B5-5B92-490A-965F-E29D3DAB1FF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7497382-31D1-4E2E-AF51-6607700D50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00F5F0E-5FB2-4931-9CD5-6453EDB22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C8694B8-A7A0-4B67-803E-4E60C1D00222}"/>
              </a:ext>
            </a:extLst>
          </p:cNvPr>
          <p:cNvSpPr>
            <a:spLocks noGrp="1"/>
          </p:cNvSpPr>
          <p:nvPr>
            <p:ph type="dt" sz="half" idx="10"/>
          </p:nvPr>
        </p:nvSpPr>
        <p:spPr/>
        <p:txBody>
          <a:bodyPr/>
          <a:lstStyle/>
          <a:p>
            <a:fld id="{C36B5995-67D0-46F3-892B-15A307F0A558}" type="datetimeFigureOut">
              <a:rPr lang="it-IT" smtClean="0"/>
              <a:t>08/05/2020</a:t>
            </a:fld>
            <a:endParaRPr lang="it-IT"/>
          </a:p>
        </p:txBody>
      </p:sp>
      <p:sp>
        <p:nvSpPr>
          <p:cNvPr id="6" name="Segnaposto piè di pagina 5">
            <a:extLst>
              <a:ext uri="{FF2B5EF4-FFF2-40B4-BE49-F238E27FC236}">
                <a16:creationId xmlns:a16="http://schemas.microsoft.com/office/drawing/2014/main" id="{5C03741F-3451-4725-9636-5490AA0D603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A28BE91-BA82-492A-940C-18C31B4F1490}"/>
              </a:ext>
            </a:extLst>
          </p:cNvPr>
          <p:cNvSpPr>
            <a:spLocks noGrp="1"/>
          </p:cNvSpPr>
          <p:nvPr>
            <p:ph type="sldNum" sz="quarter" idx="12"/>
          </p:nvPr>
        </p:nvSpPr>
        <p:spPr/>
        <p:txBody>
          <a:bodyPr/>
          <a:lstStyle/>
          <a:p>
            <a:fld id="{9A1206F5-E14E-41FC-A534-6C9843CBA0EC}" type="slidenum">
              <a:rPr lang="it-IT" smtClean="0"/>
              <a:t>‹N›</a:t>
            </a:fld>
            <a:endParaRPr lang="it-IT"/>
          </a:p>
        </p:txBody>
      </p:sp>
    </p:spTree>
    <p:extLst>
      <p:ext uri="{BB962C8B-B14F-4D97-AF65-F5344CB8AC3E}">
        <p14:creationId xmlns:p14="http://schemas.microsoft.com/office/powerpoint/2010/main" val="3641373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9B3683-B4CA-4EB9-B618-13FA39F81E4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A14B7C5-DD26-4B56-8208-360F93D397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EC7D181-7D43-4DCF-A7AE-6DF8DAC288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D38C8D4-7750-4EF9-B040-478A9554DB62}"/>
              </a:ext>
            </a:extLst>
          </p:cNvPr>
          <p:cNvSpPr>
            <a:spLocks noGrp="1"/>
          </p:cNvSpPr>
          <p:nvPr>
            <p:ph type="dt" sz="half" idx="10"/>
          </p:nvPr>
        </p:nvSpPr>
        <p:spPr/>
        <p:txBody>
          <a:bodyPr/>
          <a:lstStyle/>
          <a:p>
            <a:fld id="{C36B5995-67D0-46F3-892B-15A307F0A558}" type="datetimeFigureOut">
              <a:rPr lang="it-IT" smtClean="0"/>
              <a:t>08/05/2020</a:t>
            </a:fld>
            <a:endParaRPr lang="it-IT"/>
          </a:p>
        </p:txBody>
      </p:sp>
      <p:sp>
        <p:nvSpPr>
          <p:cNvPr id="6" name="Segnaposto piè di pagina 5">
            <a:extLst>
              <a:ext uri="{FF2B5EF4-FFF2-40B4-BE49-F238E27FC236}">
                <a16:creationId xmlns:a16="http://schemas.microsoft.com/office/drawing/2014/main" id="{2249224D-F5DD-493A-8E8C-4E4FCA6102E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1C18DD7-5829-417B-856F-9367ED5ACFBA}"/>
              </a:ext>
            </a:extLst>
          </p:cNvPr>
          <p:cNvSpPr>
            <a:spLocks noGrp="1"/>
          </p:cNvSpPr>
          <p:nvPr>
            <p:ph type="sldNum" sz="quarter" idx="12"/>
          </p:nvPr>
        </p:nvSpPr>
        <p:spPr/>
        <p:txBody>
          <a:bodyPr/>
          <a:lstStyle/>
          <a:p>
            <a:fld id="{9A1206F5-E14E-41FC-A534-6C9843CBA0EC}" type="slidenum">
              <a:rPr lang="it-IT" smtClean="0"/>
              <a:t>‹N›</a:t>
            </a:fld>
            <a:endParaRPr lang="it-IT"/>
          </a:p>
        </p:txBody>
      </p:sp>
    </p:spTree>
    <p:extLst>
      <p:ext uri="{BB962C8B-B14F-4D97-AF65-F5344CB8AC3E}">
        <p14:creationId xmlns:p14="http://schemas.microsoft.com/office/powerpoint/2010/main" val="12139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AE3ECFA-B364-4891-B762-E04E399C3E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8207ADB-3E09-49AD-BF8B-B5EDE0EBB5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E1FED82-112E-4FDF-AC61-73FD75F9C4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B5995-67D0-46F3-892B-15A307F0A558}" type="datetimeFigureOut">
              <a:rPr lang="it-IT" smtClean="0"/>
              <a:t>08/05/2020</a:t>
            </a:fld>
            <a:endParaRPr lang="it-IT"/>
          </a:p>
        </p:txBody>
      </p:sp>
      <p:sp>
        <p:nvSpPr>
          <p:cNvPr id="5" name="Segnaposto piè di pagina 4">
            <a:extLst>
              <a:ext uri="{FF2B5EF4-FFF2-40B4-BE49-F238E27FC236}">
                <a16:creationId xmlns:a16="http://schemas.microsoft.com/office/drawing/2014/main" id="{CBF89FBD-CE79-483F-9DA2-42AA84CCA2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971BA24-7E01-472E-BE47-4A7DBB7DE1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206F5-E14E-41FC-A534-6C9843CBA0EC}" type="slidenum">
              <a:rPr lang="it-IT" smtClean="0"/>
              <a:t>‹N›</a:t>
            </a:fld>
            <a:endParaRPr lang="it-IT"/>
          </a:p>
        </p:txBody>
      </p:sp>
    </p:spTree>
    <p:extLst>
      <p:ext uri="{BB962C8B-B14F-4D97-AF65-F5344CB8AC3E}">
        <p14:creationId xmlns:p14="http://schemas.microsoft.com/office/powerpoint/2010/main" val="84770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08/05/2020</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extLst>
      <p:ext uri="{BB962C8B-B14F-4D97-AF65-F5344CB8AC3E}">
        <p14:creationId xmlns:p14="http://schemas.microsoft.com/office/powerpoint/2010/main" val="1750019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hyperlink" Target="https://www.siceurope.eu/" TargetMode="External"/><Relationship Id="rId2" Type="http://schemas.openxmlformats.org/officeDocument/2006/relationships/hyperlink" Target="https://ec.europa.eu/social/main.jsp?langId=it&amp;catId=836" TargetMode="External"/><Relationship Id="rId1" Type="http://schemas.openxmlformats.org/officeDocument/2006/relationships/slideLayout" Target="../slideLayouts/slideLayout13.xml"/><Relationship Id="rId4" Type="http://schemas.openxmlformats.org/officeDocument/2006/relationships/hyperlink" Target="https://een.ec.europa.e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ec.europa.eu/transparency/regdoc/rep/1/2016/IT/1-2016-356-IT-F1-1.PDF" TargetMode="Externa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hyperlink" Target="http://ec.europa.eu/competition/state_aid/overview/new_guide_eu_rules_procurement_it.pdf"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ec.europa.eu/growth/industry/policy/innovation/social_en" TargetMode="External"/><Relationship Id="rId2" Type="http://schemas.openxmlformats.org/officeDocument/2006/relationships/hyperlink" Target="https://ec.europa.eu/growth/sectors/social-economy/enterprises_en" TargetMode="Externa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hyperlink" Target="https://ec.europa.eu/social/main.jsp?langId=it&amp;catId=1081"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272026" y="211020"/>
            <a:ext cx="5298780" cy="3559121"/>
          </a:xfrm>
        </p:spPr>
        <p:txBody>
          <a:bodyPr>
            <a:normAutofit/>
          </a:bodyPr>
          <a:lstStyle/>
          <a:p>
            <a:pPr algn="l">
              <a:lnSpc>
                <a:spcPct val="90000"/>
              </a:lnSpc>
            </a:pPr>
            <a:r>
              <a:rPr lang="en-US" sz="1800" b="1" dirty="0">
                <a:solidFill>
                  <a:srgbClr val="0070C0"/>
                </a:solidFill>
                <a:ea typeface="Tahoma" panose="020B0604030504040204" pitchFamily="34" charset="0"/>
                <a:cs typeface="Times New Roman" panose="02020603050405020304" pitchFamily="18" charset="0"/>
              </a:rPr>
              <a:t>Cattedra Jean Monnet  - The implementation of EU policies by Regional and Local authorities (EUREL) </a:t>
            </a:r>
            <a:br>
              <a:rPr lang="en-US" sz="1800" b="1" dirty="0">
                <a:solidFill>
                  <a:srgbClr val="0070C0"/>
                </a:solidFill>
                <a:ea typeface="Tahoma" panose="020B0604030504040204" pitchFamily="34" charset="0"/>
                <a:cs typeface="Times New Roman" panose="02020603050405020304" pitchFamily="18" charset="0"/>
              </a:rPr>
            </a:br>
            <a:r>
              <a:rPr lang="en-US" sz="1800" b="1" dirty="0">
                <a:solidFill>
                  <a:srgbClr val="0070C0"/>
                </a:solidFill>
                <a:ea typeface="Tahoma" panose="020B0604030504040204" pitchFamily="34" charset="0"/>
                <a:cs typeface="Times New Roman" panose="02020603050405020304" pitchFamily="18" charset="0"/>
              </a:rPr>
              <a:t>A.A. 2019/2020</a:t>
            </a:r>
            <a:br>
              <a:rPr lang="en-US" sz="1800" b="1" dirty="0">
                <a:ea typeface="Tahoma" panose="020B0604030504040204" pitchFamily="34" charset="0"/>
                <a:cs typeface="Times New Roman" panose="02020603050405020304" pitchFamily="18" charset="0"/>
              </a:rPr>
            </a:br>
            <a:br>
              <a:rPr lang="en-US" sz="1800" b="1" dirty="0">
                <a:ea typeface="Tahoma" panose="020B0604030504040204" pitchFamily="34" charset="0"/>
                <a:cs typeface="Times New Roman" panose="02020603050405020304" pitchFamily="18" charset="0"/>
              </a:rPr>
            </a:br>
            <a:r>
              <a:rPr lang="en-US" sz="2400" b="1" i="1" dirty="0">
                <a:latin typeface="Arial" panose="020B0604020202020204" pitchFamily="34" charset="0"/>
                <a:ea typeface="Tahoma" panose="020B0604030504040204" pitchFamily="34" charset="0"/>
                <a:cs typeface="Arial" panose="020B0604020202020204" pitchFamily="34" charset="0"/>
              </a:rPr>
              <a:t>Modulo “</a:t>
            </a:r>
            <a:r>
              <a:rPr lang="it-IT" sz="2400" b="1" i="1" dirty="0">
                <a:latin typeface="Arial" panose="020B0604020202020204" pitchFamily="34" charset="0"/>
                <a:cs typeface="Arial" panose="020B0604020202020204" pitchFamily="34" charset="0"/>
              </a:rPr>
              <a:t>Diritto e politiche dell’Unione europea per l’occupazione e lo sviluppo”</a:t>
            </a:r>
            <a:br>
              <a:rPr lang="it-IT" sz="1800" b="1" i="1" dirty="0"/>
            </a:br>
            <a:br>
              <a:rPr lang="it-IT" sz="1800" i="1" dirty="0"/>
            </a:br>
            <a:r>
              <a:rPr lang="it-IT" sz="1800" dirty="0"/>
              <a:t>Massimo Bartoli</a:t>
            </a:r>
            <a:br>
              <a:rPr lang="it-IT" sz="1800" dirty="0"/>
            </a:br>
            <a:r>
              <a:rPr lang="it-IT" sz="1800" dirty="0"/>
              <a:t>massimo.bartoli@unipg.it</a:t>
            </a:r>
            <a:br>
              <a:rPr lang="it-IT" sz="1800" b="1" dirty="0"/>
            </a:br>
            <a:br>
              <a:rPr lang="it-IT" sz="1200" b="1" dirty="0"/>
            </a:br>
            <a:endParaRPr lang="it-IT" sz="1200" dirty="0"/>
          </a:p>
        </p:txBody>
      </p:sp>
      <p:sp>
        <p:nvSpPr>
          <p:cNvPr id="3" name="Sottotitolo 2"/>
          <p:cNvSpPr>
            <a:spLocks noGrp="1"/>
          </p:cNvSpPr>
          <p:nvPr>
            <p:ph type="subTitle" idx="1"/>
          </p:nvPr>
        </p:nvSpPr>
        <p:spPr>
          <a:xfrm>
            <a:off x="376090" y="3770141"/>
            <a:ext cx="6038778" cy="2709925"/>
          </a:xfrm>
        </p:spPr>
        <p:style>
          <a:lnRef idx="2">
            <a:schemeClr val="accent4"/>
          </a:lnRef>
          <a:fillRef idx="1">
            <a:schemeClr val="lt1"/>
          </a:fillRef>
          <a:effectRef idx="0">
            <a:schemeClr val="accent4"/>
          </a:effectRef>
          <a:fontRef idx="minor">
            <a:schemeClr val="dk1"/>
          </a:fontRef>
        </p:style>
        <p:txBody>
          <a:bodyPr>
            <a:normAutofit/>
          </a:bodyPr>
          <a:lstStyle/>
          <a:p>
            <a:pPr algn="l"/>
            <a:r>
              <a:rPr lang="it-IT" sz="2400" b="1" dirty="0">
                <a:solidFill>
                  <a:schemeClr val="accent1">
                    <a:lumMod val="50000"/>
                  </a:schemeClr>
                </a:solidFill>
              </a:rPr>
              <a:t>Lezione 3</a:t>
            </a:r>
          </a:p>
          <a:p>
            <a:pPr algn="l"/>
            <a:r>
              <a:rPr lang="it-IT" sz="2000" b="1" u="sng" dirty="0">
                <a:solidFill>
                  <a:schemeClr val="tx2"/>
                </a:solidFill>
              </a:rPr>
              <a:t>Festa dell’Europa</a:t>
            </a:r>
          </a:p>
          <a:p>
            <a:pPr algn="l"/>
            <a:endParaRPr lang="it-IT" sz="1800" b="1" dirty="0">
              <a:solidFill>
                <a:schemeClr val="tx2"/>
              </a:solidFill>
            </a:endParaRPr>
          </a:p>
          <a:p>
            <a:pPr algn="l"/>
            <a:r>
              <a:rPr lang="it-IT" sz="2400" b="1" i="1" dirty="0">
                <a:solidFill>
                  <a:schemeClr val="tx2"/>
                </a:solidFill>
              </a:rPr>
              <a:t>Riflessioni in tema di imprenditoria innovativa nello scenario europeo</a:t>
            </a:r>
          </a:p>
        </p:txBody>
      </p:sp>
      <p:pic>
        <p:nvPicPr>
          <p:cNvPr id="7" name="Immagine 6" descr="C:\Users\Operatore\Desktop\JM 2019\unipg - Copia.jpg"/>
          <p:cNvPicPr/>
          <p:nvPr/>
        </p:nvPicPr>
        <p:blipFill>
          <a:blip r:embed="rId2" cstate="print"/>
          <a:stretch>
            <a:fillRect/>
          </a:stretch>
        </p:blipFill>
        <p:spPr bwMode="auto">
          <a:xfrm>
            <a:off x="8417523" y="100960"/>
            <a:ext cx="2272972" cy="1512559"/>
          </a:xfrm>
          <a:prstGeom prst="rect">
            <a:avLst/>
          </a:prstGeom>
        </p:spPr>
      </p:pic>
      <p:pic>
        <p:nvPicPr>
          <p:cNvPr id="1027" name="Picture 3" descr="C:\Users\Operatore\Desktop\JM 2019\sfondo slides.jpg"/>
          <p:cNvPicPr>
            <a:picLocks noChangeAspect="1" noChangeArrowheads="1"/>
          </p:cNvPicPr>
          <p:nvPr/>
        </p:nvPicPr>
        <p:blipFill>
          <a:blip r:embed="rId3" cstate="print"/>
          <a:stretch>
            <a:fillRect/>
          </a:stretch>
        </p:blipFill>
        <p:spPr bwMode="auto">
          <a:xfrm>
            <a:off x="9521781" y="3215824"/>
            <a:ext cx="2294129" cy="1545844"/>
          </a:xfrm>
          <a:prstGeom prst="rect">
            <a:avLst/>
          </a:prstGeom>
          <a:noFill/>
        </p:spPr>
      </p:pic>
      <p:pic>
        <p:nvPicPr>
          <p:cNvPr id="9" name="Immagine 8" descr="C:\Users\Operatore\Desktop\JM 2019\cofinanziato.jpg"/>
          <p:cNvPicPr/>
          <p:nvPr/>
        </p:nvPicPr>
        <p:blipFill>
          <a:blip r:embed="rId4" cstate="print"/>
          <a:stretch>
            <a:fillRect/>
          </a:stretch>
        </p:blipFill>
        <p:spPr bwMode="auto">
          <a:xfrm>
            <a:off x="7555523" y="1877995"/>
            <a:ext cx="3996972" cy="809386"/>
          </a:xfrm>
          <a:prstGeom prst="rect">
            <a:avLst/>
          </a:prstGeom>
        </p:spPr>
      </p:pic>
      <p:pic>
        <p:nvPicPr>
          <p:cNvPr id="8" name="Immagine 7" descr="C:\Users\Operatore\Desktop\JM 2019\Eurel.jpg"/>
          <p:cNvPicPr/>
          <p:nvPr/>
        </p:nvPicPr>
        <p:blipFill>
          <a:blip r:embed="rId5" cstate="print"/>
          <a:stretch>
            <a:fillRect/>
          </a:stretch>
        </p:blipFill>
        <p:spPr bwMode="auto">
          <a:xfrm>
            <a:off x="7219367" y="3216332"/>
            <a:ext cx="1594283" cy="1545336"/>
          </a:xfrm>
          <a:prstGeom prst="rect">
            <a:avLst/>
          </a:prstGeom>
        </p:spPr>
      </p:pic>
      <p:pic>
        <p:nvPicPr>
          <p:cNvPr id="6" name="Immagine 5" descr="C:\Users\Operatore\Desktop\JM 2019\lepa-logoweb.png"/>
          <p:cNvPicPr/>
          <p:nvPr/>
        </p:nvPicPr>
        <p:blipFill>
          <a:blip r:embed="rId6" cstate="print"/>
          <a:stretch>
            <a:fillRect/>
          </a:stretch>
        </p:blipFill>
        <p:spPr bwMode="auto">
          <a:xfrm>
            <a:off x="7523295" y="5290111"/>
            <a:ext cx="3996972" cy="7993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160336"/>
            <a:ext cx="10972800" cy="1143000"/>
          </a:xfrm>
        </p:spPr>
        <p:style>
          <a:lnRef idx="1">
            <a:schemeClr val="accent3"/>
          </a:lnRef>
          <a:fillRef idx="1003">
            <a:schemeClr val="dk2"/>
          </a:fillRef>
          <a:effectRef idx="1">
            <a:schemeClr val="accent3"/>
          </a:effectRef>
          <a:fontRef idx="minor">
            <a:schemeClr val="dk1"/>
          </a:fontRef>
        </p:style>
        <p:txBody>
          <a:bodyPr anchor="ctr">
            <a:normAutofit/>
          </a:bodyPr>
          <a:lstStyle/>
          <a:p>
            <a:r>
              <a:rPr lang="it-IT" b="1" dirty="0">
                <a:solidFill>
                  <a:schemeClr val="bg1"/>
                </a:solidFill>
              </a:rPr>
              <a:t>IS:  casistica e tipologie</a:t>
            </a:r>
          </a:p>
        </p:txBody>
      </p:sp>
      <p:graphicFrame>
        <p:nvGraphicFramePr>
          <p:cNvPr id="5" name="Segnaposto contenuto 2">
            <a:extLst>
              <a:ext uri="{FF2B5EF4-FFF2-40B4-BE49-F238E27FC236}">
                <a16:creationId xmlns:a16="http://schemas.microsoft.com/office/drawing/2014/main" id="{6326DD1A-9B2E-48B3-9569-DCDF18B7EDB4}"/>
              </a:ext>
            </a:extLst>
          </p:cNvPr>
          <p:cNvGraphicFramePr>
            <a:graphicFrameLocks noGrp="1"/>
          </p:cNvGraphicFramePr>
          <p:nvPr>
            <p:ph idx="1"/>
            <p:extLst>
              <p:ext uri="{D42A27DB-BD31-4B8C-83A1-F6EECF244321}">
                <p14:modId xmlns:p14="http://schemas.microsoft.com/office/powerpoint/2010/main" val="1034317016"/>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asellaDiTesto 3">
            <a:extLst>
              <a:ext uri="{FF2B5EF4-FFF2-40B4-BE49-F238E27FC236}">
                <a16:creationId xmlns:a16="http://schemas.microsoft.com/office/drawing/2014/main" id="{14AA9901-344A-4759-B931-562CBD4B3697}"/>
              </a:ext>
            </a:extLst>
          </p:cNvPr>
          <p:cNvSpPr txBox="1"/>
          <p:nvPr/>
        </p:nvSpPr>
        <p:spPr>
          <a:xfrm>
            <a:off x="2405574" y="1600201"/>
            <a:ext cx="6907237" cy="40318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lgn="just">
              <a:spcBef>
                <a:spcPct val="20000"/>
              </a:spcBef>
            </a:pPr>
            <a:r>
              <a:rPr lang="it-IT" sz="3200" b="1" dirty="0">
                <a:solidFill>
                  <a:prstClr val="black"/>
                </a:solidFill>
              </a:rPr>
              <a:t>F</a:t>
            </a:r>
            <a:r>
              <a:rPr lang="el-GR" sz="3200" b="1" dirty="0">
                <a:solidFill>
                  <a:prstClr val="black"/>
                </a:solidFill>
              </a:rPr>
              <a:t>orma giuri</a:t>
            </a:r>
            <a:r>
              <a:rPr lang="it-IT" sz="3200" b="1" dirty="0">
                <a:solidFill>
                  <a:prstClr val="black"/>
                </a:solidFill>
              </a:rPr>
              <a:t>dica: </a:t>
            </a:r>
            <a:r>
              <a:rPr lang="el-GR" sz="3200" dirty="0">
                <a:solidFill>
                  <a:prstClr val="black"/>
                </a:solidFill>
              </a:rPr>
              <a:t>non</a:t>
            </a:r>
            <a:r>
              <a:rPr lang="it-IT" sz="3200" dirty="0">
                <a:solidFill>
                  <a:prstClr val="black"/>
                </a:solidFill>
              </a:rPr>
              <a:t> </a:t>
            </a:r>
            <a:r>
              <a:rPr lang="el-GR" sz="3200" dirty="0">
                <a:solidFill>
                  <a:prstClr val="black"/>
                </a:solidFill>
              </a:rPr>
              <a:t>rar</a:t>
            </a:r>
            <a:r>
              <a:rPr lang="it-IT" sz="3200" dirty="0">
                <a:solidFill>
                  <a:prstClr val="black"/>
                </a:solidFill>
              </a:rPr>
              <a:t>i</a:t>
            </a:r>
            <a:r>
              <a:rPr lang="el-GR" sz="3200" dirty="0">
                <a:solidFill>
                  <a:prstClr val="black"/>
                </a:solidFill>
              </a:rPr>
              <a:t> </a:t>
            </a:r>
            <a:r>
              <a:rPr lang="el-GR" sz="3200" b="1" dirty="0">
                <a:solidFill>
                  <a:prstClr val="black"/>
                </a:solidFill>
              </a:rPr>
              <a:t>raggruppamenti</a:t>
            </a:r>
            <a:r>
              <a:rPr lang="el-GR" sz="3200" dirty="0">
                <a:solidFill>
                  <a:prstClr val="black"/>
                </a:solidFill>
              </a:rPr>
              <a:t> di </a:t>
            </a:r>
            <a:r>
              <a:rPr lang="el-GR" sz="3200" b="1" dirty="0">
                <a:solidFill>
                  <a:prstClr val="black"/>
                </a:solidFill>
              </a:rPr>
              <a:t>entità distinte </a:t>
            </a:r>
            <a:r>
              <a:rPr lang="el-GR" sz="3200" dirty="0">
                <a:solidFill>
                  <a:prstClr val="black"/>
                </a:solidFill>
              </a:rPr>
              <a:t>(</a:t>
            </a:r>
            <a:r>
              <a:rPr lang="el-GR" sz="3200" i="1" dirty="0">
                <a:solidFill>
                  <a:prstClr val="black"/>
                </a:solidFill>
              </a:rPr>
              <a:t>cooperative, fondazioni, associazioni e mutue</a:t>
            </a:r>
            <a:r>
              <a:rPr lang="el-GR" sz="3200" dirty="0">
                <a:solidFill>
                  <a:prstClr val="black"/>
                </a:solidFill>
              </a:rPr>
              <a:t>), alcune delle quali possono essere imprese sociali </a:t>
            </a:r>
            <a:r>
              <a:rPr lang="el-GR" sz="3200" i="1" dirty="0">
                <a:solidFill>
                  <a:prstClr val="black"/>
                </a:solidFill>
              </a:rPr>
              <a:t>tout court</a:t>
            </a:r>
            <a:r>
              <a:rPr lang="it-IT" sz="3200" i="1" dirty="0">
                <a:solidFill>
                  <a:prstClr val="black"/>
                </a:solidFill>
              </a:rPr>
              <a:t>, </a:t>
            </a:r>
            <a:r>
              <a:rPr lang="el-GR" sz="3200" dirty="0">
                <a:solidFill>
                  <a:prstClr val="black"/>
                </a:solidFill>
              </a:rPr>
              <a:t>mentre altre possono assumere la forma di società privata o di </a:t>
            </a:r>
            <a:r>
              <a:rPr lang="it-IT" sz="3200" dirty="0">
                <a:solidFill>
                  <a:prstClr val="black"/>
                </a:solidFill>
              </a:rPr>
              <a:t>S.p.A. </a:t>
            </a:r>
            <a:r>
              <a:rPr lang="el-GR" sz="3200" dirty="0">
                <a:solidFill>
                  <a:prstClr val="black"/>
                </a:solidFill>
              </a:rPr>
              <a:t> </a:t>
            </a:r>
            <a:r>
              <a:rPr lang="it-IT" sz="3200" dirty="0">
                <a:solidFill>
                  <a:prstClr val="black"/>
                </a:solidFill>
              </a:rPr>
              <a:t>di tipo </a:t>
            </a:r>
            <a:r>
              <a:rPr lang="el-GR" sz="3200" dirty="0">
                <a:solidFill>
                  <a:prstClr val="black"/>
                </a:solidFill>
              </a:rPr>
              <a:t>tradizionale</a:t>
            </a:r>
            <a:endParaRPr lang="it-IT" sz="32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r>
              <a:rPr lang="it-IT" b="1">
                <a:solidFill>
                  <a:schemeClr val="tx1"/>
                </a:solidFill>
              </a:rPr>
              <a:t>SBI</a:t>
            </a:r>
          </a:p>
        </p:txBody>
      </p:sp>
      <p:graphicFrame>
        <p:nvGraphicFramePr>
          <p:cNvPr id="5" name="Segnaposto contenuto 2">
            <a:extLst>
              <a:ext uri="{FF2B5EF4-FFF2-40B4-BE49-F238E27FC236}">
                <a16:creationId xmlns:a16="http://schemas.microsoft.com/office/drawing/2014/main" id="{3F764523-F950-4AD2-8D83-02A499131958}"/>
              </a:ext>
            </a:extLst>
          </p:cNvPr>
          <p:cNvGraphicFramePr>
            <a:graphicFrameLocks noGrp="1"/>
          </p:cNvGraphicFramePr>
          <p:nvPr>
            <p:ph idx="1"/>
            <p:extLst>
              <p:ext uri="{D42A27DB-BD31-4B8C-83A1-F6EECF244321}">
                <p14:modId xmlns:p14="http://schemas.microsoft.com/office/powerpoint/2010/main" val="2495461733"/>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sz="quarter" idx="1"/>
            <p:extLst>
              <p:ext uri="{D42A27DB-BD31-4B8C-83A1-F6EECF244321}">
                <p14:modId xmlns:p14="http://schemas.microsoft.com/office/powerpoint/2010/main" val="3951492278"/>
              </p:ext>
            </p:extLst>
          </p:nvPr>
        </p:nvGraphicFramePr>
        <p:xfrm>
          <a:off x="0" y="-1"/>
          <a:ext cx="12192000" cy="6863408"/>
        </p:xfrm>
        <a:graphic>
          <a:graphicData uri="http://schemas.openxmlformats.org/drawingml/2006/table">
            <a:tbl>
              <a:tblPr firstRow="1" bandRow="1">
                <a:tableStyleId>{68D230F3-CF80-4859-8CE7-A43EE81993B5}</a:tableStyleId>
              </a:tblPr>
              <a:tblGrid>
                <a:gridCol w="12192000">
                  <a:extLst>
                    <a:ext uri="{9D8B030D-6E8A-4147-A177-3AD203B41FA5}">
                      <a16:colId xmlns:a16="http://schemas.microsoft.com/office/drawing/2014/main" val="20000"/>
                    </a:ext>
                  </a:extLst>
                </a:gridCol>
              </a:tblGrid>
              <a:tr h="657029">
                <a:tc>
                  <a:txBody>
                    <a:bodyPr/>
                    <a:lstStyle/>
                    <a:p>
                      <a:pPr algn="l"/>
                      <a:r>
                        <a:rPr lang="it-IT" sz="2000" dirty="0"/>
                        <a:t>1. Q</a:t>
                      </a:r>
                      <a:r>
                        <a:rPr lang="el-GR" sz="2000" dirty="0"/>
                        <a:t>uadro normativo europeo per i fondi di investimento solidale per agevolare l’accesso delle imprese sociali ai mercati finanziari</a:t>
                      </a:r>
                      <a:endParaRPr lang="it-IT" sz="2000" dirty="0"/>
                    </a:p>
                  </a:txBody>
                  <a:tcPr/>
                </a:tc>
                <a:extLst>
                  <a:ext uri="{0D108BD9-81ED-4DB2-BD59-A6C34878D82A}">
                    <a16:rowId xmlns:a16="http://schemas.microsoft.com/office/drawing/2014/main" val="10000"/>
                  </a:ext>
                </a:extLst>
              </a:tr>
              <a:tr h="657029">
                <a:tc>
                  <a:txBody>
                    <a:bodyPr/>
                    <a:lstStyle/>
                    <a:p>
                      <a:pPr algn="just"/>
                      <a:r>
                        <a:rPr lang="it-IT" sz="2000" dirty="0"/>
                        <a:t>2.  A</a:t>
                      </a:r>
                      <a:r>
                        <a:rPr lang="el-GR" sz="2000" dirty="0"/>
                        <a:t>gevolare l’accesso al microcredito attraverso lo strumento europeo di micro-finanziamento “</a:t>
                      </a:r>
                      <a:r>
                        <a:rPr lang="el-GR" sz="2000" dirty="0">
                          <a:hlinkClick r:id="rId2"/>
                        </a:rPr>
                        <a:t>Progress</a:t>
                      </a:r>
                      <a:r>
                        <a:rPr lang="el-GR" sz="2000" dirty="0"/>
                        <a:t>”</a:t>
                      </a:r>
                      <a:endParaRPr lang="it-IT" sz="2000" dirty="0"/>
                    </a:p>
                  </a:txBody>
                  <a:tcPr/>
                </a:tc>
                <a:extLst>
                  <a:ext uri="{0D108BD9-81ED-4DB2-BD59-A6C34878D82A}">
                    <a16:rowId xmlns:a16="http://schemas.microsoft.com/office/drawing/2014/main" val="10001"/>
                  </a:ext>
                </a:extLst>
              </a:tr>
              <a:tr h="938612">
                <a:tc>
                  <a:txBody>
                    <a:bodyPr/>
                    <a:lstStyle/>
                    <a:p>
                      <a:pPr algn="just"/>
                      <a:r>
                        <a:rPr lang="it-IT" sz="2000" b="1" dirty="0"/>
                        <a:t>3. Creazione in EaSI </a:t>
                      </a:r>
                      <a:r>
                        <a:rPr lang="el-GR" sz="2000" b="1" dirty="0"/>
                        <a:t>di uno strumento finanziario </a:t>
                      </a:r>
                      <a:r>
                        <a:rPr lang="it-IT" sz="2000" b="1" dirty="0"/>
                        <a:t>per </a:t>
                      </a:r>
                      <a:r>
                        <a:rPr lang="el-GR" sz="2000" b="1" dirty="0"/>
                        <a:t>agevolare l’accesso al finanziamento per le </a:t>
                      </a:r>
                      <a:r>
                        <a:rPr lang="it-IT" sz="2000" b="1" dirty="0"/>
                        <a:t>IS </a:t>
                      </a:r>
                      <a:r>
                        <a:rPr lang="el-GR" sz="2000" b="1" dirty="0"/>
                        <a:t>per consentirne l’avvio, lo sviluppo e l’espansione, grazie ad investimenti in fondi d’investimento solidale</a:t>
                      </a:r>
                      <a:endParaRPr lang="it-IT" sz="2000" b="1" dirty="0"/>
                    </a:p>
                  </a:txBody>
                  <a:tcPr/>
                </a:tc>
                <a:extLst>
                  <a:ext uri="{0D108BD9-81ED-4DB2-BD59-A6C34878D82A}">
                    <a16:rowId xmlns:a16="http://schemas.microsoft.com/office/drawing/2014/main" val="10002"/>
                  </a:ext>
                </a:extLst>
              </a:tr>
              <a:tr h="380659">
                <a:tc>
                  <a:txBody>
                    <a:bodyPr/>
                    <a:lstStyle/>
                    <a:p>
                      <a:r>
                        <a:rPr lang="it-IT" sz="2000" b="1" dirty="0"/>
                        <a:t>4. P</a:t>
                      </a:r>
                      <a:r>
                        <a:rPr lang="el-GR" sz="2000" b="1" dirty="0"/>
                        <a:t>riorità d’investimento “imprese sociali” nei regolamenti FESR e FSE</a:t>
                      </a:r>
                      <a:endParaRPr lang="it-IT" sz="2000" b="1" dirty="0"/>
                    </a:p>
                  </a:txBody>
                  <a:tcPr/>
                </a:tc>
                <a:extLst>
                  <a:ext uri="{0D108BD9-81ED-4DB2-BD59-A6C34878D82A}">
                    <a16:rowId xmlns:a16="http://schemas.microsoft.com/office/drawing/2014/main" val="10003"/>
                  </a:ext>
                </a:extLst>
              </a:tr>
              <a:tr h="657029">
                <a:tc>
                  <a:txBody>
                    <a:bodyPr/>
                    <a:lstStyle/>
                    <a:p>
                      <a:pPr algn="just"/>
                      <a:r>
                        <a:rPr lang="it-IT" sz="2000" dirty="0"/>
                        <a:t>5. Ide</a:t>
                      </a:r>
                      <a:r>
                        <a:rPr lang="el-GR" sz="2000" dirty="0"/>
                        <a:t>ntifica</a:t>
                      </a:r>
                      <a:r>
                        <a:rPr lang="it-IT" sz="2000" dirty="0"/>
                        <a:t>re</a:t>
                      </a:r>
                      <a:r>
                        <a:rPr lang="el-GR" sz="2000" dirty="0"/>
                        <a:t> buone pratiche</a:t>
                      </a:r>
                      <a:r>
                        <a:rPr lang="it-IT" sz="2000" dirty="0"/>
                        <a:t>/</a:t>
                      </a:r>
                      <a:r>
                        <a:rPr lang="el-GR" sz="2000" dirty="0"/>
                        <a:t>modelli riproducibili</a:t>
                      </a:r>
                      <a:r>
                        <a:rPr lang="it-IT" sz="2000" dirty="0"/>
                        <a:t> per una </a:t>
                      </a:r>
                      <a:r>
                        <a:rPr lang="el-GR" sz="2000" dirty="0"/>
                        <a:t>mappa</a:t>
                      </a:r>
                      <a:r>
                        <a:rPr lang="it-IT" sz="2000" dirty="0"/>
                        <a:t>tura</a:t>
                      </a:r>
                      <a:r>
                        <a:rPr lang="el-GR" sz="2000" dirty="0"/>
                        <a:t> completa delle imprese sociali in Europa </a:t>
                      </a:r>
                      <a:endParaRPr lang="it-IT" sz="2000" dirty="0"/>
                    </a:p>
                  </a:txBody>
                  <a:tcPr/>
                </a:tc>
                <a:extLst>
                  <a:ext uri="{0D108BD9-81ED-4DB2-BD59-A6C34878D82A}">
                    <a16:rowId xmlns:a16="http://schemas.microsoft.com/office/drawing/2014/main" val="10004"/>
                  </a:ext>
                </a:extLst>
              </a:tr>
              <a:tr h="657029">
                <a:tc>
                  <a:txBody>
                    <a:bodyPr/>
                    <a:lstStyle/>
                    <a:p>
                      <a:pPr algn="just"/>
                      <a:r>
                        <a:rPr lang="it-IT" sz="2000" dirty="0"/>
                        <a:t>6. B</a:t>
                      </a:r>
                      <a:r>
                        <a:rPr lang="el-GR" sz="2000" dirty="0"/>
                        <a:t>anca dati pubblica delle etichette e certificazioni applicabili alle </a:t>
                      </a:r>
                      <a:r>
                        <a:rPr lang="it-IT" sz="2000" dirty="0"/>
                        <a:t>IS</a:t>
                      </a:r>
                      <a:r>
                        <a:rPr lang="el-GR" sz="2000" dirty="0"/>
                        <a:t> in Europa, per migliorarne la visibilità e la comparabilità</a:t>
                      </a:r>
                      <a:endParaRPr lang="it-IT" sz="2000" dirty="0"/>
                    </a:p>
                  </a:txBody>
                  <a:tcPr/>
                </a:tc>
                <a:extLst>
                  <a:ext uri="{0D108BD9-81ED-4DB2-BD59-A6C34878D82A}">
                    <a16:rowId xmlns:a16="http://schemas.microsoft.com/office/drawing/2014/main" val="10005"/>
                  </a:ext>
                </a:extLst>
              </a:tr>
              <a:tr h="12201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it-IT" sz="2000" b="1" dirty="0"/>
                        <a:t>7. P</a:t>
                      </a:r>
                      <a:r>
                        <a:rPr lang="el-GR" sz="2000" b="1" dirty="0"/>
                        <a:t>romuovere il reciproco apprendimento e il rafforzamento delle competenze delle amministrazioni nazionali e regionali per l’attuazione di strategie</a:t>
                      </a:r>
                      <a:r>
                        <a:rPr lang="it-IT" sz="2000" b="1" dirty="0"/>
                        <a:t> </a:t>
                      </a:r>
                      <a:r>
                        <a:rPr lang="el-GR" sz="2000" b="1" dirty="0"/>
                        <a:t>di sostegno, promozione e finanziamento delle </a:t>
                      </a:r>
                      <a:r>
                        <a:rPr lang="it-IT" sz="2000" b="1" dirty="0"/>
                        <a:t>IS (</a:t>
                      </a:r>
                      <a:r>
                        <a:rPr lang="el-GR" sz="2000" b="1" dirty="0"/>
                        <a:t>in particolare nell’ambito dei fondi strutturali</a:t>
                      </a:r>
                      <a:r>
                        <a:rPr lang="it-IT" sz="2000" b="1" dirty="0"/>
                        <a:t>)</a:t>
                      </a:r>
                    </a:p>
                    <a:p>
                      <a:endParaRPr lang="it-IT" sz="2000" dirty="0"/>
                    </a:p>
                  </a:txBody>
                  <a:tcPr/>
                </a:tc>
                <a:extLst>
                  <a:ext uri="{0D108BD9-81ED-4DB2-BD59-A6C34878D82A}">
                    <a16:rowId xmlns:a16="http://schemas.microsoft.com/office/drawing/2014/main" val="10006"/>
                  </a:ext>
                </a:extLst>
              </a:tr>
              <a:tr h="15017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b="1" dirty="0"/>
                        <a:t>8. C</a:t>
                      </a:r>
                      <a:r>
                        <a:rPr lang="el-GR" sz="2000" b="1" dirty="0"/>
                        <a:t>reare </a:t>
                      </a:r>
                      <a:r>
                        <a:rPr lang="it-IT" sz="2000" b="1" dirty="0"/>
                        <a:t>per le IS </a:t>
                      </a:r>
                      <a:r>
                        <a:rPr lang="el-GR" sz="2000" b="1" dirty="0"/>
                        <a:t>una piattaforma elettronica di informazione e di scambio, unica e multilingue, eventualmente collegata alla piattaforma “</a:t>
                      </a:r>
                      <a:r>
                        <a:rPr lang="el-GR" sz="2000" b="1" dirty="0">
                          <a:hlinkClick r:id="rId3"/>
                        </a:rPr>
                        <a:t>Social Innovation Europe</a:t>
                      </a:r>
                      <a:r>
                        <a:rPr lang="el-GR" sz="2000" b="1" dirty="0"/>
                        <a:t>” e alla rete “</a:t>
                      </a:r>
                      <a:r>
                        <a:rPr lang="el-GR" sz="2000" b="1" dirty="0">
                          <a:hlinkClick r:id="rId4"/>
                        </a:rPr>
                        <a:t>Europe</a:t>
                      </a:r>
                      <a:r>
                        <a:rPr lang="it-IT" sz="2000" b="1" dirty="0">
                          <a:hlinkClick r:id="rId4"/>
                        </a:rPr>
                        <a:t> </a:t>
                      </a:r>
                      <a:r>
                        <a:rPr lang="el-GR" sz="2000" b="1" dirty="0">
                          <a:hlinkClick r:id="rId4"/>
                        </a:rPr>
                        <a:t>Enterprise</a:t>
                      </a:r>
                      <a:r>
                        <a:rPr lang="it-IT" sz="2000" b="1" dirty="0">
                          <a:hlinkClick r:id="rId4"/>
                        </a:rPr>
                        <a:t> </a:t>
                      </a:r>
                      <a:r>
                        <a:rPr lang="el-GR" sz="2000" b="1" dirty="0">
                          <a:hlinkClick r:id="rId4"/>
                        </a:rPr>
                        <a:t>Network</a:t>
                      </a:r>
                      <a:r>
                        <a:rPr lang="el-GR" sz="2000" b="1" dirty="0"/>
                        <a:t>”</a:t>
                      </a:r>
                      <a:endParaRPr lang="it-IT" sz="2000" b="1" dirty="0"/>
                    </a:p>
                    <a:p>
                      <a:endParaRPr lang="it-IT" sz="2000" dirty="0"/>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005225853"/>
              </p:ext>
            </p:extLst>
          </p:nvPr>
        </p:nvGraphicFramePr>
        <p:xfrm>
          <a:off x="0" y="1"/>
          <a:ext cx="12192000" cy="6857999"/>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2813538">
                <a:tc>
                  <a:txBody>
                    <a:bodyPr/>
                    <a:lstStyle/>
                    <a:p>
                      <a:pPr algn="just"/>
                      <a:endParaRPr lang="it-IT" sz="2400" dirty="0"/>
                    </a:p>
                    <a:p>
                      <a:pPr algn="just"/>
                      <a:r>
                        <a:rPr lang="it-IT" sz="2400" dirty="0"/>
                        <a:t>9. S</a:t>
                      </a:r>
                      <a:r>
                        <a:rPr lang="el-GR" sz="2400" dirty="0"/>
                        <a:t>emplifica</a:t>
                      </a:r>
                      <a:r>
                        <a:rPr lang="it-IT" sz="2400" dirty="0"/>
                        <a:t>re i</a:t>
                      </a:r>
                      <a:r>
                        <a:rPr lang="el-GR" sz="2400" dirty="0"/>
                        <a:t>l </a:t>
                      </a:r>
                      <a:r>
                        <a:rPr lang="el-GR" sz="2400" i="1" dirty="0"/>
                        <a:t>regolamento sullo statuto della società cooperativa europea</a:t>
                      </a:r>
                      <a:r>
                        <a:rPr lang="it-IT" sz="2400" i="1" dirty="0"/>
                        <a:t> </a:t>
                      </a:r>
                      <a:r>
                        <a:rPr lang="it-IT" sz="2400" i="0" dirty="0"/>
                        <a:t>ed adottare un </a:t>
                      </a:r>
                      <a:r>
                        <a:rPr lang="el-GR" sz="2400" i="1" dirty="0"/>
                        <a:t>regolamento che istituisca uno statuto della fondazione europea</a:t>
                      </a:r>
                      <a:r>
                        <a:rPr lang="it-IT" sz="2400" i="1" dirty="0"/>
                        <a:t> </a:t>
                      </a:r>
                      <a:r>
                        <a:rPr lang="it-IT" sz="2400" dirty="0"/>
                        <a:t>(ad utilizzo facoltativo rispetto alle forme giuridiche nazionali)</a:t>
                      </a:r>
                    </a:p>
                    <a:p>
                      <a:pPr algn="just"/>
                      <a:r>
                        <a:rPr lang="it-IT" sz="2400" dirty="0"/>
                        <a:t> </a:t>
                      </a:r>
                      <a:r>
                        <a:rPr lang="it-IT" sz="2400" i="0" dirty="0"/>
                        <a:t>S</a:t>
                      </a:r>
                      <a:r>
                        <a:rPr lang="el-GR" sz="2400" i="0" dirty="0"/>
                        <a:t>tudio sulla situazione </a:t>
                      </a:r>
                      <a:r>
                        <a:rPr lang="el-GR" sz="2400" i="1" dirty="0"/>
                        <a:t>delle mutue </a:t>
                      </a:r>
                      <a:r>
                        <a:rPr lang="el-GR" sz="2400" dirty="0"/>
                        <a:t>in tutti gli Stati membri per esaminare le loro attività transfrontaliere</a:t>
                      </a:r>
                      <a:endParaRPr lang="it-IT" sz="2400" dirty="0"/>
                    </a:p>
                  </a:txBody>
                  <a:tcPr/>
                </a:tc>
                <a:extLst>
                  <a:ext uri="{0D108BD9-81ED-4DB2-BD59-A6C34878D82A}">
                    <a16:rowId xmlns:a16="http://schemas.microsoft.com/office/drawing/2014/main" val="10000"/>
                  </a:ext>
                </a:extLst>
              </a:tr>
              <a:tr h="2813538">
                <a:tc>
                  <a:txBody>
                    <a:bodyPr/>
                    <a:lstStyle/>
                    <a:p>
                      <a:pPr algn="just"/>
                      <a:endParaRPr lang="it-IT" sz="2400" b="1" dirty="0"/>
                    </a:p>
                    <a:p>
                      <a:pPr algn="just"/>
                      <a:endParaRPr lang="it-IT" sz="2400" b="1" dirty="0"/>
                    </a:p>
                    <a:p>
                      <a:pPr algn="just"/>
                      <a:r>
                        <a:rPr lang="it-IT" sz="2400" b="1" dirty="0"/>
                        <a:t>10. A</a:t>
                      </a:r>
                      <a:r>
                        <a:rPr lang="el-GR" sz="2400" b="1" dirty="0"/>
                        <a:t>ppalti pubblici</a:t>
                      </a:r>
                      <a:r>
                        <a:rPr lang="it-IT" sz="2400" b="1" dirty="0"/>
                        <a:t>: </a:t>
                      </a:r>
                      <a:r>
                        <a:rPr lang="el-GR" sz="2400" b="1" dirty="0"/>
                        <a:t>valorizzare maggiormente l’elemento della qualità soprattutto nel caso dei servizi sociali e sanitari, valuta</a:t>
                      </a:r>
                      <a:r>
                        <a:rPr lang="it-IT" sz="2400" b="1" dirty="0"/>
                        <a:t>ndo anche</a:t>
                      </a:r>
                      <a:r>
                        <a:rPr lang="el-GR" sz="2400" b="1" dirty="0"/>
                        <a:t> le modalità delle condizioni di lavoro </a:t>
                      </a:r>
                      <a:r>
                        <a:rPr lang="it-IT" sz="2400" b="1" dirty="0"/>
                        <a:t>praticate</a:t>
                      </a:r>
                    </a:p>
                  </a:txBody>
                  <a:tcPr/>
                </a:tc>
                <a:extLst>
                  <a:ext uri="{0D108BD9-81ED-4DB2-BD59-A6C34878D82A}">
                    <a16:rowId xmlns:a16="http://schemas.microsoft.com/office/drawing/2014/main" val="10001"/>
                  </a:ext>
                </a:extLst>
              </a:tr>
              <a:tr h="1230923">
                <a:tc>
                  <a:txBody>
                    <a:bodyPr/>
                    <a:lstStyle/>
                    <a:p>
                      <a:pPr algn="just"/>
                      <a:r>
                        <a:rPr lang="it-IT" sz="2400" b="1" dirty="0"/>
                        <a:t>11. S</a:t>
                      </a:r>
                      <a:r>
                        <a:rPr lang="el-GR" sz="2400" b="1" dirty="0"/>
                        <a:t>emplificare l’applicazione delle regole in materia di aiuti di Stato ai servizi sociali e ai servizi locali</a:t>
                      </a:r>
                      <a:endParaRPr lang="it-IT" sz="2400" b="1"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188685"/>
            <a:ext cx="12192000" cy="855570"/>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it-IT" b="1" dirty="0">
                <a:solidFill>
                  <a:schemeClr val="bg1"/>
                </a:solidFill>
              </a:rPr>
              <a:t>IS: i canali di finanziamento</a:t>
            </a:r>
          </a:p>
        </p:txBody>
      </p:sp>
      <p:pic>
        <p:nvPicPr>
          <p:cNvPr id="5" name="Immagine 4" descr="Immagine che contiene asciugabiancheria&#10;&#10;Descrizione generata automaticamente">
            <a:extLst>
              <a:ext uri="{FF2B5EF4-FFF2-40B4-BE49-F238E27FC236}">
                <a16:creationId xmlns:a16="http://schemas.microsoft.com/office/drawing/2014/main" id="{92F33BD2-1C1F-4A0B-83B5-35E0799C6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4942"/>
            <a:ext cx="12192000" cy="6133057"/>
          </a:xfrm>
          <a:prstGeom prst="rect">
            <a:avLst/>
          </a:prstGeom>
        </p:spPr>
      </p:pic>
      <p:sp>
        <p:nvSpPr>
          <p:cNvPr id="6" name="CasellaDiTesto 5">
            <a:extLst>
              <a:ext uri="{FF2B5EF4-FFF2-40B4-BE49-F238E27FC236}">
                <a16:creationId xmlns:a16="http://schemas.microsoft.com/office/drawing/2014/main" id="{8E06CD82-F3E5-4877-8C2D-50FAE83E68AB}"/>
              </a:ext>
            </a:extLst>
          </p:cNvPr>
          <p:cNvSpPr txBox="1"/>
          <p:nvPr/>
        </p:nvSpPr>
        <p:spPr>
          <a:xfrm>
            <a:off x="787792" y="1252025"/>
            <a:ext cx="5753686"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t-IT" sz="2400" dirty="0"/>
              <a:t>Il </a:t>
            </a:r>
            <a:r>
              <a:rPr lang="it-IT" sz="2400" b="1" dirty="0"/>
              <a:t>quadro normativo </a:t>
            </a:r>
            <a:r>
              <a:rPr lang="it-IT" sz="2400" dirty="0"/>
              <a:t>generale (europeo e nazionale) non tiene conto delle </a:t>
            </a:r>
            <a:r>
              <a:rPr lang="it-IT" sz="2400" b="1" dirty="0"/>
              <a:t>specificità </a:t>
            </a:r>
            <a:r>
              <a:rPr lang="it-IT" sz="2400" dirty="0"/>
              <a:t>di tali imprese</a:t>
            </a:r>
          </a:p>
        </p:txBody>
      </p:sp>
      <p:sp>
        <p:nvSpPr>
          <p:cNvPr id="7" name="CasellaDiTesto 6">
            <a:extLst>
              <a:ext uri="{FF2B5EF4-FFF2-40B4-BE49-F238E27FC236}">
                <a16:creationId xmlns:a16="http://schemas.microsoft.com/office/drawing/2014/main" id="{63679F09-31EA-4C96-ACC3-E4282E1F851B}"/>
              </a:ext>
            </a:extLst>
          </p:cNvPr>
          <p:cNvSpPr txBox="1"/>
          <p:nvPr/>
        </p:nvSpPr>
        <p:spPr>
          <a:xfrm>
            <a:off x="6970430" y="2565009"/>
            <a:ext cx="4318782"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t-IT" sz="2400" b="1" dirty="0"/>
              <a:t>Investitori incerti </a:t>
            </a:r>
            <a:r>
              <a:rPr lang="it-IT" sz="2400" dirty="0"/>
              <a:t>di fronte a fattori come la redistribuzione degli utili o l’impiego di lavoratori vulnerabili: IS percepite come </a:t>
            </a:r>
            <a:r>
              <a:rPr lang="it-IT" sz="2400" b="1" dirty="0"/>
              <a:t>più rischiose</a:t>
            </a:r>
            <a:r>
              <a:rPr lang="it-IT" sz="2400" dirty="0"/>
              <a:t> e </a:t>
            </a:r>
            <a:r>
              <a:rPr lang="it-IT" sz="2400" b="1" dirty="0"/>
              <a:t>meno redditizie</a:t>
            </a:r>
            <a:endParaRPr lang="it-IT" dirty="0"/>
          </a:p>
        </p:txBody>
      </p:sp>
      <p:sp>
        <p:nvSpPr>
          <p:cNvPr id="8" name="CasellaDiTesto 7">
            <a:extLst>
              <a:ext uri="{FF2B5EF4-FFF2-40B4-BE49-F238E27FC236}">
                <a16:creationId xmlns:a16="http://schemas.microsoft.com/office/drawing/2014/main" id="{FCAEED9C-A772-42D2-A2E5-8EE711EF0674}"/>
              </a:ext>
            </a:extLst>
          </p:cNvPr>
          <p:cNvSpPr txBox="1"/>
          <p:nvPr/>
        </p:nvSpPr>
        <p:spPr>
          <a:xfrm>
            <a:off x="638628" y="3114221"/>
            <a:ext cx="5429013"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it-IT" sz="2400" b="1" dirty="0"/>
              <a:t>Accesso alle sovvenzioni</a:t>
            </a:r>
            <a:r>
              <a:rPr lang="it-IT" sz="2400" dirty="0"/>
              <a:t>: spesso </a:t>
            </a:r>
            <a:r>
              <a:rPr lang="it-IT" sz="2400" b="1" dirty="0"/>
              <a:t>rigidità burocratica</a:t>
            </a:r>
            <a:r>
              <a:rPr lang="it-IT" sz="2400" dirty="0"/>
              <a:t> che scoraggia dal presentare un progetto: </a:t>
            </a:r>
            <a:r>
              <a:rPr lang="it-IT" sz="2400" b="1" dirty="0"/>
              <a:t>forma associativa richiesta </a:t>
            </a:r>
            <a:r>
              <a:rPr lang="it-IT" sz="2400" dirty="0"/>
              <a:t>per partecipare al bando, bandi per programmi </a:t>
            </a:r>
            <a:r>
              <a:rPr lang="it-IT" sz="2400" b="1" dirty="0"/>
              <a:t>di breve durata </a:t>
            </a:r>
            <a:r>
              <a:rPr lang="it-IT" sz="2400" dirty="0"/>
              <a:t>(non idonei al perseguimento delle </a:t>
            </a:r>
            <a:r>
              <a:rPr lang="it-IT" sz="2400" b="1" dirty="0"/>
              <a:t>finalità sociali a lungo termine</a:t>
            </a:r>
            <a:r>
              <a:rPr lang="it-IT"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2">
            <a:extLst>
              <a:ext uri="{FF2B5EF4-FFF2-40B4-BE49-F238E27FC236}">
                <a16:creationId xmlns:a16="http://schemas.microsoft.com/office/drawing/2014/main" id="{321F399D-39C1-4850-9875-4C9DDF63D99E}"/>
              </a:ext>
            </a:extLst>
          </p:cNvPr>
          <p:cNvGraphicFramePr>
            <a:graphicFrameLocks noGrp="1"/>
          </p:cNvGraphicFramePr>
          <p:nvPr>
            <p:ph idx="1"/>
            <p:extLst>
              <p:ext uri="{D42A27DB-BD31-4B8C-83A1-F6EECF244321}">
                <p14:modId xmlns:p14="http://schemas.microsoft.com/office/powerpoint/2010/main" val="1743387826"/>
              </p:ext>
            </p:extLst>
          </p:nvPr>
        </p:nvGraphicFramePr>
        <p:xfrm>
          <a:off x="0" y="1"/>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2">
            <a:extLst>
              <a:ext uri="{FF2B5EF4-FFF2-40B4-BE49-F238E27FC236}">
                <a16:creationId xmlns:a16="http://schemas.microsoft.com/office/drawing/2014/main" id="{3F9FB85A-2682-48BC-BCF7-3C569521C93E}"/>
              </a:ext>
            </a:extLst>
          </p:cNvPr>
          <p:cNvGraphicFramePr>
            <a:graphicFrameLocks noGrp="1"/>
          </p:cNvGraphicFramePr>
          <p:nvPr>
            <p:ph idx="1"/>
            <p:extLst>
              <p:ext uri="{D42A27DB-BD31-4B8C-83A1-F6EECF244321}">
                <p14:modId xmlns:p14="http://schemas.microsoft.com/office/powerpoint/2010/main" val="82109510"/>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07963" y="225083"/>
            <a:ext cx="11310425" cy="6520376"/>
          </a:xfrm>
        </p:spPr>
        <p:style>
          <a:lnRef idx="2">
            <a:schemeClr val="accent2"/>
          </a:lnRef>
          <a:fillRef idx="1">
            <a:schemeClr val="lt1"/>
          </a:fillRef>
          <a:effectRef idx="0">
            <a:schemeClr val="accent2"/>
          </a:effectRef>
          <a:fontRef idx="minor">
            <a:schemeClr val="dk1"/>
          </a:fontRef>
        </p:style>
        <p:txBody>
          <a:bodyPr>
            <a:normAutofit/>
          </a:bodyPr>
          <a:lstStyle/>
          <a:p>
            <a:pPr algn="just"/>
            <a:endParaRPr lang="it-IT" dirty="0"/>
          </a:p>
          <a:p>
            <a:pPr marL="0" indent="0" algn="just">
              <a:buNone/>
            </a:pPr>
            <a:r>
              <a:rPr lang="el-GR" dirty="0"/>
              <a:t>In particolare, i </a:t>
            </a:r>
            <a:r>
              <a:rPr lang="el-GR" b="1" dirty="0"/>
              <a:t>gestori </a:t>
            </a:r>
            <a:r>
              <a:rPr lang="el-GR" dirty="0"/>
              <a:t>di tali fondi </a:t>
            </a:r>
            <a:r>
              <a:rPr lang="it-IT" dirty="0"/>
              <a:t>non possono </a:t>
            </a:r>
            <a:r>
              <a:rPr lang="el-GR" dirty="0"/>
              <a:t>applicare “</a:t>
            </a:r>
            <a:r>
              <a:rPr lang="el-GR" i="1" dirty="0"/>
              <a:t>metodi che possono </a:t>
            </a:r>
            <a:r>
              <a:rPr lang="el-GR" b="1" i="1" dirty="0"/>
              <a:t>aumentarne l’esposizione oltre il livello del capitale sottoscritto</a:t>
            </a:r>
            <a:r>
              <a:rPr lang="el-GR" i="1" dirty="0"/>
              <a:t>, sia attraverso l’assunzione di prestiti di contante o titoli, sia assumendo posizioni in strumenti derivati o attraverso altri mezzi</a:t>
            </a:r>
            <a:r>
              <a:rPr lang="el-GR" dirty="0"/>
              <a:t>” (art. 5, par. 2), conducendo i propri affari “</a:t>
            </a:r>
            <a:r>
              <a:rPr lang="el-GR" b="1" i="1" dirty="0"/>
              <a:t>in modo da favorire l’impatto sociale positivo delle imprese di portafoglio ammissibili</a:t>
            </a:r>
            <a:r>
              <a:rPr lang="el-GR" dirty="0"/>
              <a:t>” ed applicando “</a:t>
            </a:r>
            <a:r>
              <a:rPr lang="el-GR" i="1" dirty="0"/>
              <a:t>un livello elevato di diligenza nella selezione e nel controllo continuo degli investimenti in </a:t>
            </a:r>
            <a:r>
              <a:rPr lang="el-GR" b="1" i="1" dirty="0"/>
              <a:t>imprese di portafoglio ammissibili e dell’impatto sociale positivo di tali imprese</a:t>
            </a:r>
            <a:r>
              <a:rPr lang="el-GR" dirty="0"/>
              <a:t>” (art. 7, lett. c, d)</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452" y="246065"/>
            <a:ext cx="4620685" cy="725714"/>
          </a:xfrm>
        </p:spPr>
        <p:style>
          <a:lnRef idx="1">
            <a:schemeClr val="dk1"/>
          </a:lnRef>
          <a:fillRef idx="2">
            <a:schemeClr val="dk1"/>
          </a:fillRef>
          <a:effectRef idx="1">
            <a:schemeClr val="dk1"/>
          </a:effectRef>
          <a:fontRef idx="minor">
            <a:schemeClr val="dk1"/>
          </a:fontRef>
        </p:style>
        <p:txBody>
          <a:bodyPr anchor="b">
            <a:normAutofit/>
          </a:bodyPr>
          <a:lstStyle/>
          <a:p>
            <a:r>
              <a:rPr lang="it-IT" sz="3200" dirty="0">
                <a:solidFill>
                  <a:schemeClr val="tx1"/>
                </a:solidFill>
              </a:rPr>
              <a:t>S</a:t>
            </a:r>
            <a:r>
              <a:rPr lang="it-IT" sz="3200" b="1" i="1" dirty="0">
                <a:solidFill>
                  <a:schemeClr val="tx1"/>
                </a:solidFill>
              </a:rPr>
              <a:t>haring – Gig - Economy</a:t>
            </a:r>
          </a:p>
        </p:txBody>
      </p:sp>
      <p:sp>
        <p:nvSpPr>
          <p:cNvPr id="3" name="Segnaposto contenuto 2"/>
          <p:cNvSpPr>
            <a:spLocks noGrp="1"/>
          </p:cNvSpPr>
          <p:nvPr>
            <p:ph idx="1"/>
          </p:nvPr>
        </p:nvSpPr>
        <p:spPr>
          <a:xfrm>
            <a:off x="4766733" y="273051"/>
            <a:ext cx="6815667" cy="6142263"/>
          </a:xfrm>
        </p:spPr>
        <p:style>
          <a:lnRef idx="2">
            <a:schemeClr val="accent1"/>
          </a:lnRef>
          <a:fillRef idx="1">
            <a:schemeClr val="lt1"/>
          </a:fillRef>
          <a:effectRef idx="0">
            <a:schemeClr val="accent1"/>
          </a:effectRef>
          <a:fontRef idx="minor">
            <a:schemeClr val="dk1"/>
          </a:fontRef>
        </p:style>
        <p:txBody>
          <a:bodyPr>
            <a:normAutofit/>
          </a:bodyPr>
          <a:lstStyle/>
          <a:p>
            <a:pPr algn="just">
              <a:lnSpc>
                <a:spcPct val="90000"/>
              </a:lnSpc>
            </a:pPr>
            <a:r>
              <a:rPr lang="it-IT" sz="2500" dirty="0">
                <a:solidFill>
                  <a:schemeClr val="tx1"/>
                </a:solidFill>
              </a:rPr>
              <a:t>Commissione europea: </a:t>
            </a:r>
            <a:r>
              <a:rPr lang="it-IT" sz="2500" b="1" dirty="0">
                <a:solidFill>
                  <a:schemeClr val="tx1"/>
                </a:solidFill>
              </a:rPr>
              <a:t>armonizzazione</a:t>
            </a:r>
            <a:r>
              <a:rPr lang="it-IT" sz="2500" dirty="0">
                <a:solidFill>
                  <a:schemeClr val="tx1"/>
                </a:solidFill>
              </a:rPr>
              <a:t> delle regole  su imprese e servizi per evitare:</a:t>
            </a:r>
          </a:p>
          <a:p>
            <a:pPr marL="457200" indent="-457200" algn="just">
              <a:lnSpc>
                <a:spcPct val="90000"/>
              </a:lnSpc>
              <a:buFont typeface="+mj-lt"/>
              <a:buAutoNum type="arabicPeriod"/>
            </a:pPr>
            <a:r>
              <a:rPr lang="it-IT" sz="2500" dirty="0">
                <a:solidFill>
                  <a:schemeClr val="tx1"/>
                </a:solidFill>
              </a:rPr>
              <a:t>il rallentamento dello sviluppo del mercato interno;</a:t>
            </a:r>
          </a:p>
          <a:p>
            <a:pPr marL="457200" indent="-457200" algn="just">
              <a:lnSpc>
                <a:spcPct val="90000"/>
              </a:lnSpc>
              <a:buFont typeface="+mj-lt"/>
              <a:buAutoNum type="arabicPeriod"/>
            </a:pPr>
            <a:r>
              <a:rPr lang="it-IT" sz="2500" dirty="0">
                <a:solidFill>
                  <a:schemeClr val="tx1"/>
                </a:solidFill>
              </a:rPr>
              <a:t>gli ostacoli alla crescita, all’innovazione ed alla creazione di nuovi posti di lavoro</a:t>
            </a:r>
          </a:p>
          <a:p>
            <a:pPr algn="just">
              <a:lnSpc>
                <a:spcPct val="90000"/>
              </a:lnSpc>
            </a:pPr>
            <a:r>
              <a:rPr lang="it-IT" sz="2500" u="sng" dirty="0">
                <a:solidFill>
                  <a:schemeClr val="tx1"/>
                </a:solidFill>
                <a:hlinkClick r:id="rId2"/>
              </a:rPr>
              <a:t>Agenda sull’economia collaborativa</a:t>
            </a:r>
            <a:r>
              <a:rPr lang="it-IT" sz="2500" dirty="0">
                <a:solidFill>
                  <a:schemeClr val="tx1"/>
                </a:solidFill>
              </a:rPr>
              <a:t> - COM(2016) 356 final: specifici orientamenti per le autorità nazionali ed i vari </a:t>
            </a:r>
            <a:r>
              <a:rPr lang="it-IT" sz="2500" i="1" dirty="0">
                <a:solidFill>
                  <a:schemeClr val="tx1"/>
                </a:solidFill>
              </a:rPr>
              <a:t>stakeholder</a:t>
            </a:r>
            <a:r>
              <a:rPr lang="it-IT" sz="2500" dirty="0">
                <a:solidFill>
                  <a:schemeClr val="tx1"/>
                </a:solidFill>
              </a:rPr>
              <a:t> per uno sviluppo equilibrato del settore, in particolare delle “piattaforme collaborative”</a:t>
            </a:r>
          </a:p>
          <a:p>
            <a:pPr algn="just">
              <a:lnSpc>
                <a:spcPct val="90000"/>
              </a:lnSpc>
            </a:pPr>
            <a:r>
              <a:rPr lang="it-IT" sz="2500" dirty="0">
                <a:solidFill>
                  <a:schemeClr val="tx1"/>
                </a:solidFill>
              </a:rPr>
              <a:t>Tra i temi trattati: </a:t>
            </a:r>
            <a:r>
              <a:rPr lang="it-IT" sz="2500" b="1" dirty="0">
                <a:solidFill>
                  <a:schemeClr val="tx1"/>
                </a:solidFill>
              </a:rPr>
              <a:t>condizioni di accesso al mercato</a:t>
            </a:r>
            <a:r>
              <a:rPr lang="it-IT" sz="2500" dirty="0">
                <a:solidFill>
                  <a:schemeClr val="tx1"/>
                </a:solidFill>
              </a:rPr>
              <a:t> (licenze ed autorizzazioni all’esercizio di impresa) il regime delle </a:t>
            </a:r>
            <a:r>
              <a:rPr lang="it-IT" sz="2500" b="1" dirty="0">
                <a:solidFill>
                  <a:schemeClr val="tx1"/>
                </a:solidFill>
              </a:rPr>
              <a:t>responsabilità</a:t>
            </a:r>
            <a:r>
              <a:rPr lang="it-IT" sz="2500" dirty="0">
                <a:solidFill>
                  <a:schemeClr val="tx1"/>
                </a:solidFill>
              </a:rPr>
              <a:t>, della </a:t>
            </a:r>
            <a:r>
              <a:rPr lang="it-IT" sz="2500" b="1" dirty="0">
                <a:solidFill>
                  <a:schemeClr val="tx1"/>
                </a:solidFill>
              </a:rPr>
              <a:t>protezione dei consumatori</a:t>
            </a:r>
            <a:r>
              <a:rPr lang="it-IT" sz="2500" dirty="0">
                <a:solidFill>
                  <a:schemeClr val="tx1"/>
                </a:solidFill>
              </a:rPr>
              <a:t>, della </a:t>
            </a:r>
            <a:r>
              <a:rPr lang="it-IT" sz="2500" b="1" dirty="0">
                <a:solidFill>
                  <a:schemeClr val="tx1"/>
                </a:solidFill>
              </a:rPr>
              <a:t>tutela dei lavoratori </a:t>
            </a:r>
            <a:r>
              <a:rPr lang="it-IT" sz="2500" dirty="0">
                <a:solidFill>
                  <a:schemeClr val="tx1"/>
                </a:solidFill>
              </a:rPr>
              <a:t>e le </a:t>
            </a:r>
            <a:r>
              <a:rPr lang="it-IT" sz="2500" b="1" dirty="0">
                <a:solidFill>
                  <a:schemeClr val="tx1"/>
                </a:solidFill>
              </a:rPr>
              <a:t>questioni fiscali</a:t>
            </a:r>
          </a:p>
          <a:p>
            <a:pPr algn="just">
              <a:lnSpc>
                <a:spcPct val="90000"/>
              </a:lnSpc>
            </a:pPr>
            <a:endParaRPr lang="it-IT" sz="2500" dirty="0">
              <a:solidFill>
                <a:schemeClr val="tx1"/>
              </a:solidFill>
            </a:endParaRPr>
          </a:p>
        </p:txBody>
      </p:sp>
      <p:sp>
        <p:nvSpPr>
          <p:cNvPr id="10" name="Text Placeholder 3">
            <a:extLst>
              <a:ext uri="{FF2B5EF4-FFF2-40B4-BE49-F238E27FC236}">
                <a16:creationId xmlns:a16="http://schemas.microsoft.com/office/drawing/2014/main" id="{374FBFC9-CBD6-48C6-A0AD-64810DAAA03D}"/>
              </a:ext>
            </a:extLst>
          </p:cNvPr>
          <p:cNvSpPr>
            <a:spLocks noGrp="1"/>
          </p:cNvSpPr>
          <p:nvPr>
            <p:ph type="body" sz="half" idx="2"/>
          </p:nvPr>
        </p:nvSpPr>
        <p:spPr>
          <a:xfrm>
            <a:off x="609601" y="1435101"/>
            <a:ext cx="4011084" cy="4691063"/>
          </a:xfrm>
        </p:spPr>
        <p:txBody>
          <a:bodyPr/>
          <a:lstStyle/>
          <a:p>
            <a:endParaRPr lang="en-US" dirty="0"/>
          </a:p>
        </p:txBody>
      </p:sp>
      <p:pic>
        <p:nvPicPr>
          <p:cNvPr id="5" name="Immagine 4" descr="Immagine che contiene testo&#10;&#10;Descrizione generata automaticamente">
            <a:extLst>
              <a:ext uri="{FF2B5EF4-FFF2-40B4-BE49-F238E27FC236}">
                <a16:creationId xmlns:a16="http://schemas.microsoft.com/office/drawing/2014/main" id="{8C017B16-F763-4A15-9C0D-657C680CB8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5101"/>
            <a:ext cx="4615541" cy="515438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0" y="-43543"/>
            <a:ext cx="12192000" cy="685800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lgn="ctr">
              <a:buNone/>
            </a:pPr>
            <a:r>
              <a:rPr lang="it-IT" dirty="0"/>
              <a:t>La Commissione raccomanda di:</a:t>
            </a:r>
          </a:p>
          <a:p>
            <a:pPr marL="514350" indent="-514350" algn="just">
              <a:buFont typeface="+mj-lt"/>
              <a:buAutoNum type="arabicPeriod"/>
            </a:pPr>
            <a:r>
              <a:rPr lang="it-IT" dirty="0"/>
              <a:t>vietare</a:t>
            </a:r>
            <a:r>
              <a:rPr lang="it-IT" b="1" dirty="0"/>
              <a:t> il meno possibile </a:t>
            </a:r>
            <a:r>
              <a:rPr lang="it-IT" dirty="0"/>
              <a:t>simili attività</a:t>
            </a:r>
          </a:p>
          <a:p>
            <a:pPr marL="514350" indent="-514350" algn="just">
              <a:buFont typeface="+mj-lt"/>
              <a:buAutoNum type="arabicPeriod"/>
            </a:pPr>
            <a:r>
              <a:rPr lang="it-IT" dirty="0"/>
              <a:t>non equiparare, in termini di </a:t>
            </a:r>
            <a:r>
              <a:rPr lang="it-IT" b="1" dirty="0"/>
              <a:t>costi, oneri e responsabilità</a:t>
            </a:r>
            <a:r>
              <a:rPr lang="it-IT" dirty="0"/>
              <a:t>, i </a:t>
            </a:r>
            <a:r>
              <a:rPr lang="it-IT" b="1" dirty="0"/>
              <a:t>prestatori occasionali </a:t>
            </a:r>
            <a:r>
              <a:rPr lang="it-IT" dirty="0"/>
              <a:t>di un servizio ai veri </a:t>
            </a:r>
            <a:r>
              <a:rPr lang="it-IT" b="1" dirty="0"/>
              <a:t>professionisti</a:t>
            </a:r>
            <a:r>
              <a:rPr lang="it-IT" dirty="0"/>
              <a:t>, distinguibili sia per il volume di attività svolte, sia per il carattere di “</a:t>
            </a:r>
            <a:r>
              <a:rPr lang="it-IT" u="sng" dirty="0">
                <a:hlinkClick r:id="rId2"/>
              </a:rPr>
              <a:t>interesse generale</a:t>
            </a:r>
            <a:r>
              <a:rPr lang="it-IT" dirty="0"/>
              <a:t>” da queste incorporato</a:t>
            </a:r>
          </a:p>
          <a:p>
            <a:pPr marL="514350" indent="-514350" algn="just">
              <a:buFont typeface="+mj-lt"/>
              <a:buAutoNum type="arabicPeriod"/>
            </a:pPr>
            <a:r>
              <a:rPr lang="it-IT" dirty="0"/>
              <a:t>non assimilare il </a:t>
            </a:r>
            <a:r>
              <a:rPr lang="it-IT" b="1" dirty="0"/>
              <a:t>mero intermediario</a:t>
            </a:r>
            <a:r>
              <a:rPr lang="it-IT" dirty="0"/>
              <a:t>, a metà strada tra l’offerente ed il consumatore, al prestatore reale dell’attività</a:t>
            </a:r>
          </a:p>
          <a:p>
            <a:pPr marL="514350" indent="-514350" algn="just">
              <a:buFont typeface="+mj-lt"/>
              <a:buAutoNum type="arabicPeriod"/>
            </a:pPr>
            <a:r>
              <a:rPr lang="it-IT" dirty="0"/>
              <a:t>ogni servizio “</a:t>
            </a:r>
            <a:r>
              <a:rPr lang="it-IT" b="1" dirty="0"/>
              <a:t>di carattere economico</a:t>
            </a:r>
            <a:r>
              <a:rPr lang="it-IT" dirty="0"/>
              <a:t>” (costo per il consumatore ed impiego effettivo di personale) è soggetto alle regole UE sulla concorrenza, sugli standard sociali minimi per il lavoro subordinato e sulla protezione dei consumatori</a:t>
            </a:r>
          </a:p>
          <a:p>
            <a:pPr marL="514350" indent="-514350" algn="just">
              <a:buFont typeface="+mj-lt"/>
              <a:buAutoNum type="arabicPeriod"/>
            </a:pPr>
            <a:r>
              <a:rPr lang="it-IT" dirty="0"/>
              <a:t>in tali circostanze non ci si potrà sottrarre dalle </a:t>
            </a:r>
            <a:r>
              <a:rPr lang="it-IT" b="1" dirty="0"/>
              <a:t>imposte</a:t>
            </a:r>
            <a:r>
              <a:rPr lang="it-IT" dirty="0"/>
              <a:t> (reddito delle persone fisiche, delle società ed IVA)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Immagine 2" descr="Immagine che contiene screenshot&#10;&#10;Descrizione generata automaticamente">
            <a:extLst>
              <a:ext uri="{FF2B5EF4-FFF2-40B4-BE49-F238E27FC236}">
                <a16:creationId xmlns:a16="http://schemas.microsoft.com/office/drawing/2014/main" id="{6B1090B2-9614-4334-9696-C453862A5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152" y="0"/>
            <a:ext cx="7575857" cy="6829865"/>
          </a:xfrm>
          <a:prstGeom prst="rect">
            <a:avLst/>
          </a:prstGeom>
        </p:spPr>
      </p:pic>
    </p:spTree>
    <p:extLst>
      <p:ext uri="{BB962C8B-B14F-4D97-AF65-F5344CB8AC3E}">
        <p14:creationId xmlns:p14="http://schemas.microsoft.com/office/powerpoint/2010/main" val="97493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72526"/>
            <a:ext cx="12192000" cy="624160"/>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it-IT" b="1" dirty="0"/>
              <a:t>Il caso </a:t>
            </a:r>
            <a:r>
              <a:rPr lang="it-IT" b="1" i="1" dirty="0"/>
              <a:t>Uber</a:t>
            </a:r>
          </a:p>
        </p:txBody>
      </p:sp>
      <p:sp>
        <p:nvSpPr>
          <p:cNvPr id="3" name="Segnaposto contenuto 2"/>
          <p:cNvSpPr>
            <a:spLocks noGrp="1"/>
          </p:cNvSpPr>
          <p:nvPr>
            <p:ph sz="quarter" idx="1"/>
          </p:nvPr>
        </p:nvSpPr>
        <p:spPr>
          <a:xfrm>
            <a:off x="0" y="908720"/>
            <a:ext cx="12192000" cy="5949280"/>
          </a:xfrm>
        </p:spPr>
        <p:style>
          <a:lnRef idx="2">
            <a:schemeClr val="accent3"/>
          </a:lnRef>
          <a:fillRef idx="1">
            <a:schemeClr val="lt1"/>
          </a:fillRef>
          <a:effectRef idx="0">
            <a:schemeClr val="accent3"/>
          </a:effectRef>
          <a:fontRef idx="minor">
            <a:schemeClr val="dk1"/>
          </a:fontRef>
        </p:style>
        <p:txBody>
          <a:bodyPr>
            <a:normAutofit lnSpcReduction="10000"/>
          </a:bodyPr>
          <a:lstStyle/>
          <a:p>
            <a:pPr algn="just"/>
            <a:r>
              <a:rPr lang="it-IT" dirty="0"/>
              <a:t>Sent. CGUE del 20 dicembre 2017 (rinvio pregiudiziale operato dal Tribunale di commercio n. 3 di Barcellona, con decisione del 16 luglio 2015) - </a:t>
            </a:r>
            <a:r>
              <a:rPr lang="it-IT" b="1" dirty="0"/>
              <a:t>C‑434/15</a:t>
            </a:r>
          </a:p>
          <a:p>
            <a:pPr algn="just"/>
            <a:r>
              <a:rPr lang="it-IT" dirty="0"/>
              <a:t>«</a:t>
            </a:r>
            <a:r>
              <a:rPr lang="it-IT" i="1" dirty="0"/>
              <a:t>Rinvio pregiudiziale – Articolo 56 TFUE – Articolo 58, paragrafo 1, TFUE – Servizi nel settore dei trasporti – Direttiva 2006/123/CE – Servizi nel mercato interno – Direttiva 2000/31/CE – Direttiva 98/34/CE – Servizi della società dell’informazione – Servizio d’intermediazione che consente, mediante un’applicazione per smartphone, di mettere in contatto dietro retribuzione conducenti non professionisti che utilizzano il proprio veicolo con persone che intendono effettuare spostamenti in aerea urbana – Requisito di un’autorizzazione</a:t>
            </a:r>
            <a:r>
              <a:rPr lang="it-IT" dirty="0"/>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0" y="0"/>
            <a:ext cx="12192000" cy="6858000"/>
          </a:xfrm>
        </p:spPr>
        <p:style>
          <a:lnRef idx="2">
            <a:schemeClr val="accent3"/>
          </a:lnRef>
          <a:fillRef idx="1">
            <a:schemeClr val="lt1"/>
          </a:fillRef>
          <a:effectRef idx="0">
            <a:schemeClr val="accent3"/>
          </a:effectRef>
          <a:fontRef idx="minor">
            <a:schemeClr val="dk1"/>
          </a:fontRef>
        </p:style>
        <p:txBody>
          <a:bodyPr>
            <a:normAutofit/>
          </a:bodyPr>
          <a:lstStyle/>
          <a:p>
            <a:pPr marL="0" indent="0" algn="ctr">
              <a:buNone/>
            </a:pPr>
            <a:endParaRPr lang="it-IT" dirty="0"/>
          </a:p>
          <a:p>
            <a:pPr marL="0" indent="0" algn="ctr">
              <a:buNone/>
            </a:pPr>
            <a:r>
              <a:rPr lang="it-IT" b="1" dirty="0"/>
              <a:t>Uber si già era resa protagonista di una serie di ricorsi interni</a:t>
            </a:r>
          </a:p>
          <a:p>
            <a:pPr marL="0" indent="0" algn="just">
              <a:buNone/>
            </a:pPr>
            <a:endParaRPr lang="it-IT" i="1" dirty="0"/>
          </a:p>
          <a:p>
            <a:pPr marL="0" indent="0" algn="just">
              <a:buNone/>
            </a:pPr>
            <a:r>
              <a:rPr lang="it-IT" i="1" dirty="0"/>
              <a:t>Tribunal de commerce de Bruxelles </a:t>
            </a:r>
            <a:r>
              <a:rPr lang="it-IT" dirty="0"/>
              <a:t>(31 marzo 2014); </a:t>
            </a:r>
            <a:r>
              <a:rPr lang="it-IT" i="1" dirty="0"/>
              <a:t>Employment Tribunal </a:t>
            </a:r>
            <a:r>
              <a:rPr lang="it-IT" dirty="0"/>
              <a:t>di Londra (Case 2202550/2015 &amp; </a:t>
            </a:r>
            <a:r>
              <a:rPr lang="it-IT" i="1" dirty="0"/>
              <a:t>Other Employment Tribunal between Mr Y Aslam, &amp; Other and Uber B.V., Uber London Ltd and Uber Britannia Ltd</a:t>
            </a:r>
            <a:r>
              <a:rPr lang="it-IT" dirty="0"/>
              <a:t>); </a:t>
            </a:r>
            <a:r>
              <a:rPr lang="it-IT" i="1" dirty="0"/>
              <a:t>Frankfurt District Court </a:t>
            </a:r>
            <a:r>
              <a:rPr lang="it-IT" dirty="0"/>
              <a:t>(sentenza del 18 marzo 2015 n. 3 08 0 136/14 confermata in Corte d’appello in data 9 giugno 2016); </a:t>
            </a:r>
            <a:r>
              <a:rPr lang="it-IT" i="1" dirty="0"/>
              <a:t>Tribunale Ordinario di Torino</a:t>
            </a:r>
            <a:r>
              <a:rPr lang="it-IT" dirty="0"/>
              <a:t> (sentenza n. 1553/2017 del 20 marzo 2017); </a:t>
            </a:r>
            <a:r>
              <a:rPr lang="it-IT" i="1" dirty="0"/>
              <a:t>Conseil Constitutionnel </a:t>
            </a:r>
            <a:r>
              <a:rPr lang="it-IT" dirty="0"/>
              <a:t>(decisione n. 2015-484 QPC 22 settembre 2015, </a:t>
            </a:r>
            <a:r>
              <a:rPr lang="it-IT" i="1" dirty="0"/>
              <a:t>Societé UBER France SAS et autre III</a:t>
            </a:r>
            <a:r>
              <a:rPr lang="it-IT" dirty="0"/>
              <a:t>) e </a:t>
            </a:r>
            <a:r>
              <a:rPr lang="it-IT" i="1" dirty="0"/>
              <a:t>High Court of Denmark </a:t>
            </a:r>
            <a:r>
              <a:rPr lang="it-IT" dirty="0"/>
              <a:t>(sentenza del 18 novembre 2016)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0" y="0"/>
            <a:ext cx="12192000" cy="6858000"/>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algn="just"/>
            <a:r>
              <a:rPr lang="it-IT" b="1" dirty="0"/>
              <a:t>Domanda pregiudiziale </a:t>
            </a:r>
            <a:r>
              <a:rPr lang="it-IT" dirty="0"/>
              <a:t>da un procedimento promosso da un’associazione professionale di conducenti dei taxi:  violazione delle regole di “leale concorrenza” da parte della multinazionale californiana </a:t>
            </a:r>
          </a:p>
          <a:p>
            <a:pPr algn="just"/>
            <a:r>
              <a:rPr lang="it-IT" dirty="0"/>
              <a:t>I termini principali della questione vertono sulla </a:t>
            </a:r>
            <a:r>
              <a:rPr lang="it-IT" b="1" dirty="0"/>
              <a:t>tipologia di servizio “</a:t>
            </a:r>
            <a:r>
              <a:rPr lang="it-IT" dirty="0"/>
              <a:t>principalmente ed essenzialmente” offerto:  </a:t>
            </a:r>
          </a:p>
          <a:p>
            <a:pPr marL="457200" indent="-457200" algn="just">
              <a:buFont typeface="+mj-lt"/>
              <a:buAutoNum type="arabicPeriod"/>
            </a:pPr>
            <a:r>
              <a:rPr lang="it-IT" b="1" dirty="0"/>
              <a:t>servizio di trasporto </a:t>
            </a:r>
            <a:r>
              <a:rPr lang="it-IT" dirty="0"/>
              <a:t>(come sostenuto dalle associazioni di categoria in rivolta)?</a:t>
            </a:r>
          </a:p>
          <a:p>
            <a:pPr marL="457200" indent="-457200" algn="just">
              <a:buFont typeface="+mj-lt"/>
              <a:buAutoNum type="arabicPeriod"/>
            </a:pPr>
            <a:r>
              <a:rPr lang="it-IT" dirty="0"/>
              <a:t>mero </a:t>
            </a:r>
            <a:r>
              <a:rPr lang="it-IT" b="1" dirty="0"/>
              <a:t>servizio tecnologico di intermediazione</a:t>
            </a:r>
            <a:r>
              <a:rPr lang="it-IT" dirty="0"/>
              <a:t> fra utenti e conducenti (come affermato dai legali di </a:t>
            </a:r>
            <a:r>
              <a:rPr lang="it-IT" i="1" dirty="0"/>
              <a:t>Uber</a:t>
            </a:r>
            <a:r>
              <a:rPr lang="it-IT" dirty="0"/>
              <a:t>)?</a:t>
            </a:r>
          </a:p>
          <a:p>
            <a:pPr marL="457200" indent="-457200" algn="just"/>
            <a:r>
              <a:rPr lang="it-IT" dirty="0"/>
              <a:t>Decisione con ripercussioni anche </a:t>
            </a:r>
            <a:r>
              <a:rPr lang="it-IT" b="1" dirty="0"/>
              <a:t>per tutte le imprese </a:t>
            </a:r>
            <a:r>
              <a:rPr lang="it-IT" dirty="0"/>
              <a:t>le cui </a:t>
            </a:r>
            <a:r>
              <a:rPr lang="it-IT" b="1" dirty="0"/>
              <a:t>piattaforme digitali </a:t>
            </a:r>
            <a:r>
              <a:rPr lang="it-IT" dirty="0"/>
              <a:t>possono ricadere nei settori dell’</a:t>
            </a:r>
            <a:r>
              <a:rPr lang="it-IT" i="1" dirty="0"/>
              <a:t>economia on-demand</a:t>
            </a:r>
            <a:r>
              <a:rPr lang="it-IT" dirty="0"/>
              <a:t>, della </a:t>
            </a:r>
            <a:r>
              <a:rPr lang="it-IT" i="1" dirty="0"/>
              <a:t>gig economy</a:t>
            </a:r>
            <a:r>
              <a:rPr lang="it-IT" dirty="0"/>
              <a:t> o della </a:t>
            </a:r>
            <a:r>
              <a:rPr lang="it-IT" i="1" dirty="0"/>
              <a:t>rental economy</a:t>
            </a:r>
          </a:p>
          <a:p>
            <a:pPr marL="457200" indent="-457200" algn="just"/>
            <a:r>
              <a:rPr lang="it-IT" dirty="0"/>
              <a:t>Punto di partenza per “meglio inquadrare” (giuridicamente) i servizi di “</a:t>
            </a:r>
            <a:r>
              <a:rPr lang="it-IT" b="1" dirty="0"/>
              <a:t>mera intermediazione informatica</a:t>
            </a:r>
            <a:r>
              <a:rPr lang="it-IT" dirty="0"/>
              <a:t>” ascrivibili dentro il contenitore della </a:t>
            </a:r>
            <a:r>
              <a:rPr lang="it-IT" i="1" dirty="0"/>
              <a:t>sharing economy, </a:t>
            </a:r>
            <a:r>
              <a:rPr lang="it-IT" dirty="0"/>
              <a:t>con le imprese  che, formalmente, sembrerebbero limitarsi a gestire un </a:t>
            </a:r>
            <a:r>
              <a:rPr lang="it-IT" i="1" dirty="0"/>
              <a:t>marketplace</a:t>
            </a:r>
          </a:p>
          <a:p>
            <a:pPr marL="457200" indent="-457200" algn="just"/>
            <a:endParaRPr lang="it-IT" i="1" dirty="0"/>
          </a:p>
          <a:p>
            <a:pPr marL="457200" indent="-457200" algn="just"/>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80571" y="274638"/>
            <a:ext cx="11001829" cy="755876"/>
          </a:xfrm>
        </p:spPr>
        <p:style>
          <a:lnRef idx="1">
            <a:schemeClr val="accent6"/>
          </a:lnRef>
          <a:fillRef idx="2">
            <a:schemeClr val="accent6"/>
          </a:fillRef>
          <a:effectRef idx="1">
            <a:schemeClr val="accent6"/>
          </a:effectRef>
          <a:fontRef idx="minor">
            <a:schemeClr val="dk1"/>
          </a:fontRef>
        </p:style>
        <p:txBody>
          <a:bodyPr anchor="ctr">
            <a:normAutofit fontScale="90000"/>
          </a:bodyPr>
          <a:lstStyle/>
          <a:p>
            <a:r>
              <a:rPr lang="it-IT" b="1" dirty="0">
                <a:solidFill>
                  <a:schemeClr val="tx1"/>
                </a:solidFill>
              </a:rPr>
              <a:t>La pronuncia della Corte</a:t>
            </a:r>
          </a:p>
        </p:txBody>
      </p:sp>
      <p:sp>
        <p:nvSpPr>
          <p:cNvPr id="3" name="Segnaposto contenuto 2"/>
          <p:cNvSpPr>
            <a:spLocks noGrp="1"/>
          </p:cNvSpPr>
          <p:nvPr>
            <p:ph sz="half" idx="1"/>
          </p:nvPr>
        </p:nvSpPr>
        <p:spPr>
          <a:xfrm>
            <a:off x="159657" y="1306287"/>
            <a:ext cx="5834743" cy="5399314"/>
          </a:xfrm>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algn="just">
              <a:lnSpc>
                <a:spcPct val="90000"/>
              </a:lnSpc>
            </a:pPr>
            <a:endParaRPr lang="it-IT" sz="2600" dirty="0">
              <a:solidFill>
                <a:schemeClr val="tx1"/>
              </a:solidFill>
            </a:endParaRPr>
          </a:p>
          <a:p>
            <a:pPr algn="just">
              <a:lnSpc>
                <a:spcPct val="90000"/>
              </a:lnSpc>
            </a:pPr>
            <a:r>
              <a:rPr lang="it-IT" sz="2600" dirty="0">
                <a:solidFill>
                  <a:schemeClr val="tx1"/>
                </a:solidFill>
              </a:rPr>
              <a:t>Avvalorando il ragionamento dell’Avvocato generale, la CGUE ha dichiarato che:</a:t>
            </a:r>
          </a:p>
          <a:p>
            <a:pPr marL="457200" indent="-457200" algn="just">
              <a:lnSpc>
                <a:spcPct val="90000"/>
              </a:lnSpc>
              <a:buFont typeface="+mj-lt"/>
              <a:buAutoNum type="arabicPeriod"/>
            </a:pPr>
            <a:r>
              <a:rPr lang="it-IT" sz="2600" dirty="0">
                <a:solidFill>
                  <a:schemeClr val="tx1"/>
                </a:solidFill>
              </a:rPr>
              <a:t>l’attività di intermediazione offerta tramite la </a:t>
            </a:r>
            <a:r>
              <a:rPr lang="it-IT" sz="2600" i="1" dirty="0">
                <a:solidFill>
                  <a:schemeClr val="tx1"/>
                </a:solidFill>
              </a:rPr>
              <a:t>app</a:t>
            </a:r>
            <a:r>
              <a:rPr lang="it-IT" sz="2600" dirty="0">
                <a:solidFill>
                  <a:schemeClr val="tx1"/>
                </a:solidFill>
              </a:rPr>
              <a:t> “</a:t>
            </a:r>
            <a:r>
              <a:rPr lang="it-IT" sz="2600" i="1" dirty="0">
                <a:solidFill>
                  <a:schemeClr val="tx1"/>
                </a:solidFill>
              </a:rPr>
              <a:t>UberPop</a:t>
            </a:r>
            <a:r>
              <a:rPr lang="it-IT" sz="2600" dirty="0">
                <a:solidFill>
                  <a:schemeClr val="tx1"/>
                </a:solidFill>
              </a:rPr>
              <a:t>” si configura, sebbene con </a:t>
            </a:r>
            <a:r>
              <a:rPr lang="it-IT" sz="2600" b="1" dirty="0">
                <a:solidFill>
                  <a:schemeClr val="tx1"/>
                </a:solidFill>
              </a:rPr>
              <a:t>modalità innovative,</a:t>
            </a:r>
            <a:r>
              <a:rPr lang="it-IT" sz="2600" dirty="0">
                <a:solidFill>
                  <a:schemeClr val="tx1"/>
                </a:solidFill>
              </a:rPr>
              <a:t> quale “</a:t>
            </a:r>
            <a:r>
              <a:rPr lang="it-IT" sz="2600" b="1" dirty="0">
                <a:solidFill>
                  <a:schemeClr val="tx1"/>
                </a:solidFill>
              </a:rPr>
              <a:t>servizio nel settore dei trasporti</a:t>
            </a:r>
            <a:r>
              <a:rPr lang="it-IT" sz="2600" dirty="0">
                <a:solidFill>
                  <a:schemeClr val="tx1"/>
                </a:solidFill>
              </a:rPr>
              <a:t>” e non come “</a:t>
            </a:r>
            <a:r>
              <a:rPr lang="it-IT" sz="2600" b="1" dirty="0">
                <a:solidFill>
                  <a:schemeClr val="tx1"/>
                </a:solidFill>
              </a:rPr>
              <a:t>servizio di intermediazione elettronica o della società dell’informazione</a:t>
            </a:r>
            <a:r>
              <a:rPr lang="it-IT" sz="2600" dirty="0">
                <a:solidFill>
                  <a:schemeClr val="tx1"/>
                </a:solidFill>
              </a:rPr>
              <a:t>”;</a:t>
            </a:r>
          </a:p>
          <a:p>
            <a:pPr marL="457200" indent="-457200" algn="just">
              <a:lnSpc>
                <a:spcPct val="90000"/>
              </a:lnSpc>
              <a:buFont typeface="+mj-lt"/>
              <a:buAutoNum type="arabicPeriod"/>
            </a:pPr>
            <a:r>
              <a:rPr lang="it-IT" sz="2600" dirty="0">
                <a:solidFill>
                  <a:schemeClr val="tx1"/>
                </a:solidFill>
              </a:rPr>
              <a:t>il servizio d’intermediazione è </a:t>
            </a:r>
            <a:r>
              <a:rPr lang="it-IT" sz="2600" b="1" dirty="0">
                <a:solidFill>
                  <a:schemeClr val="tx1"/>
                </a:solidFill>
              </a:rPr>
              <a:t>secondario </a:t>
            </a:r>
            <a:r>
              <a:rPr lang="it-IT" sz="2600" dirty="0">
                <a:solidFill>
                  <a:schemeClr val="tx1"/>
                </a:solidFill>
              </a:rPr>
              <a:t>rispetto al potere organizzativo che esercita su aspetti come </a:t>
            </a:r>
            <a:r>
              <a:rPr lang="it-IT" sz="2600" b="1" dirty="0">
                <a:solidFill>
                  <a:schemeClr val="tx1"/>
                </a:solidFill>
              </a:rPr>
              <a:t>i prezzi, gli orari di lavoro e le condizioni del veicolo e del servizio</a:t>
            </a:r>
            <a:r>
              <a:rPr lang="it-IT" sz="2600" dirty="0">
                <a:solidFill>
                  <a:schemeClr val="tx1"/>
                </a:solidFill>
              </a:rPr>
              <a:t>, nonché, in ultimo, </a:t>
            </a:r>
            <a:r>
              <a:rPr lang="it-IT" sz="2600" b="1" dirty="0">
                <a:solidFill>
                  <a:schemeClr val="tx1"/>
                </a:solidFill>
              </a:rPr>
              <a:t>sugli autisti stessi</a:t>
            </a:r>
            <a:r>
              <a:rPr lang="it-IT" sz="2600" dirty="0">
                <a:solidFill>
                  <a:schemeClr val="tx1"/>
                </a:solidFill>
              </a:rPr>
              <a:t> </a:t>
            </a:r>
          </a:p>
          <a:p>
            <a:pPr lvl="0" algn="just"/>
            <a:r>
              <a:rPr lang="it-IT" sz="2600" dirty="0">
                <a:solidFill>
                  <a:prstClr val="black"/>
                </a:solidFill>
              </a:rPr>
              <a:t>La sentenza garantisce la compatibilità con il diritto UE di qualsiasi normativa nazionale che </a:t>
            </a:r>
            <a:r>
              <a:rPr lang="it-IT" sz="2600" b="1" dirty="0">
                <a:solidFill>
                  <a:prstClr val="black"/>
                </a:solidFill>
              </a:rPr>
              <a:t>assoggetti</a:t>
            </a:r>
            <a:r>
              <a:rPr lang="it-IT" sz="2600" dirty="0">
                <a:solidFill>
                  <a:prstClr val="black"/>
                </a:solidFill>
              </a:rPr>
              <a:t> l’attività di </a:t>
            </a:r>
            <a:r>
              <a:rPr lang="it-IT" sz="2600" i="1" dirty="0">
                <a:solidFill>
                  <a:prstClr val="black"/>
                </a:solidFill>
              </a:rPr>
              <a:t>Uber, </a:t>
            </a:r>
            <a:r>
              <a:rPr lang="it-IT" sz="2600" dirty="0">
                <a:solidFill>
                  <a:prstClr val="black"/>
                </a:solidFill>
              </a:rPr>
              <a:t>e non solo quella dei suoi autisti, a </a:t>
            </a:r>
            <a:r>
              <a:rPr lang="it-IT" sz="2600" b="1" dirty="0">
                <a:solidFill>
                  <a:prstClr val="black"/>
                </a:solidFill>
              </a:rPr>
              <a:t>licenze o autorizzazioni</a:t>
            </a:r>
            <a:endParaRPr lang="it-IT" sz="2600" dirty="0">
              <a:solidFill>
                <a:prstClr val="black"/>
              </a:solidFill>
            </a:endParaRPr>
          </a:p>
          <a:p>
            <a:pPr marL="0" indent="0">
              <a:lnSpc>
                <a:spcPct val="90000"/>
              </a:lnSpc>
              <a:buNone/>
            </a:pPr>
            <a:endParaRPr lang="it-IT" sz="2000" dirty="0">
              <a:solidFill>
                <a:schemeClr val="tx1"/>
              </a:solidFill>
            </a:endParaRPr>
          </a:p>
        </p:txBody>
      </p:sp>
      <p:sp>
        <p:nvSpPr>
          <p:cNvPr id="8" name="Content Placeholder 3">
            <a:extLst>
              <a:ext uri="{FF2B5EF4-FFF2-40B4-BE49-F238E27FC236}">
                <a16:creationId xmlns:a16="http://schemas.microsoft.com/office/drawing/2014/main" id="{A85DDC45-2E95-4416-8E36-636F54422344}"/>
              </a:ext>
            </a:extLst>
          </p:cNvPr>
          <p:cNvSpPr>
            <a:spLocks noGrp="1"/>
          </p:cNvSpPr>
          <p:nvPr>
            <p:ph sz="half" idx="2"/>
          </p:nvPr>
        </p:nvSpPr>
        <p:spPr>
          <a:xfrm>
            <a:off x="6197600" y="1306287"/>
            <a:ext cx="5384800" cy="5399314"/>
          </a:xfrm>
        </p:spPr>
        <p:txBody>
          <a:bodyPr>
            <a:normAutofit fontScale="85000" lnSpcReduction="20000"/>
          </a:bodyPr>
          <a:lstStyle/>
          <a:p>
            <a:pPr lvl="0" algn="just"/>
            <a:endParaRPr lang="it-IT" sz="2500" i="1">
              <a:solidFill>
                <a:prstClr val="black"/>
              </a:solidFill>
            </a:endParaRPr>
          </a:p>
          <a:p>
            <a:pPr lvl="0" algn="just"/>
            <a:r>
              <a:rPr lang="it-IT" sz="2500" i="1">
                <a:solidFill>
                  <a:prstClr val="black"/>
                </a:solidFill>
              </a:rPr>
              <a:t>Uber</a:t>
            </a:r>
            <a:r>
              <a:rPr lang="it-IT" sz="2500">
                <a:solidFill>
                  <a:prstClr val="black"/>
                </a:solidFill>
              </a:rPr>
              <a:t> </a:t>
            </a:r>
            <a:r>
              <a:rPr lang="it-IT" sz="2500" dirty="0">
                <a:solidFill>
                  <a:prstClr val="black"/>
                </a:solidFill>
              </a:rPr>
              <a:t>qualificato come “</a:t>
            </a:r>
            <a:r>
              <a:rPr lang="it-IT" sz="2500" b="1" dirty="0">
                <a:solidFill>
                  <a:prstClr val="black"/>
                </a:solidFill>
              </a:rPr>
              <a:t>gestore di servizi di trasporto urbano</a:t>
            </a:r>
            <a:r>
              <a:rPr lang="it-IT" sz="2500" dirty="0">
                <a:solidFill>
                  <a:prstClr val="black"/>
                </a:solidFill>
              </a:rPr>
              <a:t>”: ridefinire i rapporti contrattuali con i propri conducenti (non “prestatori liberi ed autonomi” come sostenuto da </a:t>
            </a:r>
            <a:r>
              <a:rPr lang="it-IT" sz="2500" i="1" dirty="0">
                <a:solidFill>
                  <a:prstClr val="black"/>
                </a:solidFill>
              </a:rPr>
              <a:t>Uber</a:t>
            </a:r>
            <a:r>
              <a:rPr lang="it-IT" sz="2500" dirty="0">
                <a:solidFill>
                  <a:prstClr val="black"/>
                </a:solidFill>
              </a:rPr>
              <a:t>)</a:t>
            </a:r>
          </a:p>
          <a:p>
            <a:pPr lvl="0" algn="just"/>
            <a:r>
              <a:rPr lang="it-IT" sz="2500" dirty="0">
                <a:solidFill>
                  <a:prstClr val="black"/>
                </a:solidFill>
              </a:rPr>
              <a:t>Riconoscendo un </a:t>
            </a:r>
            <a:r>
              <a:rPr lang="it-IT" sz="2500" b="1" dirty="0">
                <a:solidFill>
                  <a:prstClr val="black"/>
                </a:solidFill>
              </a:rPr>
              <a:t>ampio potere organizzativo </a:t>
            </a:r>
            <a:r>
              <a:rPr lang="it-IT" sz="2500" dirty="0">
                <a:solidFill>
                  <a:prstClr val="black"/>
                </a:solidFill>
              </a:rPr>
              <a:t>sulle </a:t>
            </a:r>
            <a:r>
              <a:rPr lang="it-IT" sz="2500" b="1" dirty="0">
                <a:solidFill>
                  <a:prstClr val="black"/>
                </a:solidFill>
              </a:rPr>
              <a:t>modalità di prestazione del servizio</a:t>
            </a:r>
            <a:r>
              <a:rPr lang="it-IT" sz="2500" dirty="0">
                <a:solidFill>
                  <a:prstClr val="black"/>
                </a:solidFill>
              </a:rPr>
              <a:t>, il contratto di trasporto deve ritenersi stipulato, non tanto fra i </a:t>
            </a:r>
            <a:r>
              <a:rPr lang="it-IT" sz="2500" i="1" dirty="0">
                <a:solidFill>
                  <a:prstClr val="black"/>
                </a:solidFill>
              </a:rPr>
              <a:t>drivers</a:t>
            </a:r>
            <a:r>
              <a:rPr lang="it-IT" sz="2500" dirty="0">
                <a:solidFill>
                  <a:prstClr val="black"/>
                </a:solidFill>
              </a:rPr>
              <a:t> di Uber ed il passeggero, quanto con la stessa compagnia statunitense</a:t>
            </a:r>
          </a:p>
          <a:p>
            <a:pPr lvl="0" algn="just"/>
            <a:r>
              <a:rPr lang="it-IT" sz="2500" dirty="0">
                <a:solidFill>
                  <a:prstClr val="black"/>
                </a:solidFill>
              </a:rPr>
              <a:t>Dagli accordi stipulati sul modello </a:t>
            </a:r>
            <a:r>
              <a:rPr lang="it-IT" sz="2500" i="1" dirty="0">
                <a:solidFill>
                  <a:prstClr val="black"/>
                </a:solidFill>
              </a:rPr>
              <a:t>peer-to-peer –</a:t>
            </a:r>
            <a:r>
              <a:rPr lang="it-IT" sz="2500" dirty="0">
                <a:solidFill>
                  <a:prstClr val="black"/>
                </a:solidFill>
              </a:rPr>
              <a:t> con incertezza sul diritto applicabile - si passerebbe al modello </a:t>
            </a:r>
            <a:r>
              <a:rPr lang="it-IT" sz="2500" i="1" dirty="0">
                <a:solidFill>
                  <a:prstClr val="black"/>
                </a:solidFill>
              </a:rPr>
              <a:t>business-to-consumer</a:t>
            </a:r>
            <a:r>
              <a:rPr lang="it-IT" sz="2500" dirty="0">
                <a:solidFill>
                  <a:prstClr val="black"/>
                </a:solidFill>
              </a:rPr>
              <a:t> (B2C), con applicazione della normativa del “Codice dei consumatori”</a:t>
            </a:r>
          </a:p>
          <a:p>
            <a:pPr lvl="0" algn="just"/>
            <a:r>
              <a:rPr lang="it-IT" sz="2500" dirty="0">
                <a:solidFill>
                  <a:prstClr val="black"/>
                </a:solidFill>
              </a:rPr>
              <a:t>Auspicata la pronta adozione di norme comuni a livello UE</a:t>
            </a:r>
          </a:p>
          <a:p>
            <a:pPr marL="0" indent="0">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egnaposto contenuto 2">
            <a:extLst>
              <a:ext uri="{FF2B5EF4-FFF2-40B4-BE49-F238E27FC236}">
                <a16:creationId xmlns:a16="http://schemas.microsoft.com/office/drawing/2014/main" id="{18A2A247-1029-43B9-816E-33F4D11A219C}"/>
              </a:ext>
            </a:extLst>
          </p:cNvPr>
          <p:cNvGraphicFramePr>
            <a:graphicFrameLocks noGrp="1"/>
          </p:cNvGraphicFramePr>
          <p:nvPr>
            <p:ph idx="1"/>
            <p:extLst>
              <p:ext uri="{D42A27DB-BD31-4B8C-83A1-F6EECF244321}">
                <p14:modId xmlns:p14="http://schemas.microsoft.com/office/powerpoint/2010/main" val="613237603"/>
              </p:ext>
            </p:extLst>
          </p:nvPr>
        </p:nvGraphicFramePr>
        <p:xfrm>
          <a:off x="0" y="1"/>
          <a:ext cx="12046857"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12192000" cy="6858000"/>
          </a:xfrm>
        </p:spPr>
        <p:style>
          <a:lnRef idx="2">
            <a:schemeClr val="accent6"/>
          </a:lnRef>
          <a:fillRef idx="1">
            <a:schemeClr val="lt1"/>
          </a:fillRef>
          <a:effectRef idx="0">
            <a:schemeClr val="accent6"/>
          </a:effectRef>
          <a:fontRef idx="minor">
            <a:schemeClr val="dk1"/>
          </a:fontRef>
        </p:style>
        <p:txBody>
          <a:bodyPr>
            <a:normAutofit fontScale="85000" lnSpcReduction="10000"/>
          </a:bodyPr>
          <a:lstStyle/>
          <a:p>
            <a:pPr algn="just" fontAlgn="t"/>
            <a:r>
              <a:rPr lang="it-IT" b="1" dirty="0"/>
              <a:t>Diritti minimi </a:t>
            </a:r>
            <a:r>
              <a:rPr lang="it-IT" dirty="0"/>
              <a:t>per i lavoratori che svolgono un'occupazione occasionale o a breve termine</a:t>
            </a:r>
          </a:p>
          <a:p>
            <a:pPr algn="just" fontAlgn="t"/>
            <a:r>
              <a:rPr lang="it-IT" b="1" dirty="0"/>
              <a:t>Obbligo di comunicare </a:t>
            </a:r>
            <a:r>
              <a:rPr lang="it-IT" dirty="0"/>
              <a:t>le condizioni di lavoro il primo giorno o entro 7 giorni se giustificato (descrizione delle mansioni, data di inizio, durata, retribuzione, giornata lavorativa standard o orario di riferimento per coloro che hanno orari di lavoro imprevedibili)</a:t>
            </a:r>
          </a:p>
          <a:p>
            <a:pPr algn="just" fontAlgn="ctr"/>
            <a:r>
              <a:rPr lang="it-IT" b="1" dirty="0"/>
              <a:t>Possibilità di rifiutare</a:t>
            </a:r>
            <a:r>
              <a:rPr lang="it-IT" dirty="0"/>
              <a:t>, senza conseguenze, un incarico al di fuori dell’orario prestabilito o essere compensati se l'incarico non è annullato in tempo</a:t>
            </a:r>
          </a:p>
          <a:p>
            <a:pPr algn="just" fontAlgn="ctr"/>
            <a:r>
              <a:rPr lang="it-IT" b="1" dirty="0"/>
              <a:t>Divieto </a:t>
            </a:r>
            <a:r>
              <a:rPr lang="it-IT" dirty="0"/>
              <a:t>per i datori di lavoro </a:t>
            </a:r>
            <a:r>
              <a:rPr lang="it-IT" b="1" dirty="0"/>
              <a:t>di sanzionare </a:t>
            </a:r>
            <a:r>
              <a:rPr lang="it-IT" dirty="0"/>
              <a:t>i lavoratori che vogliono accettare impieghi con altre imprese, sempre che le nuove mansioni non rientrino nell'orario di lavoro stabilito</a:t>
            </a:r>
          </a:p>
          <a:p>
            <a:pPr algn="just" fontAlgn="ctr"/>
            <a:r>
              <a:rPr lang="it-IT" b="1" dirty="0"/>
              <a:t>Periodo di prova </a:t>
            </a:r>
            <a:r>
              <a:rPr lang="it-IT" dirty="0"/>
              <a:t>limitato a </a:t>
            </a:r>
            <a:r>
              <a:rPr lang="it-IT" b="1" dirty="0"/>
              <a:t>sei mesi </a:t>
            </a:r>
            <a:r>
              <a:rPr lang="it-IT" dirty="0"/>
              <a:t>(o proporzionale alla durata prevista del contratto in caso di lavoro a tempo determinato). Un contratto rinnovato per la stessa funzione non potrà essere definito quale periodo di prova</a:t>
            </a:r>
          </a:p>
          <a:p>
            <a:pPr algn="just" fontAlgn="ctr"/>
            <a:r>
              <a:rPr lang="it-IT" dirty="0"/>
              <a:t>Il datore di lavoro dovrà fornire </a:t>
            </a:r>
            <a:r>
              <a:rPr lang="it-IT" b="1" dirty="0"/>
              <a:t>gratuitamente una formazione </a:t>
            </a:r>
            <a:r>
              <a:rPr lang="it-IT" dirty="0"/>
              <a:t>che sarà inclusa nell’orario di lavoro. Quando possibile, tale formazione dovrà essere anche completata entro l'orario di lavoro</a:t>
            </a:r>
          </a:p>
          <a:p>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6A6947D1-589E-4124-A656-494822E9B82E}"/>
              </a:ext>
            </a:extLst>
          </p:cNvPr>
          <p:cNvPicPr>
            <a:picLocks noChangeAspect="1"/>
          </p:cNvPicPr>
          <p:nvPr/>
        </p:nvPicPr>
        <p:blipFill rotWithShape="1">
          <a:blip r:embed="rId2">
            <a:extLst>
              <a:ext uri="{28A0092B-C50C-407E-A947-70E740481C1C}">
                <a14:useLocalDpi xmlns:a14="http://schemas.microsoft.com/office/drawing/2010/main" val="0"/>
              </a:ext>
            </a:extLst>
          </a:blip>
          <a:srcRect l="3452" r="1426" b="1"/>
          <a:stretch/>
        </p:blipFill>
        <p:spPr>
          <a:xfrm>
            <a:off x="120650" y="68263"/>
            <a:ext cx="11950700" cy="6721475"/>
          </a:xfrm>
          <a:prstGeom prst="rect">
            <a:avLst/>
          </a:prstGeom>
          <a:noFill/>
        </p:spPr>
      </p:pic>
      <p:pic>
        <p:nvPicPr>
          <p:cNvPr id="5" name="Immagine 4" descr="Immagine che contiene segnale, cibo&#10;&#10;Descrizione generata automaticamente">
            <a:extLst>
              <a:ext uri="{FF2B5EF4-FFF2-40B4-BE49-F238E27FC236}">
                <a16:creationId xmlns:a16="http://schemas.microsoft.com/office/drawing/2014/main" id="{9C968D04-4DD7-4BF3-9E88-600F37FE2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413" y="1453279"/>
            <a:ext cx="5336458" cy="5336458"/>
          </a:xfrm>
          <a:prstGeom prst="rect">
            <a:avLst/>
          </a:prstGeom>
        </p:spPr>
      </p:pic>
    </p:spTree>
    <p:extLst>
      <p:ext uri="{BB962C8B-B14F-4D97-AF65-F5344CB8AC3E}">
        <p14:creationId xmlns:p14="http://schemas.microsoft.com/office/powerpoint/2010/main" val="238714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style>
          <a:lnRef idx="3">
            <a:schemeClr val="lt1"/>
          </a:lnRef>
          <a:fillRef idx="1">
            <a:schemeClr val="accent1"/>
          </a:fillRef>
          <a:effectRef idx="1">
            <a:schemeClr val="accent1"/>
          </a:effectRef>
          <a:fontRef idx="minor">
            <a:schemeClr val="lt1"/>
          </a:fontRef>
        </p:style>
        <p:txBody>
          <a:bodyPr anchor="ctr">
            <a:normAutofit/>
          </a:bodyPr>
          <a:lstStyle/>
          <a:p>
            <a:r>
              <a:rPr lang="it-IT" b="1" dirty="0"/>
              <a:t>Il Trattato: “Economia sociale”</a:t>
            </a:r>
          </a:p>
        </p:txBody>
      </p:sp>
      <p:sp>
        <p:nvSpPr>
          <p:cNvPr id="3" name="Segnaposto contenuto 2"/>
          <p:cNvSpPr>
            <a:spLocks noGrp="1"/>
          </p:cNvSpPr>
          <p:nvPr>
            <p:ph sz="half" idx="1"/>
          </p:nvPr>
        </p:nvSpPr>
        <p:spPr>
          <a:xfrm>
            <a:off x="609601" y="1600201"/>
            <a:ext cx="5384800" cy="4617244"/>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lnSpc>
                <a:spcPct val="90000"/>
              </a:lnSpc>
            </a:pPr>
            <a:endParaRPr lang="it-IT" sz="2400" b="1" dirty="0"/>
          </a:p>
          <a:p>
            <a:pPr marL="0" indent="0" algn="just">
              <a:lnSpc>
                <a:spcPct val="90000"/>
              </a:lnSpc>
              <a:buNone/>
            </a:pPr>
            <a:r>
              <a:rPr lang="it-IT" sz="2400" b="1" dirty="0"/>
              <a:t>Art. 3.3 TUE</a:t>
            </a:r>
            <a:r>
              <a:rPr lang="it-IT" sz="2400" dirty="0"/>
              <a:t>: “</a:t>
            </a:r>
            <a:r>
              <a:rPr lang="it-IT" sz="2400" i="1" dirty="0"/>
              <a:t>L'Unione instaura un mercato interno. Si adopera per lo </a:t>
            </a:r>
            <a:r>
              <a:rPr lang="it-IT" sz="2400" b="1" i="1" dirty="0"/>
              <a:t>sviluppo sostenibile </a:t>
            </a:r>
            <a:r>
              <a:rPr lang="it-IT" sz="2400" i="1" dirty="0"/>
              <a:t>dell'Europa, basato su una crescita economica equilibrata e sulla stabilità dei prezzi, su </a:t>
            </a:r>
            <a:r>
              <a:rPr lang="it-IT" sz="2400" b="1" i="1" dirty="0"/>
              <a:t>un'economia sociale di mercato fortemente competitiva</a:t>
            </a:r>
            <a:r>
              <a:rPr lang="it-IT" sz="2400" i="1" dirty="0"/>
              <a:t>, che mira alla piena occupazione e al progresso sociale, e su un elevato livello di tutela e di </a:t>
            </a:r>
            <a:r>
              <a:rPr lang="it-IT" sz="2400" b="1" i="1" dirty="0"/>
              <a:t>miglioramento della qualità dell'ambiente</a:t>
            </a:r>
            <a:r>
              <a:rPr lang="it-IT" sz="2400" i="1" dirty="0"/>
              <a:t>. Essa promuove il progresso scientifico e tecnologico</a:t>
            </a:r>
            <a:r>
              <a:rPr lang="it-IT" sz="2400" dirty="0"/>
              <a:t>”</a:t>
            </a:r>
          </a:p>
        </p:txBody>
      </p:sp>
      <p:sp>
        <p:nvSpPr>
          <p:cNvPr id="8" name="Content Placeholder 3">
            <a:extLst>
              <a:ext uri="{FF2B5EF4-FFF2-40B4-BE49-F238E27FC236}">
                <a16:creationId xmlns:a16="http://schemas.microsoft.com/office/drawing/2014/main" id="{78DC3301-3F71-4094-A7FA-C34564906042}"/>
              </a:ext>
            </a:extLst>
          </p:cNvPr>
          <p:cNvSpPr>
            <a:spLocks noGrp="1"/>
          </p:cNvSpPr>
          <p:nvPr>
            <p:ph sz="half" idx="2"/>
          </p:nvPr>
        </p:nvSpPr>
        <p:spPr>
          <a:xfrm>
            <a:off x="6197600" y="1600201"/>
            <a:ext cx="5384800" cy="4617244"/>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it-IT" sz="2500" dirty="0">
                <a:solidFill>
                  <a:prstClr val="black"/>
                </a:solidFill>
              </a:rPr>
              <a:t>C</a:t>
            </a:r>
            <a:r>
              <a:rPr lang="el-GR" sz="2500" dirty="0">
                <a:solidFill>
                  <a:prstClr val="black"/>
                </a:solidFill>
              </a:rPr>
              <a:t>rescita del mercato </a:t>
            </a:r>
            <a:r>
              <a:rPr lang="it-IT" sz="2500" dirty="0">
                <a:solidFill>
                  <a:prstClr val="black"/>
                </a:solidFill>
              </a:rPr>
              <a:t>interno</a:t>
            </a:r>
            <a:r>
              <a:rPr lang="el-GR" sz="2500" dirty="0">
                <a:solidFill>
                  <a:prstClr val="black"/>
                </a:solidFill>
              </a:rPr>
              <a:t> verso “</a:t>
            </a:r>
            <a:r>
              <a:rPr lang="el-GR" sz="2500" b="1" dirty="0">
                <a:solidFill>
                  <a:prstClr val="black"/>
                </a:solidFill>
              </a:rPr>
              <a:t>la massima inclusione possibile</a:t>
            </a:r>
            <a:r>
              <a:rPr lang="it-IT" sz="2500" dirty="0">
                <a:solidFill>
                  <a:prstClr val="black"/>
                </a:solidFill>
              </a:rPr>
              <a:t>”</a:t>
            </a:r>
          </a:p>
          <a:p>
            <a:pPr algn="just"/>
            <a:r>
              <a:rPr lang="el-GR" sz="2500" dirty="0">
                <a:solidFill>
                  <a:prstClr val="black"/>
                </a:solidFill>
              </a:rPr>
              <a:t>«lavoro (…) consumi, (…) risparmi e (…) investimenti </a:t>
            </a:r>
            <a:r>
              <a:rPr lang="it-IT" sz="2500" dirty="0">
                <a:solidFill>
                  <a:prstClr val="black"/>
                </a:solidFill>
              </a:rPr>
              <a:t>(...) con </a:t>
            </a:r>
            <a:r>
              <a:rPr lang="el-GR" sz="2500" dirty="0">
                <a:solidFill>
                  <a:prstClr val="black"/>
                </a:solidFill>
              </a:rPr>
              <a:t>impatto e  significato più “</a:t>
            </a:r>
            <a:r>
              <a:rPr lang="el-GR" sz="2500" b="1" dirty="0">
                <a:solidFill>
                  <a:prstClr val="black"/>
                </a:solidFill>
              </a:rPr>
              <a:t>etici</a:t>
            </a:r>
            <a:r>
              <a:rPr lang="el-GR" sz="2500" dirty="0">
                <a:solidFill>
                  <a:prstClr val="black"/>
                </a:solidFill>
              </a:rPr>
              <a:t>” e più “</a:t>
            </a:r>
            <a:r>
              <a:rPr lang="el-GR" sz="2500" b="1" dirty="0">
                <a:solidFill>
                  <a:prstClr val="black"/>
                </a:solidFill>
              </a:rPr>
              <a:t>sociali</a:t>
            </a:r>
            <a:r>
              <a:rPr lang="el-GR" sz="2500" dirty="0">
                <a:solidFill>
                  <a:prstClr val="black"/>
                </a:solidFill>
              </a:rPr>
              <a:t>”, senza per questo rinunciare al fattore </a:t>
            </a:r>
            <a:r>
              <a:rPr lang="el-GR" sz="2500" b="1" dirty="0">
                <a:solidFill>
                  <a:prstClr val="black"/>
                </a:solidFill>
              </a:rPr>
              <a:t>competitività</a:t>
            </a:r>
            <a:r>
              <a:rPr lang="el-GR" sz="2500" dirty="0">
                <a:solidFill>
                  <a:prstClr val="black"/>
                </a:solidFill>
              </a:rPr>
              <a:t>»</a:t>
            </a:r>
            <a:r>
              <a:rPr lang="it-IT" sz="2500" dirty="0">
                <a:solidFill>
                  <a:prstClr val="black"/>
                </a:solidFill>
              </a:rPr>
              <a:t> (Cfr. </a:t>
            </a:r>
            <a:r>
              <a:rPr lang="el-GR" sz="2500" i="1" dirty="0">
                <a:solidFill>
                  <a:prstClr val="black"/>
                </a:solidFill>
              </a:rPr>
              <a:t>Iniziativa per l’imprenditoria sociale</a:t>
            </a:r>
            <a:r>
              <a:rPr lang="it-IT" sz="2500" i="1" dirty="0">
                <a:solidFill>
                  <a:prstClr val="black"/>
                </a:solidFill>
              </a:rPr>
              <a:t> - </a:t>
            </a:r>
            <a:r>
              <a:rPr lang="el-GR" sz="2500" i="1" dirty="0">
                <a:solidFill>
                  <a:prstClr val="black"/>
                </a:solidFill>
              </a:rPr>
              <a:t> </a:t>
            </a:r>
            <a:r>
              <a:rPr lang="el-GR" sz="2500" dirty="0">
                <a:solidFill>
                  <a:prstClr val="black"/>
                </a:solidFill>
              </a:rPr>
              <a:t>COM(2011) 682</a:t>
            </a:r>
            <a:r>
              <a:rPr lang="it-IT" sz="2500" dirty="0">
                <a:solidFill>
                  <a:prstClr val="black"/>
                </a:solidFill>
              </a:rPr>
              <a:t> – </a:t>
            </a:r>
            <a:r>
              <a:rPr lang="it-IT" sz="2500" b="1" dirty="0">
                <a:solidFill>
                  <a:prstClr val="black"/>
                </a:solidFill>
                <a:hlinkClick r:id="rId2"/>
              </a:rPr>
              <a:t>SBI</a:t>
            </a:r>
            <a:r>
              <a:rPr lang="it-IT" sz="2500" dirty="0">
                <a:solidFill>
                  <a:prstClr val="black"/>
                </a:solidFill>
              </a:rPr>
              <a:t>)</a:t>
            </a:r>
          </a:p>
          <a:p>
            <a:pPr algn="just"/>
            <a:r>
              <a:rPr lang="it-IT" sz="2500" dirty="0">
                <a:solidFill>
                  <a:prstClr val="black"/>
                </a:solidFill>
              </a:rPr>
              <a:t>“</a:t>
            </a:r>
            <a:r>
              <a:rPr lang="it-IT" sz="2500" b="1" dirty="0">
                <a:solidFill>
                  <a:prstClr val="black"/>
                </a:solidFill>
              </a:rPr>
              <a:t>E</a:t>
            </a:r>
            <a:r>
              <a:rPr lang="el-GR" sz="2500" b="1" dirty="0">
                <a:solidFill>
                  <a:prstClr val="black"/>
                </a:solidFill>
              </a:rPr>
              <a:t>conomia ed </a:t>
            </a:r>
            <a:r>
              <a:rPr lang="el-GR" sz="2500" b="1" dirty="0">
                <a:solidFill>
                  <a:prstClr val="black"/>
                </a:solidFill>
                <a:hlinkClick r:id="rId3"/>
              </a:rPr>
              <a:t>innovazione sociale</a:t>
            </a:r>
            <a:r>
              <a:rPr lang="it-IT" sz="2500" dirty="0">
                <a:solidFill>
                  <a:prstClr val="black"/>
                </a:solidFill>
              </a:rPr>
              <a:t>”</a:t>
            </a:r>
            <a:r>
              <a:rPr lang="el-GR" sz="2500" dirty="0">
                <a:solidFill>
                  <a:prstClr val="black"/>
                </a:solidFill>
              </a:rPr>
              <a:t> al centro </a:t>
            </a:r>
            <a:r>
              <a:rPr lang="it-IT" sz="2500" dirty="0">
                <a:solidFill>
                  <a:prstClr val="black"/>
                </a:solidFill>
              </a:rPr>
              <a:t>delle politiche di </a:t>
            </a:r>
            <a:r>
              <a:rPr lang="el-GR" sz="2500" b="1" dirty="0">
                <a:solidFill>
                  <a:prstClr val="black"/>
                </a:solidFill>
              </a:rPr>
              <a:t>coesione territoriale</a:t>
            </a:r>
            <a:r>
              <a:rPr lang="it-IT" sz="2500" b="1" dirty="0">
                <a:solidFill>
                  <a:prstClr val="black"/>
                </a:solidFill>
              </a:rPr>
              <a:t> </a:t>
            </a:r>
            <a:r>
              <a:rPr lang="it-IT" sz="2500" dirty="0">
                <a:solidFill>
                  <a:prstClr val="black"/>
                </a:solidFill>
              </a:rPr>
              <a:t>ed </a:t>
            </a:r>
            <a:r>
              <a:rPr lang="it-IT" sz="2500" b="1" dirty="0">
                <a:solidFill>
                  <a:prstClr val="black"/>
                </a:solidFill>
              </a:rPr>
              <a:t>occupazionali</a:t>
            </a:r>
            <a:endParaRPr lang="it-IT" sz="2500" dirty="0">
              <a:solidFill>
                <a:prstClr val="black"/>
              </a:solidFill>
            </a:endParaRPr>
          </a:p>
          <a:p>
            <a:pPr algn="just"/>
            <a:endParaRPr lang="it-IT" sz="2500" dirty="0">
              <a:solidFill>
                <a:prstClr val="black"/>
              </a:solidFill>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nSpc>
                <a:spcPct val="90000"/>
              </a:lnSpc>
            </a:pPr>
            <a:r>
              <a:rPr lang="it-IT" sz="3700" b="1" dirty="0"/>
              <a:t>Verso un mercato interno più etico? Il dibattito sul </a:t>
            </a:r>
            <a:r>
              <a:rPr lang="it-IT" sz="3700" b="1" i="1" dirty="0"/>
              <a:t>modello EBC</a:t>
            </a:r>
          </a:p>
        </p:txBody>
      </p:sp>
      <p:graphicFrame>
        <p:nvGraphicFramePr>
          <p:cNvPr id="5" name="Segnaposto contenuto 2">
            <a:extLst>
              <a:ext uri="{FF2B5EF4-FFF2-40B4-BE49-F238E27FC236}">
                <a16:creationId xmlns:a16="http://schemas.microsoft.com/office/drawing/2014/main" id="{766A3801-81D1-4F82-846A-073E0E7D7CFF}"/>
              </a:ext>
            </a:extLst>
          </p:cNvPr>
          <p:cNvGraphicFramePr>
            <a:graphicFrameLocks noGrp="1"/>
          </p:cNvGraphicFramePr>
          <p:nvPr>
            <p:ph idx="1"/>
            <p:extLst>
              <p:ext uri="{D42A27DB-BD31-4B8C-83A1-F6EECF244321}">
                <p14:modId xmlns:p14="http://schemas.microsoft.com/office/powerpoint/2010/main" val="548740462"/>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7B3765-85CF-4CBB-9643-BEEBA4EA98A7}"/>
              </a:ext>
            </a:extLst>
          </p:cNvPr>
          <p:cNvSpPr>
            <a:spLocks noGrp="1"/>
          </p:cNvSpPr>
          <p:nvPr>
            <p:ph type="title"/>
          </p:nvPr>
        </p:nvSpPr>
        <p:spPr>
          <a:xfrm>
            <a:off x="609601" y="273050"/>
            <a:ext cx="4011084" cy="1162050"/>
          </a:xfrm>
        </p:spPr>
        <p:txBody>
          <a:bodyPr/>
          <a:lstStyle/>
          <a:p>
            <a:endParaRPr lang="en-US"/>
          </a:p>
        </p:txBody>
      </p:sp>
      <p:sp>
        <p:nvSpPr>
          <p:cNvPr id="14" name="Segnaposto contenuto 2"/>
          <p:cNvSpPr>
            <a:spLocks noGrp="1"/>
          </p:cNvSpPr>
          <p:nvPr>
            <p:ph idx="1"/>
          </p:nvPr>
        </p:nvSpPr>
        <p:spPr>
          <a:xfrm>
            <a:off x="4766733" y="244916"/>
            <a:ext cx="6815667" cy="5853113"/>
          </a:xfrm>
          <a:noFill/>
          <a:ln>
            <a:noFill/>
          </a:ln>
        </p:spPr>
        <p:style>
          <a:lnRef idx="0">
            <a:scrgbClr r="0" g="0" b="0"/>
          </a:lnRef>
          <a:fillRef idx="0">
            <a:scrgbClr r="0" g="0" b="0"/>
          </a:fillRef>
          <a:effectRef idx="0">
            <a:scrgbClr r="0" g="0" b="0"/>
          </a:effectRef>
          <a:fontRef idx="minor">
            <a:schemeClr val="accent2"/>
          </a:fontRef>
        </p:style>
        <p:txBody>
          <a:bodyPr>
            <a:normAutofit/>
          </a:bodyPr>
          <a:lstStyle/>
          <a:p>
            <a:pPr>
              <a:lnSpc>
                <a:spcPct val="90000"/>
              </a:lnSpc>
              <a:buNone/>
            </a:pPr>
            <a:endParaRPr lang="it-IT" sz="2500" b="1" dirty="0">
              <a:solidFill>
                <a:schemeClr val="tx1"/>
              </a:solidFill>
            </a:endParaRPr>
          </a:p>
          <a:p>
            <a:pPr algn="just">
              <a:lnSpc>
                <a:spcPct val="90000"/>
              </a:lnSpc>
            </a:pPr>
            <a:r>
              <a:rPr lang="it-IT" sz="2500" dirty="0">
                <a:solidFill>
                  <a:schemeClr val="tx1"/>
                </a:solidFill>
              </a:rPr>
              <a:t>In sintonia con </a:t>
            </a:r>
            <a:r>
              <a:rPr lang="it-IT" sz="2500" i="1" dirty="0">
                <a:solidFill>
                  <a:schemeClr val="tx1"/>
                </a:solidFill>
              </a:rPr>
              <a:t>Europa 2020</a:t>
            </a:r>
            <a:r>
              <a:rPr lang="it-IT" sz="2500" dirty="0">
                <a:solidFill>
                  <a:schemeClr val="tx1"/>
                </a:solidFill>
              </a:rPr>
              <a:t>, si propone la transizione verso un «</a:t>
            </a:r>
            <a:r>
              <a:rPr lang="it-IT" sz="2500" b="1" dirty="0">
                <a:solidFill>
                  <a:schemeClr val="tx1"/>
                </a:solidFill>
              </a:rPr>
              <a:t>mercato etico europeo</a:t>
            </a:r>
            <a:r>
              <a:rPr lang="it-IT" sz="2500" dirty="0">
                <a:solidFill>
                  <a:schemeClr val="tx1"/>
                </a:solidFill>
              </a:rPr>
              <a:t>» capace di incentivare l'innovazione sociale, incrementare il tasso di occupazione ed apportare sicuri benefici per l'ambiente</a:t>
            </a:r>
          </a:p>
          <a:p>
            <a:pPr algn="just">
              <a:lnSpc>
                <a:spcPct val="90000"/>
              </a:lnSpc>
            </a:pPr>
            <a:r>
              <a:rPr lang="it-IT" sz="2500" dirty="0">
                <a:solidFill>
                  <a:schemeClr val="tx1"/>
                </a:solidFill>
              </a:rPr>
              <a:t>Tra le strategie proposte per la sua realizzazione, </a:t>
            </a:r>
            <a:r>
              <a:rPr lang="it-IT" sz="2500" b="1" dirty="0">
                <a:solidFill>
                  <a:schemeClr val="tx1"/>
                </a:solidFill>
              </a:rPr>
              <a:t>l’introduzione di indicatori di benessere “altri” rispetto al PIL</a:t>
            </a:r>
            <a:r>
              <a:rPr lang="it-IT" sz="2500" dirty="0">
                <a:solidFill>
                  <a:schemeClr val="tx1"/>
                </a:solidFill>
              </a:rPr>
              <a:t>, l'elaborazione di meccanismi premiali per le imprese eticamente virtuose (</a:t>
            </a:r>
            <a:r>
              <a:rPr lang="it-IT" sz="2500" b="1" dirty="0">
                <a:solidFill>
                  <a:schemeClr val="tx1"/>
                </a:solidFill>
              </a:rPr>
              <a:t>v. appalti pubblici «etici»</a:t>
            </a:r>
            <a:r>
              <a:rPr lang="it-IT" sz="2500" dirty="0">
                <a:solidFill>
                  <a:schemeClr val="tx1"/>
                </a:solidFill>
              </a:rPr>
              <a:t> e promozione del commercio interno etico)</a:t>
            </a:r>
          </a:p>
          <a:p>
            <a:pPr algn="just">
              <a:lnSpc>
                <a:spcPct val="90000"/>
              </a:lnSpc>
            </a:pPr>
            <a:r>
              <a:rPr lang="it-IT" sz="2500" dirty="0">
                <a:solidFill>
                  <a:schemeClr val="tx1"/>
                </a:solidFill>
              </a:rPr>
              <a:t>Dal lato degli scambi internazionali, promozione del </a:t>
            </a:r>
            <a:r>
              <a:rPr lang="it-IT" sz="2500" b="1" dirty="0">
                <a:solidFill>
                  <a:schemeClr val="tx1"/>
                </a:solidFill>
              </a:rPr>
              <a:t>commercio estero etico </a:t>
            </a:r>
            <a:r>
              <a:rPr lang="it-IT" sz="2500" dirty="0">
                <a:solidFill>
                  <a:schemeClr val="tx1"/>
                </a:solidFill>
              </a:rPr>
              <a:t>come «</a:t>
            </a:r>
            <a:r>
              <a:rPr lang="it-IT" sz="2500" b="1" dirty="0">
                <a:solidFill>
                  <a:schemeClr val="tx1"/>
                </a:solidFill>
              </a:rPr>
              <a:t>marchio Europa</a:t>
            </a:r>
            <a:r>
              <a:rPr lang="it-IT" sz="2500" dirty="0">
                <a:solidFill>
                  <a:schemeClr val="tx1"/>
                </a:solidFill>
              </a:rPr>
              <a:t>»</a:t>
            </a:r>
            <a:endParaRPr lang="it-IT" sz="2500" b="1" dirty="0">
              <a:solidFill>
                <a:schemeClr val="tx1"/>
              </a:solidFill>
            </a:endParaRPr>
          </a:p>
        </p:txBody>
      </p:sp>
      <p:sp>
        <p:nvSpPr>
          <p:cNvPr id="15" name="Text Placeholder 3">
            <a:extLst>
              <a:ext uri="{FF2B5EF4-FFF2-40B4-BE49-F238E27FC236}">
                <a16:creationId xmlns:a16="http://schemas.microsoft.com/office/drawing/2014/main" id="{96268EEF-44F2-46EB-B4D9-161BEF89363C}"/>
              </a:ext>
            </a:extLst>
          </p:cNvPr>
          <p:cNvSpPr>
            <a:spLocks noGrp="1"/>
          </p:cNvSpPr>
          <p:nvPr>
            <p:ph type="body" sz="half" idx="2"/>
          </p:nvPr>
        </p:nvSpPr>
        <p:spPr>
          <a:xfrm>
            <a:off x="609601" y="1435101"/>
            <a:ext cx="4011084" cy="4691063"/>
          </a:xfrm>
        </p:spPr>
        <p:txBody>
          <a:bodyPr/>
          <a:lstStyle/>
          <a:p>
            <a:endParaRPr lang="en-US"/>
          </a:p>
        </p:txBody>
      </p:sp>
      <p:pic>
        <p:nvPicPr>
          <p:cNvPr id="4" name="Immagine 3">
            <a:extLst>
              <a:ext uri="{FF2B5EF4-FFF2-40B4-BE49-F238E27FC236}">
                <a16:creationId xmlns:a16="http://schemas.microsoft.com/office/drawing/2014/main" id="{AA1ADAB4-2612-4A73-BBD6-6FBD72A94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73049"/>
            <a:ext cx="4011084" cy="58531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pPr>
              <a:lnSpc>
                <a:spcPct val="90000"/>
              </a:lnSpc>
            </a:pPr>
            <a:r>
              <a:rPr lang="it-IT" sz="3700" b="1" dirty="0">
                <a:solidFill>
                  <a:schemeClr val="bg1"/>
                </a:solidFill>
              </a:rPr>
              <a:t>L’impresa sociale – IS</a:t>
            </a:r>
            <a:br>
              <a:rPr lang="it-IT" sz="3700" b="1" dirty="0">
                <a:solidFill>
                  <a:schemeClr val="bg1"/>
                </a:solidFill>
              </a:rPr>
            </a:br>
            <a:r>
              <a:rPr lang="it-IT" sz="3700" b="1" dirty="0">
                <a:solidFill>
                  <a:schemeClr val="bg1"/>
                </a:solidFill>
              </a:rPr>
              <a:t>La naturale destinataria di ogni approccio «etico»</a:t>
            </a:r>
          </a:p>
        </p:txBody>
      </p:sp>
      <p:graphicFrame>
        <p:nvGraphicFramePr>
          <p:cNvPr id="5" name="Segnaposto contenuto 2">
            <a:extLst>
              <a:ext uri="{FF2B5EF4-FFF2-40B4-BE49-F238E27FC236}">
                <a16:creationId xmlns:a16="http://schemas.microsoft.com/office/drawing/2014/main" id="{FF6B6C4A-01A2-48B6-B809-6238FCFB9ECB}"/>
              </a:ext>
            </a:extLst>
          </p:cNvPr>
          <p:cNvGraphicFramePr>
            <a:graphicFrameLocks noGrp="1"/>
          </p:cNvGraphicFramePr>
          <p:nvPr>
            <p:ph idx="1"/>
            <p:extLst>
              <p:ext uri="{D42A27DB-BD31-4B8C-83A1-F6EECF244321}">
                <p14:modId xmlns:p14="http://schemas.microsoft.com/office/powerpoint/2010/main" val="3618505750"/>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style>
          <a:lnRef idx="1">
            <a:schemeClr val="accent1"/>
          </a:lnRef>
          <a:fillRef idx="2">
            <a:schemeClr val="accent1"/>
          </a:fillRef>
          <a:effectRef idx="1">
            <a:schemeClr val="accent1"/>
          </a:effectRef>
          <a:fontRef idx="minor">
            <a:schemeClr val="dk1"/>
          </a:fontRef>
        </p:style>
        <p:txBody>
          <a:bodyPr anchor="ctr">
            <a:normAutofit/>
          </a:bodyPr>
          <a:lstStyle/>
          <a:p>
            <a:r>
              <a:rPr lang="it-IT" b="1" dirty="0">
                <a:solidFill>
                  <a:schemeClr val="tx1"/>
                </a:solidFill>
              </a:rPr>
              <a:t>IS: la nozione - SBI/</a:t>
            </a:r>
            <a:r>
              <a:rPr lang="el-GR" b="1" dirty="0">
                <a:solidFill>
                  <a:schemeClr val="tx1"/>
                </a:solidFill>
              </a:rPr>
              <a:t>Reg</a:t>
            </a:r>
            <a:r>
              <a:rPr lang="it-IT" b="1" dirty="0">
                <a:solidFill>
                  <a:schemeClr val="tx1"/>
                </a:solidFill>
              </a:rPr>
              <a:t>.</a:t>
            </a:r>
            <a:r>
              <a:rPr lang="el-GR" b="1" dirty="0">
                <a:solidFill>
                  <a:schemeClr val="tx1"/>
                </a:solidFill>
              </a:rPr>
              <a:t> 1296/2013</a:t>
            </a:r>
            <a:endParaRPr lang="it-IT" b="1" dirty="0">
              <a:solidFill>
                <a:schemeClr val="tx1"/>
              </a:solidFill>
            </a:endParaRPr>
          </a:p>
        </p:txBody>
      </p:sp>
      <p:sp>
        <p:nvSpPr>
          <p:cNvPr id="3" name="Segnaposto contenuto 2"/>
          <p:cNvSpPr>
            <a:spLocks noGrp="1"/>
          </p:cNvSpPr>
          <p:nvPr>
            <p:ph sz="half" idx="2"/>
          </p:nvPr>
        </p:nvSpPr>
        <p:spPr>
          <a:xfrm>
            <a:off x="609600" y="1674055"/>
            <a:ext cx="5386917" cy="4452108"/>
          </a:xfrm>
        </p:spPr>
        <p:style>
          <a:lnRef idx="2">
            <a:schemeClr val="accent1"/>
          </a:lnRef>
          <a:fillRef idx="1">
            <a:schemeClr val="lt1"/>
          </a:fillRef>
          <a:effectRef idx="0">
            <a:schemeClr val="accent1"/>
          </a:effectRef>
          <a:fontRef idx="minor">
            <a:schemeClr val="dk1"/>
          </a:fontRef>
        </p:style>
        <p:txBody>
          <a:bodyPr>
            <a:normAutofit/>
          </a:bodyPr>
          <a:lstStyle/>
          <a:p>
            <a:pPr algn="just">
              <a:lnSpc>
                <a:spcPct val="90000"/>
              </a:lnSpc>
            </a:pPr>
            <a:r>
              <a:rPr lang="it-IT" b="1" dirty="0">
                <a:solidFill>
                  <a:schemeClr val="tx1"/>
                </a:solidFill>
              </a:rPr>
              <a:t>SBI</a:t>
            </a:r>
            <a:r>
              <a:rPr lang="it-IT" dirty="0">
                <a:solidFill>
                  <a:schemeClr val="tx1"/>
                </a:solidFill>
              </a:rPr>
              <a:t>: </a:t>
            </a:r>
            <a:r>
              <a:rPr lang="el-GR" dirty="0">
                <a:solidFill>
                  <a:schemeClr val="tx1"/>
                </a:solidFill>
              </a:rPr>
              <a:t>“</a:t>
            </a:r>
            <a:r>
              <a:rPr lang="el-GR" i="1" dirty="0">
                <a:solidFill>
                  <a:schemeClr val="tx1"/>
                </a:solidFill>
              </a:rPr>
              <a:t>attore dell’economia sociale il cui principale obiettivo </a:t>
            </a:r>
            <a:r>
              <a:rPr lang="el-GR" b="1" i="1" dirty="0">
                <a:solidFill>
                  <a:schemeClr val="tx1"/>
                </a:solidFill>
              </a:rPr>
              <a:t>non è generare utili </a:t>
            </a:r>
            <a:r>
              <a:rPr lang="el-GR" i="1" dirty="0">
                <a:solidFill>
                  <a:schemeClr val="tx1"/>
                </a:solidFill>
              </a:rPr>
              <a:t>per i suoi proprietari o azionisti, ma esercitare un </a:t>
            </a:r>
            <a:r>
              <a:rPr lang="el-GR" b="1" i="1" dirty="0">
                <a:solidFill>
                  <a:schemeClr val="tx1"/>
                </a:solidFill>
              </a:rPr>
              <a:t>impatto sociale</a:t>
            </a:r>
            <a:r>
              <a:rPr lang="el-GR" dirty="0">
                <a:solidFill>
                  <a:schemeClr val="tx1"/>
                </a:solidFill>
              </a:rPr>
              <a:t>”</a:t>
            </a:r>
            <a:r>
              <a:rPr lang="it-IT" dirty="0">
                <a:solidFill>
                  <a:schemeClr val="tx1"/>
                </a:solidFill>
              </a:rPr>
              <a:t>, producendo “</a:t>
            </a:r>
            <a:r>
              <a:rPr lang="it-IT" b="1" dirty="0">
                <a:solidFill>
                  <a:schemeClr val="tx1"/>
                </a:solidFill>
              </a:rPr>
              <a:t>innovazione sociale</a:t>
            </a:r>
            <a:r>
              <a:rPr lang="it-IT" dirty="0">
                <a:solidFill>
                  <a:schemeClr val="tx1"/>
                </a:solidFill>
              </a:rPr>
              <a:t>”. I</a:t>
            </a:r>
            <a:r>
              <a:rPr lang="el-GR" dirty="0">
                <a:solidFill>
                  <a:schemeClr val="tx1"/>
                </a:solidFill>
              </a:rPr>
              <a:t>l suo campo d’azione è il “mercato”, dove opera “</a:t>
            </a:r>
            <a:r>
              <a:rPr lang="el-GR" i="1" dirty="0">
                <a:solidFill>
                  <a:schemeClr val="tx1"/>
                </a:solidFill>
              </a:rPr>
              <a:t>producendo beni e servizi in modo </a:t>
            </a:r>
            <a:r>
              <a:rPr lang="el-GR" dirty="0">
                <a:solidFill>
                  <a:schemeClr val="tx1"/>
                </a:solidFill>
              </a:rPr>
              <a:t>imprenditoriale e innovativo”, attraverso una gestione </a:t>
            </a:r>
            <a:r>
              <a:rPr lang="it-IT" dirty="0">
                <a:solidFill>
                  <a:schemeClr val="tx1"/>
                </a:solidFill>
              </a:rPr>
              <a:t>“</a:t>
            </a:r>
            <a:r>
              <a:rPr lang="el-GR" i="1" dirty="0">
                <a:solidFill>
                  <a:schemeClr val="tx1"/>
                </a:solidFill>
              </a:rPr>
              <a:t>responsabile e trasparente, in particolare </a:t>
            </a:r>
            <a:r>
              <a:rPr lang="el-GR" b="1" i="1" dirty="0">
                <a:solidFill>
                  <a:schemeClr val="tx1"/>
                </a:solidFill>
              </a:rPr>
              <a:t>coinvolgendo</a:t>
            </a:r>
            <a:r>
              <a:rPr lang="el-GR" i="1" dirty="0">
                <a:solidFill>
                  <a:schemeClr val="tx1"/>
                </a:solidFill>
              </a:rPr>
              <a:t> dipendenti, clienti e altri soggetti interessati dalle sue attività commercial</a:t>
            </a:r>
            <a:r>
              <a:rPr lang="it-IT" i="1" dirty="0">
                <a:solidFill>
                  <a:schemeClr val="tx1"/>
                </a:solidFill>
              </a:rPr>
              <a:t>i”</a:t>
            </a:r>
          </a:p>
          <a:p>
            <a:pPr marL="0" indent="0" algn="just">
              <a:lnSpc>
                <a:spcPct val="90000"/>
              </a:lnSpc>
              <a:buNone/>
            </a:pPr>
            <a:endParaRPr lang="it-IT" sz="2000" i="1" dirty="0">
              <a:solidFill>
                <a:schemeClr val="tx1"/>
              </a:solidFill>
            </a:endParaRPr>
          </a:p>
          <a:p>
            <a:pPr>
              <a:lnSpc>
                <a:spcPct val="90000"/>
              </a:lnSpc>
            </a:pPr>
            <a:endParaRPr lang="it-IT" sz="1500" dirty="0">
              <a:solidFill>
                <a:schemeClr val="tx1"/>
              </a:solidFill>
            </a:endParaRPr>
          </a:p>
        </p:txBody>
      </p:sp>
      <p:sp>
        <p:nvSpPr>
          <p:cNvPr id="12" name="Content Placeholder 5">
            <a:extLst>
              <a:ext uri="{FF2B5EF4-FFF2-40B4-BE49-F238E27FC236}">
                <a16:creationId xmlns:a16="http://schemas.microsoft.com/office/drawing/2014/main" id="{A724F23B-8828-45AF-B3D9-D30C2F23B13D}"/>
              </a:ext>
            </a:extLst>
          </p:cNvPr>
          <p:cNvSpPr>
            <a:spLocks noGrp="1"/>
          </p:cNvSpPr>
          <p:nvPr>
            <p:ph sz="quarter" idx="4"/>
          </p:nvPr>
        </p:nvSpPr>
        <p:spPr>
          <a:xfrm>
            <a:off x="6193368" y="1674055"/>
            <a:ext cx="5389033" cy="4452108"/>
          </a:xfrm>
        </p:spPr>
        <p:txBody>
          <a:bodyPr>
            <a:normAutofit/>
          </a:bodyPr>
          <a:lstStyle/>
          <a:p>
            <a:pPr algn="just"/>
            <a:r>
              <a:rPr lang="it-IT" dirty="0"/>
              <a:t>Il </a:t>
            </a:r>
            <a:r>
              <a:rPr lang="el-GR" b="1" dirty="0"/>
              <a:t>Reg</a:t>
            </a:r>
            <a:r>
              <a:rPr lang="it-IT" b="1" dirty="0"/>
              <a:t>. “</a:t>
            </a:r>
            <a:r>
              <a:rPr lang="it-IT" b="1" i="1" dirty="0">
                <a:hlinkClick r:id="rId2">
                  <a:extLst>
                    <a:ext uri="{A12FA001-AC4F-418D-AE19-62706E023703}">
                      <ahyp:hlinkClr xmlns:ahyp="http://schemas.microsoft.com/office/drawing/2018/hyperlinkcolor" val="tx"/>
                    </a:ext>
                  </a:extLst>
                </a:hlinkClick>
              </a:rPr>
              <a:t>EaSI</a:t>
            </a:r>
            <a:r>
              <a:rPr lang="it-IT" b="1" dirty="0"/>
              <a:t>” </a:t>
            </a:r>
            <a:r>
              <a:rPr lang="el-GR" b="1" dirty="0"/>
              <a:t>1296/2013</a:t>
            </a:r>
            <a:r>
              <a:rPr lang="it-IT" b="1" dirty="0"/>
              <a:t> </a:t>
            </a:r>
            <a:r>
              <a:rPr lang="it-IT" dirty="0"/>
              <a:t>la</a:t>
            </a:r>
            <a:r>
              <a:rPr lang="it-IT" b="1" dirty="0"/>
              <a:t> </a:t>
            </a:r>
            <a:r>
              <a:rPr lang="it-IT" dirty="0"/>
              <a:t>definisce (art. 2.1), </a:t>
            </a:r>
            <a:r>
              <a:rPr lang="it-IT" b="1" dirty="0"/>
              <a:t>prescindendo dalla sua effettiva forma giuridica</a:t>
            </a:r>
            <a:r>
              <a:rPr lang="it-IT" dirty="0"/>
              <a:t>,  come </a:t>
            </a:r>
            <a:r>
              <a:rPr lang="el-GR" dirty="0"/>
              <a:t>l’impresa che “</a:t>
            </a:r>
            <a:r>
              <a:rPr lang="el-GR" i="1" dirty="0"/>
              <a:t>conformemente al suo atto costitutivo, al suo statuto o a qualsiasi altro documento giuridico istituitivo dell'impresa, ha come </a:t>
            </a:r>
            <a:r>
              <a:rPr lang="el-GR" b="1" i="1" dirty="0"/>
              <a:t>obiettivo primario </a:t>
            </a:r>
            <a:r>
              <a:rPr lang="el-GR" i="1" dirty="0"/>
              <a:t>la realizzazione di un </a:t>
            </a:r>
            <a:r>
              <a:rPr lang="el-GR" b="1" i="1" dirty="0"/>
              <a:t>impatto sociale positivo e misurabile</a:t>
            </a:r>
            <a:r>
              <a:rPr lang="el-GR" i="1" dirty="0"/>
              <a:t> e </a:t>
            </a:r>
            <a:r>
              <a:rPr lang="el-GR" b="1" i="1" dirty="0"/>
              <a:t>non finalità lucrative</a:t>
            </a:r>
            <a:r>
              <a:rPr lang="el-GR" i="1" dirty="0"/>
              <a:t> per i proprietari, soci e azionisti</a:t>
            </a:r>
            <a:r>
              <a:rPr lang="el-GR" dirty="0"/>
              <a:t>”</a:t>
            </a:r>
            <a:endParaRPr lang="it-IT" dirty="0"/>
          </a:p>
          <a:p>
            <a:endParaRPr lang="en-US" dirty="0"/>
          </a:p>
        </p:txBody>
      </p:sp>
      <p:sp>
        <p:nvSpPr>
          <p:cNvPr id="4" name="CasellaDiTesto 3">
            <a:extLst>
              <a:ext uri="{FF2B5EF4-FFF2-40B4-BE49-F238E27FC236}">
                <a16:creationId xmlns:a16="http://schemas.microsoft.com/office/drawing/2014/main" id="{A5816366-E66A-4896-BBF7-D89335C5799C}"/>
              </a:ext>
            </a:extLst>
          </p:cNvPr>
          <p:cNvSpPr txBox="1"/>
          <p:nvPr/>
        </p:nvSpPr>
        <p:spPr>
          <a:xfrm>
            <a:off x="2289583" y="2274838"/>
            <a:ext cx="7807569"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it-IT" sz="3600" dirty="0"/>
              <a:t>Dal lato giuridico è determinante la connotazione di “impresa” conformemente al Diritto UE (connessioni con la competition law)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3B633B-6CAE-43A7-9E6A-D05BD6FA6001}"/>
              </a:ext>
            </a:extLst>
          </p:cNvPr>
          <p:cNvSpPr>
            <a:spLocks noGrp="1"/>
          </p:cNvSpPr>
          <p:nvPr>
            <p:ph type="ctrTitle"/>
          </p:nvPr>
        </p:nvSpPr>
        <p:spPr>
          <a:xfrm>
            <a:off x="914400" y="484187"/>
            <a:ext cx="10363200" cy="1470025"/>
          </a:xfrm>
        </p:spPr>
        <p:style>
          <a:lnRef idx="1">
            <a:schemeClr val="accent3"/>
          </a:lnRef>
          <a:fillRef idx="2">
            <a:schemeClr val="accent3"/>
          </a:fillRef>
          <a:effectRef idx="1">
            <a:schemeClr val="accent3"/>
          </a:effectRef>
          <a:fontRef idx="minor">
            <a:schemeClr val="dk1"/>
          </a:fontRef>
        </p:style>
        <p:txBody>
          <a:bodyPr anchor="ctr">
            <a:normAutofit/>
          </a:bodyPr>
          <a:lstStyle/>
          <a:p>
            <a:r>
              <a:rPr lang="en-US" b="1" dirty="0"/>
              <a:t>Per adempiere alla sua mission, l’IS  è chiamata a …</a:t>
            </a:r>
          </a:p>
        </p:txBody>
      </p:sp>
      <p:sp>
        <p:nvSpPr>
          <p:cNvPr id="3" name="Segnaposto contenuto 2"/>
          <p:cNvSpPr>
            <a:spLocks noGrp="1"/>
          </p:cNvSpPr>
          <p:nvPr>
            <p:ph type="subTitle" idx="1"/>
          </p:nvPr>
        </p:nvSpPr>
        <p:spPr>
          <a:xfrm>
            <a:off x="914400" y="2152357"/>
            <a:ext cx="3953022" cy="4121835"/>
          </a:xfrm>
        </p:spPr>
        <p:style>
          <a:lnRef idx="2">
            <a:schemeClr val="accent3"/>
          </a:lnRef>
          <a:fillRef idx="1">
            <a:schemeClr val="lt1"/>
          </a:fillRef>
          <a:effectRef idx="0">
            <a:schemeClr val="accent3"/>
          </a:effectRef>
          <a:fontRef idx="minor">
            <a:schemeClr val="dk1"/>
          </a:fontRef>
        </p:style>
        <p:txBody>
          <a:bodyPr>
            <a:normAutofit lnSpcReduction="10000"/>
          </a:bodyPr>
          <a:lstStyle/>
          <a:p>
            <a:pPr marL="0" indent="0">
              <a:lnSpc>
                <a:spcPct val="90000"/>
              </a:lnSpc>
              <a:buNone/>
            </a:pPr>
            <a:endParaRPr lang="it-IT" sz="2200" dirty="0"/>
          </a:p>
          <a:p>
            <a:pPr marL="514350" indent="-514350">
              <a:lnSpc>
                <a:spcPct val="90000"/>
              </a:lnSpc>
              <a:buFont typeface="+mj-lt"/>
              <a:buAutoNum type="arabicPeriod"/>
            </a:pPr>
            <a:r>
              <a:rPr lang="el-GR" sz="2800" dirty="0">
                <a:solidFill>
                  <a:schemeClr val="tx1"/>
                </a:solidFill>
              </a:rPr>
              <a:t>fornire beni o servizi che produc</a:t>
            </a:r>
            <a:r>
              <a:rPr lang="it-IT" sz="2800" dirty="0">
                <a:solidFill>
                  <a:schemeClr val="tx1"/>
                </a:solidFill>
              </a:rPr>
              <a:t>a</a:t>
            </a:r>
            <a:r>
              <a:rPr lang="el-GR" sz="2800" dirty="0">
                <a:solidFill>
                  <a:schemeClr val="tx1"/>
                </a:solidFill>
              </a:rPr>
              <a:t>no un “</a:t>
            </a:r>
            <a:r>
              <a:rPr lang="el-GR" sz="2800" b="1" dirty="0">
                <a:solidFill>
                  <a:schemeClr val="tx1"/>
                </a:solidFill>
              </a:rPr>
              <a:t>elevato rendimento sociale</a:t>
            </a:r>
            <a:r>
              <a:rPr lang="el-GR" sz="2800" dirty="0">
                <a:solidFill>
                  <a:schemeClr val="tx1"/>
                </a:solidFill>
              </a:rPr>
              <a:t>”</a:t>
            </a:r>
            <a:endParaRPr lang="it-IT" sz="2800" dirty="0">
              <a:solidFill>
                <a:schemeClr val="tx1"/>
              </a:solidFill>
            </a:endParaRPr>
          </a:p>
          <a:p>
            <a:pPr marL="514350" indent="-514350">
              <a:lnSpc>
                <a:spcPct val="90000"/>
              </a:lnSpc>
              <a:buFont typeface="+mj-lt"/>
              <a:buAutoNum type="arabicPeriod"/>
            </a:pPr>
            <a:r>
              <a:rPr lang="el-GR" sz="2800" dirty="0">
                <a:solidFill>
                  <a:schemeClr val="tx1"/>
                </a:solidFill>
              </a:rPr>
              <a:t>oppure ad </a:t>
            </a:r>
            <a:r>
              <a:rPr lang="el-GR" sz="2800" b="1" dirty="0">
                <a:solidFill>
                  <a:schemeClr val="tx1"/>
                </a:solidFill>
              </a:rPr>
              <a:t>impiegare metodologie di produzione </a:t>
            </a:r>
            <a:r>
              <a:rPr lang="el-GR" sz="2800" dirty="0">
                <a:solidFill>
                  <a:schemeClr val="tx1"/>
                </a:solidFill>
              </a:rPr>
              <a:t>di beni o servizi in grado di incorporare il proprio obiettivo sociale</a:t>
            </a:r>
            <a:endParaRPr lang="it-IT" sz="2800" dirty="0">
              <a:solidFill>
                <a:schemeClr val="tx1"/>
              </a:solidFill>
            </a:endParaRPr>
          </a:p>
        </p:txBody>
      </p:sp>
      <p:sp>
        <p:nvSpPr>
          <p:cNvPr id="2" name="CasellaDiTesto 1">
            <a:extLst>
              <a:ext uri="{FF2B5EF4-FFF2-40B4-BE49-F238E27FC236}">
                <a16:creationId xmlns:a16="http://schemas.microsoft.com/office/drawing/2014/main" id="{95704E66-EF12-4D56-BD11-C96B13EE2912}"/>
              </a:ext>
            </a:extLst>
          </p:cNvPr>
          <p:cNvSpPr txBox="1"/>
          <p:nvPr/>
        </p:nvSpPr>
        <p:spPr>
          <a:xfrm>
            <a:off x="5697415" y="2152357"/>
            <a:ext cx="5458265" cy="415498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buFont typeface="Wingdings" panose="05000000000000000000" pitchFamily="2" charset="2"/>
              <a:buChar char="v"/>
            </a:pPr>
            <a:r>
              <a:rPr lang="it-IT" sz="2400" b="1" dirty="0"/>
              <a:t>U</a:t>
            </a:r>
            <a:r>
              <a:rPr lang="el-GR" sz="2400" b="1" dirty="0"/>
              <a:t>tili generati</a:t>
            </a:r>
            <a:r>
              <a:rPr lang="it-IT" sz="2400" dirty="0"/>
              <a:t>: </a:t>
            </a:r>
            <a:r>
              <a:rPr lang="el-GR" sz="2400" dirty="0"/>
              <a:t>solitamente </a:t>
            </a:r>
            <a:r>
              <a:rPr lang="el-GR" sz="2400" b="1" dirty="0"/>
              <a:t>reinvest</a:t>
            </a:r>
            <a:r>
              <a:rPr lang="it-IT" sz="2400" b="1" dirty="0"/>
              <a:t>iti</a:t>
            </a:r>
            <a:r>
              <a:rPr lang="el-GR" sz="2400" dirty="0"/>
              <a:t> </a:t>
            </a:r>
            <a:r>
              <a:rPr lang="it-IT" sz="2400" dirty="0"/>
              <a:t>per </a:t>
            </a:r>
            <a:r>
              <a:rPr lang="el-GR" sz="2400" dirty="0"/>
              <a:t>la realizzazione </a:t>
            </a:r>
            <a:r>
              <a:rPr lang="it-IT" sz="2400" dirty="0"/>
              <a:t>dell'obiettivo </a:t>
            </a:r>
            <a:r>
              <a:rPr lang="el-GR" sz="2400" dirty="0"/>
              <a:t>sociale</a:t>
            </a:r>
            <a:endParaRPr lang="it-IT" sz="2400" dirty="0"/>
          </a:p>
          <a:p>
            <a:pPr marL="342900" indent="-342900">
              <a:buFont typeface="Wingdings" panose="05000000000000000000" pitchFamily="2" charset="2"/>
              <a:buChar char="v"/>
            </a:pPr>
            <a:r>
              <a:rPr lang="it-IT" sz="2400" dirty="0"/>
              <a:t>Specifiche </a:t>
            </a:r>
            <a:r>
              <a:rPr lang="it-IT" sz="2400" b="1" dirty="0"/>
              <a:t>p</a:t>
            </a:r>
            <a:r>
              <a:rPr lang="el-GR" sz="2400" b="1" dirty="0"/>
              <a:t>rocedure </a:t>
            </a:r>
            <a:r>
              <a:rPr lang="it-IT" sz="2400" i="1" dirty="0"/>
              <a:t>per </a:t>
            </a:r>
            <a:r>
              <a:rPr lang="it-IT" sz="2400" dirty="0"/>
              <a:t>la </a:t>
            </a:r>
            <a:r>
              <a:rPr lang="el-GR" sz="2400" b="1" dirty="0"/>
              <a:t>distribuzione dei profitti </a:t>
            </a:r>
            <a:r>
              <a:rPr lang="el-GR" sz="2400" dirty="0"/>
              <a:t>ad azionisti e proprietari </a:t>
            </a:r>
            <a:r>
              <a:rPr lang="it-IT" sz="2400" dirty="0"/>
              <a:t>senza </a:t>
            </a:r>
            <a:r>
              <a:rPr lang="it-IT" sz="2400" b="1" dirty="0"/>
              <a:t>pregiudizio</a:t>
            </a:r>
            <a:r>
              <a:rPr lang="it-IT" sz="2400" dirty="0"/>
              <a:t> del</a:t>
            </a:r>
            <a:r>
              <a:rPr lang="el-GR" sz="2400" dirty="0"/>
              <a:t>l'obiettivo primario</a:t>
            </a:r>
            <a:endParaRPr lang="it-IT" sz="2400" dirty="0"/>
          </a:p>
          <a:p>
            <a:pPr marL="342900" indent="-342900">
              <a:buFont typeface="Wingdings" panose="05000000000000000000" pitchFamily="2" charset="2"/>
              <a:buChar char="v"/>
            </a:pPr>
            <a:r>
              <a:rPr lang="it-IT" sz="2400" b="1" dirty="0"/>
              <a:t>O</a:t>
            </a:r>
            <a:r>
              <a:rPr lang="el-GR" sz="2400" b="1" dirty="0"/>
              <a:t>rganizzazione </a:t>
            </a:r>
            <a:r>
              <a:rPr lang="it-IT" sz="2400" b="1" dirty="0"/>
              <a:t>interna come</a:t>
            </a:r>
            <a:r>
              <a:rPr lang="it-IT" sz="2400" dirty="0"/>
              <a:t> riflesso del</a:t>
            </a:r>
            <a:r>
              <a:rPr lang="el-GR" sz="2400" dirty="0"/>
              <a:t>la </a:t>
            </a:r>
            <a:r>
              <a:rPr lang="el-GR" sz="2400" i="1" dirty="0"/>
              <a:t>mission</a:t>
            </a:r>
            <a:r>
              <a:rPr lang="el-GR" sz="2400" dirty="0"/>
              <a:t> d’impresa</a:t>
            </a:r>
            <a:r>
              <a:rPr lang="it-IT" sz="2400" dirty="0"/>
              <a:t> (</a:t>
            </a:r>
            <a:r>
              <a:rPr lang="el-GR" sz="2400" dirty="0"/>
              <a:t>principi democratici, ampia partecipazione e</a:t>
            </a:r>
            <a:r>
              <a:rPr lang="it-IT" sz="2400" dirty="0"/>
              <a:t> «giustizia salariale»</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2671</Words>
  <Application>Microsoft Office PowerPoint</Application>
  <PresentationFormat>Widescreen</PresentationFormat>
  <Paragraphs>114</Paragraphs>
  <Slides>25</Slides>
  <Notes>0</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25</vt:i4>
      </vt:variant>
    </vt:vector>
  </HeadingPairs>
  <TitlesOfParts>
    <vt:vector size="31" baseType="lpstr">
      <vt:lpstr>Arial</vt:lpstr>
      <vt:lpstr>Calibri</vt:lpstr>
      <vt:lpstr>Calibri Light</vt:lpstr>
      <vt:lpstr>Wingdings</vt:lpstr>
      <vt:lpstr>Tema di Office</vt:lpstr>
      <vt:lpstr>1_Tema di Office</vt:lpstr>
      <vt:lpstr>Cattedra Jean Monnet  - The implementation of EU policies by Regional and Local authorities (EUREL)  A.A. 2019/2020  Modulo “Diritto e politiche dell’Unione europea per l’occupazione e lo sviluppo”  Massimo Bartoli massimo.bartoli@unipg.it  </vt:lpstr>
      <vt:lpstr>Presentazione standard di PowerPoint</vt:lpstr>
      <vt:lpstr>Presentazione standard di PowerPoint</vt:lpstr>
      <vt:lpstr>Il Trattato: “Economia sociale”</vt:lpstr>
      <vt:lpstr>Verso un mercato interno più etico? Il dibattito sul modello EBC</vt:lpstr>
      <vt:lpstr>Presentazione standard di PowerPoint</vt:lpstr>
      <vt:lpstr>L’impresa sociale – IS La naturale destinataria di ogni approccio «etico»</vt:lpstr>
      <vt:lpstr>IS: la nozione - SBI/Reg. 1296/2013</vt:lpstr>
      <vt:lpstr>Per adempiere alla sua mission, l’IS  è chiamata a …</vt:lpstr>
      <vt:lpstr>IS:  casistica e tipologie</vt:lpstr>
      <vt:lpstr>SBI</vt:lpstr>
      <vt:lpstr>Presentazione standard di PowerPoint</vt:lpstr>
      <vt:lpstr>Presentazione standard di PowerPoint</vt:lpstr>
      <vt:lpstr>IS: i canali di finanziamento</vt:lpstr>
      <vt:lpstr>Presentazione standard di PowerPoint</vt:lpstr>
      <vt:lpstr>Presentazione standard di PowerPoint</vt:lpstr>
      <vt:lpstr>Presentazione standard di PowerPoint</vt:lpstr>
      <vt:lpstr>Sharing – Gig - Economy</vt:lpstr>
      <vt:lpstr>Presentazione standard di PowerPoint</vt:lpstr>
      <vt:lpstr>Il caso Uber</vt:lpstr>
      <vt:lpstr>Presentazione standard di PowerPoint</vt:lpstr>
      <vt:lpstr>Presentazione standard di PowerPoint</vt:lpstr>
      <vt:lpstr>La pronuncia della Corte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Cattedra Jean Monnet  - The implementation of EU policies by Regional and Local authorities (EUREL)  A.A. 2019/2020  Modulo “Diritto e politiche dell’Unione europea per l’occupazione e lo sviluppo”  Massimo Bartoli massimo.bartoli@unipg.it  </dc:title>
  <dc:creator>Massimo Bartoli</dc:creator>
  <cp:lastModifiedBy>Massimo Bartoli</cp:lastModifiedBy>
  <cp:revision>31</cp:revision>
  <dcterms:created xsi:type="dcterms:W3CDTF">2020-05-07T19:28:57Z</dcterms:created>
  <dcterms:modified xsi:type="dcterms:W3CDTF">2020-05-07T22:20:09Z</dcterms:modified>
</cp:coreProperties>
</file>