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71" r:id="rId2"/>
  </p:sldMasterIdLst>
  <p:notesMasterIdLst>
    <p:notesMasterId r:id="rId35"/>
  </p:notesMasterIdLst>
  <p:sldIdLst>
    <p:sldId id="256" r:id="rId3"/>
    <p:sldId id="280" r:id="rId4"/>
    <p:sldId id="269" r:id="rId5"/>
    <p:sldId id="257" r:id="rId6"/>
    <p:sldId id="281" r:id="rId7"/>
    <p:sldId id="258" r:id="rId8"/>
    <p:sldId id="285" r:id="rId9"/>
    <p:sldId id="259" r:id="rId10"/>
    <p:sldId id="268" r:id="rId11"/>
    <p:sldId id="274" r:id="rId12"/>
    <p:sldId id="271" r:id="rId13"/>
    <p:sldId id="272" r:id="rId14"/>
    <p:sldId id="260" r:id="rId15"/>
    <p:sldId id="264" r:id="rId16"/>
    <p:sldId id="273" r:id="rId17"/>
    <p:sldId id="282" r:id="rId18"/>
    <p:sldId id="283" r:id="rId19"/>
    <p:sldId id="284" r:id="rId20"/>
    <p:sldId id="279" r:id="rId21"/>
    <p:sldId id="286" r:id="rId22"/>
    <p:sldId id="287" r:id="rId23"/>
    <p:sldId id="261" r:id="rId24"/>
    <p:sldId id="267" r:id="rId25"/>
    <p:sldId id="262" r:id="rId26"/>
    <p:sldId id="263" r:id="rId27"/>
    <p:sldId id="265" r:id="rId28"/>
    <p:sldId id="288" r:id="rId29"/>
    <p:sldId id="270" r:id="rId30"/>
    <p:sldId id="289" r:id="rId31"/>
    <p:sldId id="291" r:id="rId32"/>
    <p:sldId id="292" r:id="rId33"/>
    <p:sldId id="27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FA852-404D-441B-933D-369B38347FB5}" type="datetimeFigureOut">
              <a:rPr lang="it-IT" smtClean="0"/>
              <a:t>26/04/2020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86E7-CBEF-4A67-9428-D72E146B51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850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12081-2A42-428B-9EC9-606EB699DEF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8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4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7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72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118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27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3127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816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131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8163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76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245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86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791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91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7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0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5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6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63" r:id="rId6"/>
    <p:sldLayoutId id="2147483759" r:id="rId7"/>
    <p:sldLayoutId id="2147483760" r:id="rId8"/>
    <p:sldLayoutId id="2147483761" r:id="rId9"/>
    <p:sldLayoutId id="2147483762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26/04/2020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16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2026" y="211020"/>
            <a:ext cx="4233428" cy="355912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8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Cattedra Jean Monnet  - The implementation of EU policies by Regional and Local authorities (EUREL) </a:t>
            </a:r>
            <a:br>
              <a:rPr lang="en-US" sz="18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A.A. 2019/2020</a:t>
            </a:r>
            <a:br>
              <a:rPr lang="en-US" sz="1800" b="1" dirty="0">
                <a:ea typeface="Tahoma" panose="020B0604030504040204" pitchFamily="34" charset="0"/>
                <a:cs typeface="Times New Roman" panose="02020603050405020304" pitchFamily="18" charset="0"/>
              </a:rPr>
            </a:br>
            <a:br>
              <a:rPr lang="en-US" sz="1800" b="1" dirty="0"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sz="2000" b="1" i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Modulo “</a:t>
            </a:r>
            <a:r>
              <a:rPr lang="it-IT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Diritto e politiche dell’Unione europea per l’occupazione e lo sviluppo”</a:t>
            </a:r>
            <a:br>
              <a:rPr lang="it-IT" sz="1800" b="1" i="1" dirty="0"/>
            </a:br>
            <a:br>
              <a:rPr lang="it-IT" sz="1800" i="1" dirty="0"/>
            </a:br>
            <a:r>
              <a:rPr lang="it-IT" sz="1800" dirty="0"/>
              <a:t>Massimo Bartoli</a:t>
            </a:r>
            <a:br>
              <a:rPr lang="it-IT" sz="1800" dirty="0"/>
            </a:br>
            <a:r>
              <a:rPr lang="it-IT" sz="1800" dirty="0"/>
              <a:t>massimo.bartoli@unipg.it</a:t>
            </a:r>
            <a:br>
              <a:rPr lang="it-IT" sz="1800" b="1" dirty="0"/>
            </a:br>
            <a:br>
              <a:rPr lang="it-IT" sz="1200" b="1" dirty="0"/>
            </a:br>
            <a:endParaRPr lang="it-IT" sz="1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6090" y="3770141"/>
            <a:ext cx="3744749" cy="2709925"/>
          </a:xfrm>
        </p:spPr>
        <p:txBody>
          <a:bodyPr>
            <a:normAutofit/>
          </a:bodyPr>
          <a:lstStyle/>
          <a:p>
            <a:pPr algn="l"/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Lezione 1</a:t>
            </a:r>
          </a:p>
          <a:p>
            <a:pPr algn="l"/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it-IT" sz="2400" i="1" dirty="0">
                <a:solidFill>
                  <a:schemeClr val="accent1">
                    <a:lumMod val="50000"/>
                  </a:schemeClr>
                </a:solidFill>
              </a:rPr>
              <a:t>ccupazione e sviluppo nell’ambito della governance multilivello della UE: le nozioni generali	e presentazione del corso</a:t>
            </a:r>
          </a:p>
          <a:p>
            <a:pPr algn="l"/>
            <a:endParaRPr lang="it-IT" sz="1800" dirty="0"/>
          </a:p>
        </p:txBody>
      </p:sp>
      <p:pic>
        <p:nvPicPr>
          <p:cNvPr id="7" name="Immagine 6" descr="C:\Users\Operatore\Desktop\JM 2019\unipg - Copia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5464" y="335246"/>
            <a:ext cx="2272972" cy="1512559"/>
          </a:xfrm>
          <a:prstGeom prst="rect">
            <a:avLst/>
          </a:prstGeom>
        </p:spPr>
      </p:pic>
      <p:pic>
        <p:nvPicPr>
          <p:cNvPr id="1027" name="Picture 3" descr="C:\Users\Operatore\Desktop\JM 2019\sfondo slid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39528" y="2622301"/>
            <a:ext cx="2061125" cy="1545844"/>
          </a:xfrm>
          <a:prstGeom prst="rect">
            <a:avLst/>
          </a:prstGeom>
          <a:noFill/>
        </p:spPr>
      </p:pic>
      <p:pic>
        <p:nvPicPr>
          <p:cNvPr id="9" name="Immagine 8" descr="C:\Users\Operatore\Desktop\JM 2019\cofinanziato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879080" y="1286947"/>
            <a:ext cx="3996972" cy="809386"/>
          </a:xfrm>
          <a:prstGeom prst="rect">
            <a:avLst/>
          </a:prstGeom>
        </p:spPr>
      </p:pic>
      <p:pic>
        <p:nvPicPr>
          <p:cNvPr id="8" name="Immagine 7" descr="C:\Users\Operatore\Desktop\JM 2019\Eurel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296604" y="4934736"/>
            <a:ext cx="1594283" cy="1545336"/>
          </a:xfrm>
          <a:prstGeom prst="rect">
            <a:avLst/>
          </a:prstGeom>
        </p:spPr>
      </p:pic>
      <p:cxnSp>
        <p:nvCxnSpPr>
          <p:cNvPr id="1029" name="Straight Connector 71">
            <a:extLst>
              <a:ext uri="{FF2B5EF4-FFF2-40B4-BE49-F238E27FC236}">
                <a16:creationId xmlns:a16="http://schemas.microsoft.com/office/drawing/2014/main" id="{DC034BB4-8B50-4484-85C4-0CE469928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2" y="0"/>
            <a:ext cx="0" cy="6858000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Straight Connector 73">
            <a:extLst>
              <a:ext uri="{FF2B5EF4-FFF2-40B4-BE49-F238E27FC236}">
                <a16:creationId xmlns:a16="http://schemas.microsoft.com/office/drawing/2014/main" id="{81B200F7-B57A-4824-BB91-B6624450A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75">
            <a:extLst>
              <a:ext uri="{FF2B5EF4-FFF2-40B4-BE49-F238E27FC236}">
                <a16:creationId xmlns:a16="http://schemas.microsoft.com/office/drawing/2014/main" id="{1902062F-7F47-41E5-8574-2D1492D58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0661" y="3429000"/>
            <a:ext cx="466344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Straight Connector 77">
            <a:extLst>
              <a:ext uri="{FF2B5EF4-FFF2-40B4-BE49-F238E27FC236}">
                <a16:creationId xmlns:a16="http://schemas.microsoft.com/office/drawing/2014/main" id="{FA92245C-961F-47D5-9691-272D28692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4568202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 descr="C:\Users\Operatore\Desktop\JM 2019\lepa-logoweb.pn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879080" y="4701985"/>
            <a:ext cx="3996972" cy="799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l"/>
            <a:r>
              <a:rPr lang="it-IT" sz="4000" b="1">
                <a:solidFill>
                  <a:schemeClr val="bg1"/>
                </a:solidFill>
              </a:rPr>
              <a:t>UE:  i “valori comuni” (art. 2 TUE)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egnaposto contenuto 2"/>
          <p:cNvSpPr>
            <a:spLocks noGrp="1"/>
          </p:cNvSpPr>
          <p:nvPr>
            <p:ph idx="1"/>
          </p:nvPr>
        </p:nvSpPr>
        <p:spPr>
          <a:xfrm>
            <a:off x="281354" y="2102196"/>
            <a:ext cx="11577711" cy="43583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it-IT" sz="17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it-IT" sz="2000" dirty="0"/>
              <a:t>“</a:t>
            </a:r>
            <a:r>
              <a:rPr lang="it-IT" sz="2000" i="1" dirty="0"/>
              <a:t>Valori fondanti</a:t>
            </a:r>
            <a:r>
              <a:rPr lang="it-IT" sz="2000" dirty="0"/>
              <a:t>” e comuni “</a:t>
            </a:r>
            <a:r>
              <a:rPr lang="it-IT" sz="2000" i="1" dirty="0"/>
              <a:t>agli Stati membri in una società caratterizzata dal pluralismo, dalla non discriminazione, dalla tolleranza, dalla giustizia, dalla solidarietà e dalla parità tra donne e uomini</a:t>
            </a:r>
            <a:r>
              <a:rPr lang="it-IT" sz="2000" dirty="0"/>
              <a:t>”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“</a:t>
            </a:r>
            <a:r>
              <a:rPr lang="it-IT" sz="2000" b="1" i="1" dirty="0"/>
              <a:t>dignità umana</a:t>
            </a:r>
            <a:r>
              <a:rPr lang="it-IT" sz="2000" dirty="0"/>
              <a:t>” (fondamento dell’intero complesso dei diritti umani); 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“</a:t>
            </a:r>
            <a:r>
              <a:rPr lang="it-IT" sz="2000" b="1" i="1" dirty="0"/>
              <a:t>libertà</a:t>
            </a:r>
            <a:r>
              <a:rPr lang="it-IT" sz="2000" dirty="0"/>
              <a:t>” (non tanto come libertà di circolazione, ma come riconoscimento della non ingerenza dei pubblichi poteri nella sfera individuale);  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“</a:t>
            </a:r>
            <a:r>
              <a:rPr lang="it-IT" sz="2000" b="1" i="1" dirty="0"/>
              <a:t>democrazia</a:t>
            </a:r>
            <a:r>
              <a:rPr lang="it-IT" sz="2000" dirty="0"/>
              <a:t>” (</a:t>
            </a:r>
            <a:r>
              <a:rPr lang="it-IT" sz="2000" i="1" dirty="0"/>
              <a:t>ex </a:t>
            </a:r>
            <a:r>
              <a:rPr lang="it-IT" sz="2000" dirty="0"/>
              <a:t>art. 21.3 della Dichiarazione Universale dei Diritti dell’Uomo del 1948: “volontà popolare” considerata l’unico fondamento di ogni autorità di governo se espressa con “</a:t>
            </a:r>
            <a:r>
              <a:rPr lang="it-IT" sz="2000" i="1" dirty="0"/>
              <a:t>periodiche e veritiere elezioni</a:t>
            </a:r>
            <a:r>
              <a:rPr lang="it-IT" sz="2000" dirty="0"/>
              <a:t>” effettuate a suffragio universale e voto segreto, o modalità equivalenti di libera votazione); 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“</a:t>
            </a:r>
            <a:r>
              <a:rPr lang="it-IT" sz="2000" b="1" i="1" dirty="0"/>
              <a:t>diritti umani</a:t>
            </a:r>
            <a:r>
              <a:rPr lang="it-IT" sz="2000" dirty="0"/>
              <a:t>”; 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“</a:t>
            </a:r>
            <a:r>
              <a:rPr lang="it-IT" sz="2000" b="1" i="1" dirty="0"/>
              <a:t>Stato di diritto</a:t>
            </a:r>
            <a:r>
              <a:rPr lang="it-IT" sz="2000" i="1" dirty="0"/>
              <a:t>” </a:t>
            </a:r>
            <a:r>
              <a:rPr lang="it-IT" sz="2000" dirty="0"/>
              <a:t>(in antitesi con lo “Stato assoluto” - </a:t>
            </a:r>
            <a:r>
              <a:rPr lang="it-IT" sz="2000" i="1" dirty="0"/>
              <a:t>legibus solutus</a:t>
            </a:r>
            <a:r>
              <a:rPr lang="it-IT" sz="2000" dirty="0"/>
              <a:t>);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“</a:t>
            </a:r>
            <a:r>
              <a:rPr lang="it-IT" sz="2000" b="1" i="1" dirty="0"/>
              <a:t>uguaglianza</a:t>
            </a:r>
            <a:r>
              <a:rPr lang="it-IT" sz="2000" dirty="0"/>
              <a:t>” (diritto umano di per sé e strettamente collegato alla nozione di Stato di diritto)</a:t>
            </a:r>
          </a:p>
          <a:p>
            <a:pPr>
              <a:lnSpc>
                <a:spcPct val="90000"/>
              </a:lnSpc>
            </a:pPr>
            <a:endParaRPr lang="it-IT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80" y="7034"/>
            <a:ext cx="7513321" cy="7526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/>
              <a:t>Obiettivi dell’UE – Art. 3.3 TUE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640" y="900333"/>
            <a:ext cx="8061961" cy="56974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2400" dirty="0"/>
              <a:t>L'Unione instaura un </a:t>
            </a:r>
            <a:r>
              <a:rPr lang="it-IT" sz="2400" b="1" dirty="0"/>
              <a:t>mercato interno</a:t>
            </a:r>
            <a:r>
              <a:rPr lang="it-IT" sz="2400" dirty="0"/>
              <a:t>. Si adopera per lo </a:t>
            </a:r>
            <a:r>
              <a:rPr lang="it-IT" sz="2400" b="1" dirty="0"/>
              <a:t>sviluppo sostenibile </a:t>
            </a:r>
            <a:r>
              <a:rPr lang="it-IT" sz="2400" dirty="0"/>
              <a:t>dell'Europa, </a:t>
            </a:r>
            <a:r>
              <a:rPr lang="it-IT" sz="2400" b="1" dirty="0"/>
              <a:t>basato</a:t>
            </a:r>
            <a:r>
              <a:rPr lang="it-IT" sz="2400" dirty="0"/>
              <a:t> su: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400" dirty="0"/>
              <a:t>una crescita economica equilibrata e sulla stabilità dei prezzi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400" dirty="0"/>
              <a:t>su un'</a:t>
            </a:r>
            <a:r>
              <a:rPr lang="it-IT" sz="2400" b="1" dirty="0"/>
              <a:t>economia sociale </a:t>
            </a:r>
            <a:r>
              <a:rPr lang="it-IT" sz="2400" dirty="0"/>
              <a:t>di mercato fortemente </a:t>
            </a:r>
            <a:r>
              <a:rPr lang="it-IT" sz="2400" b="1" dirty="0"/>
              <a:t>competitiva</a:t>
            </a:r>
            <a:r>
              <a:rPr lang="it-IT" sz="2400" dirty="0"/>
              <a:t>, che mira alla </a:t>
            </a:r>
            <a:r>
              <a:rPr lang="it-IT" sz="2400" b="1" dirty="0"/>
              <a:t>piena occupazione </a:t>
            </a:r>
            <a:r>
              <a:rPr lang="it-IT" sz="2400" dirty="0"/>
              <a:t>e al </a:t>
            </a:r>
            <a:r>
              <a:rPr lang="it-IT" sz="2400" b="1" dirty="0"/>
              <a:t>progresso sociale</a:t>
            </a:r>
            <a:r>
              <a:rPr lang="it-IT" sz="2400" dirty="0"/>
              <a:t>, e su un elevato livello di tutela e di miglioramento della </a:t>
            </a:r>
            <a:r>
              <a:rPr lang="it-IT" sz="2400" b="1" dirty="0"/>
              <a:t>qualità dell'ambiente</a:t>
            </a:r>
            <a:r>
              <a:rPr lang="it-IT" sz="2400" dirty="0"/>
              <a:t>.</a:t>
            </a:r>
          </a:p>
          <a:p>
            <a:pPr marL="514350" indent="-514350" algn="just">
              <a:lnSpc>
                <a:spcPct val="90000"/>
              </a:lnSpc>
            </a:pPr>
            <a:r>
              <a:rPr lang="it-IT" sz="2400" dirty="0"/>
              <a:t>L’UE  promuove il </a:t>
            </a:r>
            <a:r>
              <a:rPr lang="it-IT" sz="2400" b="1" dirty="0"/>
              <a:t>progresso scientifico e tecnologico</a:t>
            </a:r>
          </a:p>
          <a:p>
            <a:pPr algn="just">
              <a:lnSpc>
                <a:spcPct val="90000"/>
              </a:lnSpc>
            </a:pPr>
            <a:r>
              <a:rPr lang="it-IT" sz="2400" dirty="0"/>
              <a:t>Seguono: lotta all’esclusione sociale e alle discriminazioni; promozione della giustizia e protezione sociali; della parità tra donne e uomini, della solidarietà tra le generazioni e la tutela dei diritti del minore</a:t>
            </a:r>
          </a:p>
          <a:p>
            <a:pPr algn="just">
              <a:lnSpc>
                <a:spcPct val="90000"/>
              </a:lnSpc>
            </a:pPr>
            <a:r>
              <a:rPr lang="it-IT" sz="2400" dirty="0"/>
              <a:t>L’art. 3.3 menziona anche gli obiettivi della promozione della </a:t>
            </a:r>
            <a:r>
              <a:rPr lang="it-IT" sz="2400" b="1" dirty="0"/>
              <a:t>coesione economica, sociale e territoriale</a:t>
            </a:r>
            <a:r>
              <a:rPr lang="it-IT" sz="2400" dirty="0"/>
              <a:t>, e della solidarietà tra gli Stati membri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27AE5EB-EE85-4DB7-A38C-8E03526B7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3987" y="2917209"/>
            <a:ext cx="1142998" cy="1023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EU 2020: gli obiettivi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36566" y="309488"/>
            <a:ext cx="6082110" cy="618978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it-IT" sz="2000" b="1" dirty="0">
                <a:solidFill>
                  <a:srgbClr val="000000"/>
                </a:solidFill>
              </a:rPr>
              <a:t>Obiettivi </a:t>
            </a:r>
            <a:r>
              <a:rPr lang="it-IT" sz="2000" dirty="0">
                <a:solidFill>
                  <a:srgbClr val="000000"/>
                </a:solidFill>
              </a:rPr>
              <a:t>(interconnessi): 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000" b="1" dirty="0">
                <a:solidFill>
                  <a:srgbClr val="000000"/>
                </a:solidFill>
              </a:rPr>
              <a:t>Occupazione</a:t>
            </a:r>
            <a:r>
              <a:rPr lang="it-IT" sz="2000" dirty="0">
                <a:solidFill>
                  <a:srgbClr val="000000"/>
                </a:solidFill>
              </a:rPr>
              <a:t> (tasso di occupazione del 75% per la fascia di età compresa tra i 20 e i 64 anni); 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000" b="1" dirty="0">
                <a:solidFill>
                  <a:srgbClr val="000000"/>
                </a:solidFill>
              </a:rPr>
              <a:t>Ricerca e sviluppo </a:t>
            </a:r>
            <a:r>
              <a:rPr lang="it-IT" sz="2000" dirty="0">
                <a:solidFill>
                  <a:srgbClr val="000000"/>
                </a:solidFill>
              </a:rPr>
              <a:t>- R&amp;S (investire in ricerca e sviluppo il 3% del PIL dell'UE); 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000" b="1" dirty="0">
                <a:solidFill>
                  <a:srgbClr val="000000"/>
                </a:solidFill>
              </a:rPr>
              <a:t>Cambiamenti climatici ed energia </a:t>
            </a:r>
            <a:r>
              <a:rPr lang="it-IT" sz="2000" dirty="0">
                <a:solidFill>
                  <a:srgbClr val="000000"/>
                </a:solidFill>
              </a:rPr>
              <a:t>(ridurre le emissioni di gas a effetto del 20% rispetto ai livelli del 1990;  ricavare il 20% del fabbisogno di energia da fonti rinnovabili; aumentare del 20% l'efficienza energetica); 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000" b="1" dirty="0">
                <a:solidFill>
                  <a:srgbClr val="000000"/>
                </a:solidFill>
              </a:rPr>
              <a:t>Istruzione</a:t>
            </a:r>
            <a:r>
              <a:rPr lang="it-IT" sz="2000" dirty="0">
                <a:solidFill>
                  <a:srgbClr val="000000"/>
                </a:solidFill>
              </a:rPr>
              <a:t> (ridurre il tasso di abbandono scolastico al di sotto del 10%; portare almeno il 40% delle persone di età compresa tra 30 e 34 anni a ottenere un diploma d’istruzione superiore); 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000" b="1" dirty="0">
                <a:solidFill>
                  <a:srgbClr val="000000"/>
                </a:solidFill>
              </a:rPr>
              <a:t>Povertà ed esclusione sociale </a:t>
            </a:r>
            <a:r>
              <a:rPr lang="it-IT" sz="2000" dirty="0">
                <a:solidFill>
                  <a:srgbClr val="000000"/>
                </a:solidFill>
              </a:rPr>
              <a:t>(ridurre il numero di persone a rischio o in condizioni di povertà e di esclusione sociale di almeno 20 milioni di unità)</a:t>
            </a:r>
          </a:p>
          <a:p>
            <a:pPr>
              <a:lnSpc>
                <a:spcPct val="90000"/>
              </a:lnSpc>
            </a:pPr>
            <a:endParaRPr lang="it-IT" sz="17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/>
          <a:p>
            <a:pPr algn="l"/>
            <a:r>
              <a:rPr lang="it-IT" sz="4000">
                <a:solidFill>
                  <a:schemeClr val="bg1"/>
                </a:solidFill>
              </a:rPr>
              <a:t>UE: il quadro istituzionale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sz="2400" dirty="0"/>
              <a:t>Parziale stravolgimento dell’adattamento, operato dal modello costituzionale dello Stato – Nazione, della  separazione dei poteri di Montesquieu </a:t>
            </a:r>
          </a:p>
          <a:p>
            <a:pPr algn="just"/>
            <a:r>
              <a:rPr lang="it-IT" sz="2400" b="1" dirty="0"/>
              <a:t>Potere legislativo</a:t>
            </a:r>
            <a:r>
              <a:rPr lang="it-IT" sz="2400" dirty="0"/>
              <a:t>: compartecipazione delle tre principali Istituzioni politiche (v. “Procedura legislativa ordinaria” </a:t>
            </a:r>
            <a:r>
              <a:rPr lang="it-IT" sz="2400" i="1" dirty="0"/>
              <a:t>ex</a:t>
            </a:r>
            <a:r>
              <a:rPr lang="it-IT" sz="2400" dirty="0"/>
              <a:t> art. 294 TFUE)</a:t>
            </a:r>
          </a:p>
          <a:p>
            <a:pPr algn="just"/>
            <a:r>
              <a:rPr lang="it-IT" sz="2400" b="1" dirty="0"/>
              <a:t>Potere esecutivo</a:t>
            </a:r>
            <a:r>
              <a:rPr lang="it-IT" sz="2400" dirty="0"/>
              <a:t>: condiviso tra Commissione europea e Stati membri</a:t>
            </a:r>
          </a:p>
          <a:p>
            <a:pPr algn="just"/>
            <a:r>
              <a:rPr lang="it-IT" sz="2400" b="1" dirty="0"/>
              <a:t>Potere giudiziario</a:t>
            </a:r>
            <a:r>
              <a:rPr lang="it-IT" sz="2400" dirty="0"/>
              <a:t>: CGUE e poteri para - giurisdizionali della Commissione europea (v. settore concorrenza e Procedura di infrazione </a:t>
            </a:r>
            <a:r>
              <a:rPr lang="it-IT" sz="2400" i="1" dirty="0"/>
              <a:t>ex</a:t>
            </a:r>
            <a:r>
              <a:rPr lang="it-IT" sz="2400" dirty="0"/>
              <a:t> artt. 258-260 TFUE)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/>
              <a:t>Di cosa si occupa l’UE?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0843" y="1825624"/>
            <a:ext cx="5978769" cy="42516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2800" b="1" dirty="0"/>
              <a:t>Competenze UE </a:t>
            </a:r>
            <a:r>
              <a:rPr lang="it-IT" sz="2800" dirty="0"/>
              <a:t>(art. 5 TUE): principi di sussidiarietà e proporzionalità, attribuzione delle competenze </a:t>
            </a:r>
          </a:p>
          <a:p>
            <a:pPr algn="just">
              <a:lnSpc>
                <a:spcPct val="90000"/>
              </a:lnSpc>
            </a:pPr>
            <a:r>
              <a:rPr lang="it-IT" sz="2800" dirty="0"/>
              <a:t>Competenze “</a:t>
            </a:r>
            <a:r>
              <a:rPr lang="it-IT" sz="2800" b="1" dirty="0"/>
              <a:t>sussidiarie</a:t>
            </a:r>
            <a:r>
              <a:rPr lang="it-IT" sz="2800" dirty="0"/>
              <a:t>”: art. 352 TFUE (clausola di flessibilità); teoria dei “poteri impliciti”</a:t>
            </a:r>
          </a:p>
          <a:p>
            <a:pPr algn="just">
              <a:lnSpc>
                <a:spcPct val="90000"/>
              </a:lnSpc>
            </a:pPr>
            <a:r>
              <a:rPr lang="it-IT" sz="2800" b="1" dirty="0"/>
              <a:t>Tit. I TFUE </a:t>
            </a:r>
            <a:r>
              <a:rPr lang="it-IT" sz="2800" dirty="0"/>
              <a:t>(“</a:t>
            </a:r>
            <a:r>
              <a:rPr lang="it-IT" sz="2800" i="1" dirty="0"/>
              <a:t>Categorie e settori di competenza dell’Unione</a:t>
            </a:r>
            <a:r>
              <a:rPr lang="it-IT" sz="2800" dirty="0"/>
              <a:t>”), </a:t>
            </a:r>
            <a:r>
              <a:rPr lang="it-IT" sz="2800" b="1" dirty="0"/>
              <a:t>art. 2</a:t>
            </a:r>
            <a:r>
              <a:rPr lang="it-IT" sz="2800" dirty="0"/>
              <a:t>: competenze esclusive, concorrenti, complementari e di sostegno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it-IT" sz="4100" b="1"/>
              <a:t>Occupazione: le competenze UE e la </a:t>
            </a:r>
            <a:r>
              <a:rPr lang="it-IT" sz="4100" b="1" i="1"/>
              <a:t>governance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it-IT" sz="2400" dirty="0"/>
              <a:t>Nel Trattato manca una </a:t>
            </a:r>
            <a:r>
              <a:rPr lang="it-IT" sz="2400" b="1" dirty="0"/>
              <a:t>chiara competenza  </a:t>
            </a:r>
            <a:r>
              <a:rPr lang="it-IT" sz="2400" dirty="0"/>
              <a:t>sull’occupazione: v. le 3 categorie generali di competenza esclusiva, concorrente o complementare dell’UE (</a:t>
            </a:r>
            <a:r>
              <a:rPr lang="it-IT" sz="2400" b="1" dirty="0"/>
              <a:t>artt. 3, 4 e 6 </a:t>
            </a:r>
            <a:r>
              <a:rPr lang="it-IT" sz="2400" dirty="0"/>
              <a:t>del Trattato sul funzionamento dell’Unione europea  - </a:t>
            </a:r>
            <a:r>
              <a:rPr lang="it-IT" sz="2400" b="1" dirty="0"/>
              <a:t>TFUE</a:t>
            </a:r>
            <a:r>
              <a:rPr lang="it-IT" sz="24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b="1">
                <a:solidFill>
                  <a:srgbClr val="FFFFFF"/>
                </a:solidFill>
              </a:rPr>
              <a:t>TFUE: art. 3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it-IT" sz="2200" dirty="0"/>
              <a:t>L'Unione ha </a:t>
            </a:r>
            <a:r>
              <a:rPr lang="it-IT" sz="2200" b="1" dirty="0"/>
              <a:t>competenza esclusiva </a:t>
            </a:r>
            <a:r>
              <a:rPr lang="it-IT" sz="2200" dirty="0"/>
              <a:t>nei seguenti settori:</a:t>
            </a:r>
          </a:p>
          <a:p>
            <a:pPr marL="571500" indent="-571500" algn="just">
              <a:lnSpc>
                <a:spcPct val="90000"/>
              </a:lnSpc>
              <a:buFont typeface="+mj-lt"/>
              <a:buAutoNum type="romanUcPeriod"/>
            </a:pPr>
            <a:r>
              <a:rPr lang="it-IT" sz="2200" dirty="0"/>
              <a:t>unione doganale;</a:t>
            </a:r>
          </a:p>
          <a:p>
            <a:pPr marL="571500" indent="-571500" algn="just">
              <a:lnSpc>
                <a:spcPct val="90000"/>
              </a:lnSpc>
              <a:buFont typeface="+mj-lt"/>
              <a:buAutoNum type="romanUcPeriod"/>
            </a:pPr>
            <a:r>
              <a:rPr lang="it-IT" sz="2200" dirty="0"/>
              <a:t>definizione delle regole di concorrenza necessarie al funzionamento del mercato interno;</a:t>
            </a:r>
          </a:p>
          <a:p>
            <a:pPr marL="571500" indent="-571500" algn="just">
              <a:lnSpc>
                <a:spcPct val="90000"/>
              </a:lnSpc>
              <a:buFont typeface="+mj-lt"/>
              <a:buAutoNum type="romanUcPeriod"/>
            </a:pPr>
            <a:r>
              <a:rPr lang="it-IT" sz="2200" dirty="0"/>
              <a:t>politica monetaria per gli Stati membri la cui moneta è l'euro;</a:t>
            </a:r>
          </a:p>
          <a:p>
            <a:pPr marL="571500" indent="-571500" algn="just">
              <a:lnSpc>
                <a:spcPct val="90000"/>
              </a:lnSpc>
              <a:buFont typeface="+mj-lt"/>
              <a:buAutoNum type="romanUcPeriod"/>
            </a:pPr>
            <a:r>
              <a:rPr lang="it-IT" sz="2200" dirty="0"/>
              <a:t>conservazione delle risorse biologiche del mare nel quadro della politica comune della pesca;</a:t>
            </a:r>
          </a:p>
          <a:p>
            <a:pPr marL="571500" indent="-571500" algn="just">
              <a:lnSpc>
                <a:spcPct val="90000"/>
              </a:lnSpc>
              <a:buFont typeface="+mj-lt"/>
              <a:buAutoNum type="romanUcPeriod"/>
            </a:pPr>
            <a:r>
              <a:rPr lang="it-IT" sz="2200" dirty="0"/>
              <a:t>politica commerciale comune.</a:t>
            </a:r>
          </a:p>
          <a:p>
            <a:pPr algn="just">
              <a:lnSpc>
                <a:spcPct val="90000"/>
              </a:lnSpc>
            </a:pPr>
            <a:r>
              <a:rPr lang="it-IT" sz="2200" dirty="0"/>
              <a:t>L'Unione ha inoltre competenza esclusiva per la conclusione di accordi internazionali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2176" y="359020"/>
            <a:ext cx="10264697" cy="121210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b="1">
                <a:solidFill>
                  <a:srgbClr val="FFFFFF"/>
                </a:solidFill>
              </a:rPr>
              <a:t>TFUE: art. 4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22644" y="1739052"/>
            <a:ext cx="9924593" cy="494310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1800" dirty="0"/>
              <a:t>1. L'Unione ha </a:t>
            </a:r>
            <a:r>
              <a:rPr lang="it-IT" sz="1800" b="1" dirty="0"/>
              <a:t>competenza concorrente </a:t>
            </a:r>
            <a:r>
              <a:rPr lang="it-IT" sz="1800" dirty="0"/>
              <a:t>con quella degli Stati membri quando i trattati le  attribuiscono una competenza che non rientra nei settori di cui agli articoli 3 e 6.</a:t>
            </a:r>
          </a:p>
          <a:p>
            <a:pPr algn="just">
              <a:lnSpc>
                <a:spcPct val="90000"/>
              </a:lnSpc>
            </a:pPr>
            <a:r>
              <a:rPr lang="it-IT" sz="1800" dirty="0"/>
              <a:t>2. L'Unione ha una competenza concorrente con quella degli Stati membri nei principali seguenti settori: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b="1" dirty="0"/>
              <a:t>mercato interno</a:t>
            </a:r>
            <a:r>
              <a:rPr lang="it-IT" sz="1800" dirty="0"/>
              <a:t>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b="1" dirty="0"/>
              <a:t>politica sociale</a:t>
            </a:r>
            <a:r>
              <a:rPr lang="it-IT" sz="1800" dirty="0"/>
              <a:t>, per quanto riguarda gli aspetti definiti nel presente trattato,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b="1" dirty="0"/>
              <a:t>coesione economica, sociale e territoriale</a:t>
            </a:r>
            <a:r>
              <a:rPr lang="it-IT" sz="1800" dirty="0"/>
              <a:t>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agricoltura e pesca, tranne la conservazione delle risorse biologiche del mare,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ambiente,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protezione dei consumatori,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trasporti,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reti transeuropee,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energia,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spazio di libertà, sicurezza e giustizia,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1800" dirty="0"/>
              <a:t>problemi comuni di sicurezza in materia di sanità pubblica, per quanto riguarda gli aspetti definiti nel presente trattato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5400" b="1"/>
              <a:t>TFUE: art.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6414C4-7818-4156-87EC-D5ECF84A2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2500" dirty="0"/>
              <a:t>L'Unione ha competenza </a:t>
            </a:r>
            <a:r>
              <a:rPr lang="it-IT" sz="2500" b="1" dirty="0"/>
              <a:t>per svolgere azioni intese a sostenere, coordinare o completare </a:t>
            </a:r>
            <a:r>
              <a:rPr lang="it-IT" sz="2500" dirty="0"/>
              <a:t>l'azione degli Stati membri. I settori di tali azioni, nella loro finalità europea, sono i seguenti: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500" dirty="0"/>
              <a:t>tutela e miglioramento della salute umana,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500" b="1" dirty="0"/>
              <a:t>industria</a:t>
            </a:r>
            <a:r>
              <a:rPr lang="it-IT" sz="2500" dirty="0"/>
              <a:t>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500" dirty="0"/>
              <a:t>cultura,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500" dirty="0"/>
              <a:t>turismo,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500" dirty="0"/>
              <a:t>istruzione, formazione professionale, gioventù e sport,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500" dirty="0"/>
              <a:t>protezione civile,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500" dirty="0"/>
              <a:t>cooperazione amministrativa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5400" b="1"/>
              <a:t>Art. 2, par 3. 5 TFUE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9ABE38F-818B-487F-87FE-81F1C7B47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endParaRPr lang="it-IT" sz="2500" b="1" dirty="0"/>
          </a:p>
          <a:p>
            <a:pPr algn="just">
              <a:lnSpc>
                <a:spcPct val="90000"/>
              </a:lnSpc>
            </a:pPr>
            <a:r>
              <a:rPr lang="it-IT" sz="2500" b="1" dirty="0"/>
              <a:t>L’art. 2, par. 3 TFUE </a:t>
            </a:r>
            <a:r>
              <a:rPr lang="it-IT" sz="2500" dirty="0"/>
              <a:t>dispone che “</a:t>
            </a:r>
            <a:r>
              <a:rPr lang="it-IT" sz="2500" i="1" dirty="0"/>
              <a:t>Gli Stati membri </a:t>
            </a:r>
            <a:r>
              <a:rPr lang="it-IT" sz="2500" b="1" i="1" dirty="0"/>
              <a:t>coordinano</a:t>
            </a:r>
            <a:r>
              <a:rPr lang="it-IT" sz="2500" i="1" dirty="0"/>
              <a:t> le loro politiche </a:t>
            </a:r>
            <a:r>
              <a:rPr lang="it-IT" sz="2500" b="1" i="1" dirty="0"/>
              <a:t>economiche e occupazionali </a:t>
            </a:r>
            <a:r>
              <a:rPr lang="it-IT" sz="2500" i="1" u="sng" dirty="0"/>
              <a:t>secondo le modalità </a:t>
            </a:r>
            <a:r>
              <a:rPr lang="it-IT" sz="2500" i="1" dirty="0"/>
              <a:t>previste dal presente trattato, </a:t>
            </a:r>
            <a:r>
              <a:rPr lang="it-IT" sz="2500" i="1" u="sng" dirty="0"/>
              <a:t>la definizione delle quali è di competenza</a:t>
            </a:r>
            <a:r>
              <a:rPr lang="it-IT" sz="2500" i="1" dirty="0"/>
              <a:t> dell'Unione</a:t>
            </a:r>
            <a:r>
              <a:rPr lang="it-IT" sz="2500" dirty="0"/>
              <a:t>”</a:t>
            </a:r>
            <a:endParaRPr lang="it-IT" sz="2500" b="1" dirty="0"/>
          </a:p>
          <a:p>
            <a:pPr algn="just">
              <a:lnSpc>
                <a:spcPct val="90000"/>
              </a:lnSpc>
            </a:pPr>
            <a:r>
              <a:rPr lang="it-IT" sz="2500" b="1" dirty="0"/>
              <a:t>Par. 5</a:t>
            </a:r>
            <a:r>
              <a:rPr lang="it-IT" sz="2500" dirty="0"/>
              <a:t>: “In taluni settori e alle condizioni previste dai trattati, l'Unione ha competenza per svolgere azioni intese a </a:t>
            </a:r>
            <a:r>
              <a:rPr lang="it-IT" sz="2500" b="1" dirty="0"/>
              <a:t>sostenere, coordinare o completar</a:t>
            </a:r>
            <a:r>
              <a:rPr lang="it-IT" sz="2500" dirty="0"/>
              <a:t>e l'azione degli Stati membri, </a:t>
            </a:r>
            <a:r>
              <a:rPr lang="it-IT" sz="2500" b="1" dirty="0"/>
              <a:t>senza tuttavia sostituirsi</a:t>
            </a:r>
            <a:r>
              <a:rPr lang="it-IT" sz="2500" dirty="0"/>
              <a:t> alla loro competenza in tali settori. Gli </a:t>
            </a:r>
            <a:r>
              <a:rPr lang="it-IT" sz="2500" b="1" dirty="0"/>
              <a:t>atti giuridicamente vincolanti </a:t>
            </a:r>
            <a:r>
              <a:rPr lang="it-IT" sz="2500" dirty="0"/>
              <a:t>dell'Unione adottati in base a disposizioni dei trattati relative a tali settori </a:t>
            </a:r>
            <a:r>
              <a:rPr lang="it-IT" sz="2500" b="1" dirty="0"/>
              <a:t>non possono comportare un'armonizzazione</a:t>
            </a:r>
            <a:r>
              <a:rPr lang="it-IT" sz="2500" dirty="0"/>
              <a:t> delle disposizioni legislative e regolamentari degli Stati membri”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CasellaDiTesto 2"/>
          <p:cNvSpPr txBox="1"/>
          <p:nvPr/>
        </p:nvSpPr>
        <p:spPr>
          <a:xfrm>
            <a:off x="755904" y="4494130"/>
            <a:ext cx="10640754" cy="775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Cattedra Jean Monnet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Picture 2" descr="Immagine che contiene maglietta, tuta, computer&#10;&#10;Descrizione generata automaticamente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00502" y="450094"/>
            <a:ext cx="10590997" cy="3044911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2063552" y="5733257"/>
            <a:ext cx="36724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Offerta formativa: insegnamenti “innovativi”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960096" y="6021288"/>
            <a:ext cx="331236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certificazione</a:t>
            </a:r>
          </a:p>
        </p:txBody>
      </p:sp>
    </p:spTree>
    <p:extLst>
      <p:ext uri="{BB962C8B-B14F-4D97-AF65-F5344CB8AC3E}">
        <p14:creationId xmlns:p14="http://schemas.microsoft.com/office/powerpoint/2010/main" val="75165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3400" b="1"/>
              <a:t>Occupazione: le competenze UE e la </a:t>
            </a:r>
            <a:r>
              <a:rPr lang="it-IT" sz="3400" b="1" i="1"/>
              <a:t>governance</a:t>
            </a:r>
            <a:endParaRPr lang="it-IT" sz="34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52268" y="1825625"/>
            <a:ext cx="5393361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2200" dirty="0"/>
              <a:t>La dottrina prevalente, </a:t>
            </a:r>
            <a:r>
              <a:rPr lang="it-IT" sz="2200" b="1" dirty="0"/>
              <a:t>sottolineandone la singolarità</a:t>
            </a:r>
            <a:r>
              <a:rPr lang="it-IT" sz="2200" dirty="0"/>
              <a:t> rispetto all’impostazione generale del Trattato in tema di competenze, individua proprio nell’</a:t>
            </a:r>
            <a:r>
              <a:rPr lang="it-IT" sz="2200" b="1" dirty="0"/>
              <a:t>art. 2.3 TFUE </a:t>
            </a:r>
            <a:r>
              <a:rPr lang="it-IT" sz="2200" dirty="0"/>
              <a:t>la previsione di una </a:t>
            </a:r>
            <a:r>
              <a:rPr lang="it-IT" sz="2200" b="1" dirty="0"/>
              <a:t>competenza </a:t>
            </a:r>
            <a:r>
              <a:rPr lang="it-IT" sz="2200" b="1" i="1" dirty="0"/>
              <a:t>sui generis</a:t>
            </a:r>
            <a:r>
              <a:rPr lang="it-IT" sz="2200" i="1" dirty="0"/>
              <a:t> </a:t>
            </a:r>
            <a:r>
              <a:rPr lang="it-IT" sz="2200" dirty="0"/>
              <a:t>dell’UE volta ad assicurare il </a:t>
            </a:r>
            <a:r>
              <a:rPr lang="it-IT" sz="2200" b="1" dirty="0"/>
              <a:t>coordinamento</a:t>
            </a:r>
            <a:r>
              <a:rPr lang="it-IT" sz="2200" dirty="0"/>
              <a:t> delle politiche occupazionali (ed economiche) degli SM</a:t>
            </a:r>
          </a:p>
          <a:p>
            <a:pPr algn="just">
              <a:lnSpc>
                <a:spcPct val="90000"/>
              </a:lnSpc>
            </a:pPr>
            <a:r>
              <a:rPr lang="it-IT" sz="2200" dirty="0"/>
              <a:t>Il successivo </a:t>
            </a:r>
            <a:r>
              <a:rPr lang="it-IT" sz="2200" b="1" dirty="0"/>
              <a:t>art. 5, par. 2 TFUE</a:t>
            </a:r>
            <a:r>
              <a:rPr lang="it-IT" sz="2200" dirty="0"/>
              <a:t> individua anche gli strumenti per l’esercizio di tale competenza: la </a:t>
            </a:r>
            <a:r>
              <a:rPr lang="it-IT" sz="2200" b="1" dirty="0"/>
              <a:t>definizione di orientamenti </a:t>
            </a:r>
            <a:r>
              <a:rPr lang="it-IT" sz="2200" i="1" dirty="0"/>
              <a:t>ad hoc</a:t>
            </a:r>
            <a:endParaRPr lang="it-IT" sz="2200" dirty="0"/>
          </a:p>
          <a:p>
            <a:pPr>
              <a:lnSpc>
                <a:spcPct val="90000"/>
              </a:lnSpc>
              <a:buNone/>
            </a:pPr>
            <a:endParaRPr lang="it-IT" sz="2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E85A3A-9ACA-4CD5-9ECD-D38B9BC8A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5400" b="1"/>
              <a:t>Art. 5 TFUE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0330B1-AAAC-427D-8A95-40380162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E78F0CC-4972-422F-9799-75CB80619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2200" b="1" dirty="0"/>
              <a:t>Art. 5 TFUE</a:t>
            </a:r>
            <a:r>
              <a:rPr lang="it-IT" sz="2200" dirty="0"/>
              <a:t>: </a:t>
            </a:r>
          </a:p>
          <a:p>
            <a:pPr algn="just">
              <a:lnSpc>
                <a:spcPct val="90000"/>
              </a:lnSpc>
              <a:buNone/>
            </a:pPr>
            <a:r>
              <a:rPr lang="it-IT" sz="2200" dirty="0"/>
              <a:t>1. </a:t>
            </a:r>
            <a:r>
              <a:rPr lang="it-IT" sz="2200" i="1" dirty="0"/>
              <a:t>Gli Stati membri coordinano le loro </a:t>
            </a:r>
            <a:r>
              <a:rPr lang="it-IT" sz="2200" b="1" i="1" dirty="0"/>
              <a:t>politiche economiche </a:t>
            </a:r>
            <a:r>
              <a:rPr lang="it-IT" sz="2200" i="1" dirty="0"/>
              <a:t>nell'ambito dell'Unione. A tal fine il Consiglio </a:t>
            </a:r>
            <a:r>
              <a:rPr lang="it-IT" sz="2200" i="1" u="sng" dirty="0"/>
              <a:t>adotta delle misure</a:t>
            </a:r>
            <a:r>
              <a:rPr lang="it-IT" sz="2200" i="1" dirty="0"/>
              <a:t>, in particolare gli </a:t>
            </a:r>
            <a:r>
              <a:rPr lang="it-IT" sz="2200" b="1" i="1" dirty="0"/>
              <a:t>indirizzi di massima </a:t>
            </a:r>
            <a:r>
              <a:rPr lang="it-IT" sz="2200" i="1" dirty="0"/>
              <a:t>per dette politiche. Agli Stati membri la cui moneta è l'euro si applicano disposizioni specifiche.</a:t>
            </a:r>
          </a:p>
          <a:p>
            <a:pPr algn="just">
              <a:lnSpc>
                <a:spcPct val="90000"/>
              </a:lnSpc>
              <a:buNone/>
            </a:pPr>
            <a:r>
              <a:rPr lang="it-IT" sz="2200" i="1" dirty="0"/>
              <a:t>2. L'Unione </a:t>
            </a:r>
            <a:r>
              <a:rPr lang="it-IT" sz="2200" i="1" u="sng" dirty="0"/>
              <a:t>prende misure </a:t>
            </a:r>
            <a:r>
              <a:rPr lang="it-IT" sz="2200" i="1" dirty="0"/>
              <a:t>per assicurare il </a:t>
            </a:r>
            <a:r>
              <a:rPr lang="it-IT" sz="2200" b="1" i="1" dirty="0"/>
              <a:t>coordinamento</a:t>
            </a:r>
            <a:r>
              <a:rPr lang="it-IT" sz="2200" i="1" dirty="0"/>
              <a:t> delle </a:t>
            </a:r>
            <a:r>
              <a:rPr lang="it-IT" sz="2200" b="1" i="1" dirty="0"/>
              <a:t>politiche</a:t>
            </a:r>
            <a:r>
              <a:rPr lang="it-IT" sz="2200" i="1" dirty="0"/>
              <a:t> </a:t>
            </a:r>
            <a:r>
              <a:rPr lang="it-IT" sz="2200" b="1" i="1" dirty="0"/>
              <a:t>occupazionali</a:t>
            </a:r>
            <a:r>
              <a:rPr lang="it-IT" sz="2200" i="1" dirty="0"/>
              <a:t> degli Stati membri, in particolare definendo gli </a:t>
            </a:r>
            <a:r>
              <a:rPr lang="it-IT" sz="2200" b="1" i="1" dirty="0"/>
              <a:t>orientamenti</a:t>
            </a:r>
            <a:r>
              <a:rPr lang="it-IT" sz="2200" i="1" dirty="0"/>
              <a:t> per dette politiche</a:t>
            </a:r>
          </a:p>
          <a:p>
            <a:pPr algn="just">
              <a:lnSpc>
                <a:spcPct val="90000"/>
              </a:lnSpc>
              <a:buNone/>
            </a:pPr>
            <a:r>
              <a:rPr lang="it-IT" sz="2200" i="1" dirty="0"/>
              <a:t>3. L'Unione </a:t>
            </a:r>
            <a:r>
              <a:rPr lang="it-IT" sz="2200" i="1" u="sng" dirty="0"/>
              <a:t>può prendere iniziative </a:t>
            </a:r>
            <a:r>
              <a:rPr lang="it-IT" sz="2200" i="1" dirty="0"/>
              <a:t>per assicurare il coordinamento delle </a:t>
            </a:r>
            <a:r>
              <a:rPr lang="it-IT" sz="2200" b="1" i="1" dirty="0"/>
              <a:t>politiche sociali </a:t>
            </a:r>
            <a:r>
              <a:rPr lang="it-IT" sz="2200" i="1" dirty="0"/>
              <a:t>degli Stati membri</a:t>
            </a:r>
          </a:p>
          <a:p>
            <a:pPr algn="just">
              <a:lnSpc>
                <a:spcPct val="90000"/>
              </a:lnSpc>
            </a:pPr>
            <a:r>
              <a:rPr lang="it-IT" sz="2200" dirty="0"/>
              <a:t>Tale articolo fornisce all’UE sia le basi per una </a:t>
            </a:r>
            <a:r>
              <a:rPr lang="it-IT" sz="2200" b="1" dirty="0"/>
              <a:t>speciale competenza</a:t>
            </a:r>
            <a:r>
              <a:rPr lang="it-IT" sz="2200" dirty="0"/>
              <a:t> di coordinamento delle politiche economiche, occupazionali e sociali degli SM, sia una competenza “normativa”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 dirty="0"/>
              <a:t>Il nesso “obiettivi - competenze”</a:t>
            </a:r>
            <a:endParaRPr lang="it-IT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just"/>
            <a:r>
              <a:rPr lang="it-IT" sz="2400" dirty="0"/>
              <a:t>Gli “</a:t>
            </a:r>
            <a:r>
              <a:rPr lang="it-IT" sz="2400" b="1" dirty="0"/>
              <a:t>obiettivi</a:t>
            </a:r>
            <a:r>
              <a:rPr lang="it-IT" sz="2400" dirty="0"/>
              <a:t>”, nell’</a:t>
            </a:r>
            <a:r>
              <a:rPr lang="it-IT" sz="2400" i="1" dirty="0"/>
              <a:t>ordo juris </a:t>
            </a:r>
            <a:r>
              <a:rPr lang="it-IT" sz="2400" dirty="0"/>
              <a:t>dell’UE, costituiscono gli </a:t>
            </a:r>
            <a:r>
              <a:rPr lang="it-IT" sz="2400" b="1" dirty="0"/>
              <a:t>scopi essenziali </a:t>
            </a:r>
            <a:r>
              <a:rPr lang="it-IT" sz="2400" dirty="0"/>
              <a:t>del processo di integrazione, sintetizzando le </a:t>
            </a:r>
            <a:r>
              <a:rPr lang="it-IT" sz="2400" b="1" dirty="0"/>
              <a:t>finalità di esercizio delle competenze</a:t>
            </a:r>
            <a:r>
              <a:rPr lang="it-IT" sz="2400" dirty="0"/>
              <a:t>, comprese quelle  illustrate all’ </a:t>
            </a:r>
            <a:r>
              <a:rPr lang="it-IT" sz="2400" b="1" dirty="0"/>
              <a:t>art. 5 TFUE</a:t>
            </a:r>
          </a:p>
          <a:p>
            <a:pPr algn="just"/>
            <a:r>
              <a:rPr lang="it-IT" sz="2400" dirty="0"/>
              <a:t>La “</a:t>
            </a:r>
            <a:r>
              <a:rPr lang="it-IT" sz="2400" i="1" dirty="0"/>
              <a:t>promozione di un elevato livello di occupazione</a:t>
            </a:r>
            <a:r>
              <a:rPr lang="it-IT" sz="2400" dirty="0"/>
              <a:t>” viene esplicitamente inserita tra i parametri ineludibili che, ai sensi della “</a:t>
            </a:r>
            <a:r>
              <a:rPr lang="it-IT" sz="2400" b="1" dirty="0"/>
              <a:t>clausola sociale orizzontale</a:t>
            </a:r>
            <a:r>
              <a:rPr lang="it-IT" sz="2400" dirty="0"/>
              <a:t>” </a:t>
            </a:r>
            <a:r>
              <a:rPr lang="it-IT" sz="2400" b="1" dirty="0"/>
              <a:t>dell’art. 9 TFUE</a:t>
            </a:r>
            <a:r>
              <a:rPr lang="it-IT" sz="2400" dirty="0"/>
              <a:t>, devono guidare la definizione e l'attuazione di tutte le politiche europee (accanto alla </a:t>
            </a:r>
            <a:r>
              <a:rPr lang="it-IT" sz="2400" i="1" dirty="0"/>
              <a:t>garanzia di un'adeguata protezione sociale, alla lotta contro l'esclusione sociale e un elevato livello di istruzione, formazione e tutela della salute umana</a:t>
            </a:r>
            <a:r>
              <a:rPr lang="it-IT" sz="2400" dirty="0"/>
              <a:t>)</a:t>
            </a:r>
          </a:p>
          <a:p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</a:rPr>
              <a:t>Le competenze UE in tema di occupazione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sz="2200" b="1" dirty="0"/>
              <a:t>Competenza </a:t>
            </a:r>
            <a:r>
              <a:rPr lang="it-IT" sz="2200" b="1" i="1" dirty="0"/>
              <a:t>sui generis </a:t>
            </a:r>
            <a:r>
              <a:rPr lang="it-IT" sz="2200" dirty="0"/>
              <a:t>(combinato artt. 2.3 e 5.2 TFUE)</a:t>
            </a:r>
            <a:r>
              <a:rPr lang="it-IT" sz="2200" i="1" dirty="0"/>
              <a:t> </a:t>
            </a:r>
            <a:r>
              <a:rPr lang="it-IT" sz="2200" dirty="0"/>
              <a:t>per la definizione delle modalità di coordinamento delle </a:t>
            </a:r>
            <a:r>
              <a:rPr lang="it-IT" sz="2200" b="1" dirty="0"/>
              <a:t>politiche occupazionali</a:t>
            </a:r>
            <a:r>
              <a:rPr lang="it-IT" sz="2200" dirty="0"/>
              <a:t> (ed economiche) degli SM (Tit. IX TFUE, governance ex art. 148 TFUE - MAC, Semestre Europeo, potere normativo “non armonizzante” </a:t>
            </a:r>
            <a:r>
              <a:rPr lang="it-IT" sz="2200" i="1" dirty="0"/>
              <a:t>ex</a:t>
            </a:r>
            <a:r>
              <a:rPr lang="it-IT" sz="2200" dirty="0"/>
              <a:t> art. 149 TFUE)</a:t>
            </a:r>
          </a:p>
          <a:p>
            <a:pPr algn="just">
              <a:lnSpc>
                <a:spcPct val="90000"/>
              </a:lnSpc>
            </a:pPr>
            <a:r>
              <a:rPr lang="it-IT" sz="2200" b="1" dirty="0"/>
              <a:t>Competenza concorrente </a:t>
            </a:r>
            <a:r>
              <a:rPr lang="it-IT" sz="2200" dirty="0"/>
              <a:t>in tema di adozione di </a:t>
            </a:r>
            <a:r>
              <a:rPr lang="it-IT" sz="2200" b="1" dirty="0"/>
              <a:t>norme di “diritto del lavoro”</a:t>
            </a:r>
            <a:r>
              <a:rPr lang="it-IT" sz="2200" dirty="0"/>
              <a:t> – no armonizzazione ma garanzia di standard minimi (Tit. X TFUE, Carta dei diritti fondamentali – Capo IV)</a:t>
            </a:r>
          </a:p>
          <a:p>
            <a:pPr algn="just">
              <a:lnSpc>
                <a:spcPct val="90000"/>
              </a:lnSpc>
            </a:pPr>
            <a:r>
              <a:rPr lang="it-IT" sz="2200" b="1" dirty="0"/>
              <a:t>Competenza concorrente </a:t>
            </a:r>
            <a:r>
              <a:rPr lang="it-IT" sz="2200" dirty="0"/>
              <a:t>in tema di </a:t>
            </a:r>
            <a:r>
              <a:rPr lang="it-IT" sz="2200" b="1" dirty="0"/>
              <a:t>Politica sociale e di coesione economica, sociale e territoriale</a:t>
            </a:r>
            <a:r>
              <a:rPr lang="it-IT" sz="2200" dirty="0"/>
              <a:t>: (art. 4.2, lett.</a:t>
            </a:r>
            <a:r>
              <a:rPr lang="it-IT" sz="2200" i="1" dirty="0"/>
              <a:t> b </a:t>
            </a:r>
            <a:r>
              <a:rPr lang="it-IT" sz="2200" dirty="0"/>
              <a:t>e </a:t>
            </a:r>
            <a:r>
              <a:rPr lang="it-IT" sz="2200" i="1" dirty="0"/>
              <a:t>c; </a:t>
            </a:r>
            <a:r>
              <a:rPr lang="it-IT" sz="2200" dirty="0"/>
              <a:t>punto 8 della Programmazione 2014-2020 - promozione</a:t>
            </a:r>
            <a:r>
              <a:rPr lang="it-IT" sz="2200" b="1" dirty="0"/>
              <a:t> </a:t>
            </a:r>
            <a:r>
              <a:rPr lang="it-IT" sz="2200" dirty="0"/>
              <a:t>di una “occupazione sostenibile e di qualità”)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C3DEBB2-D54E-470C-86B3-631BDDF6C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45820"/>
            <a:ext cx="6087194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8033CC-D08D-4609-83FF-2537764F4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6915" y="844868"/>
            <a:ext cx="8465085" cy="5167312"/>
          </a:xfrm>
          <a:custGeom>
            <a:avLst/>
            <a:gdLst>
              <a:gd name="connsiteX0" fmla="*/ 2612652 w 8465085"/>
              <a:gd name="connsiteY0" fmla="*/ 0 h 5167312"/>
              <a:gd name="connsiteX1" fmla="*/ 7243482 w 8465085"/>
              <a:gd name="connsiteY1" fmla="*/ 0 h 5167312"/>
              <a:gd name="connsiteX2" fmla="*/ 8465085 w 8465085"/>
              <a:gd name="connsiteY2" fmla="*/ 0 h 5167312"/>
              <a:gd name="connsiteX3" fmla="*/ 8465085 w 8465085"/>
              <a:gd name="connsiteY3" fmla="*/ 5167312 h 5167312"/>
              <a:gd name="connsiteX4" fmla="*/ 7243482 w 8465085"/>
              <a:gd name="connsiteY4" fmla="*/ 5167312 h 5167312"/>
              <a:gd name="connsiteX5" fmla="*/ 221324 w 8465085"/>
              <a:gd name="connsiteY5" fmla="*/ 5167312 h 5167312"/>
              <a:gd name="connsiteX6" fmla="*/ 2615203 w 8465085"/>
              <a:gd name="connsiteY6" fmla="*/ 952 h 5167312"/>
              <a:gd name="connsiteX7" fmla="*/ 2612652 w 8465085"/>
              <a:gd name="connsiteY7" fmla="*/ 952 h 5167312"/>
              <a:gd name="connsiteX8" fmla="*/ 0 w 8465085"/>
              <a:gd name="connsiteY8" fmla="*/ 0 h 5167312"/>
              <a:gd name="connsiteX9" fmla="*/ 2274554 w 8465085"/>
              <a:gd name="connsiteY9" fmla="*/ 0 h 5167312"/>
              <a:gd name="connsiteX10" fmla="*/ 2274554 w 8465085"/>
              <a:gd name="connsiteY10" fmla="*/ 952 h 5167312"/>
              <a:gd name="connsiteX11" fmla="*/ 0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2612652" y="0"/>
                </a:moveTo>
                <a:lnTo>
                  <a:pt x="7243482" y="0"/>
                </a:lnTo>
                <a:lnTo>
                  <a:pt x="8465085" y="0"/>
                </a:lnTo>
                <a:lnTo>
                  <a:pt x="8465085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2652" y="952"/>
                </a:lnTo>
                <a:close/>
                <a:moveTo>
                  <a:pt x="0" y="0"/>
                </a:moveTo>
                <a:lnTo>
                  <a:pt x="2274554" y="0"/>
                </a:lnTo>
                <a:lnTo>
                  <a:pt x="2274554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BADA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41614"/>
            <a:ext cx="3409508" cy="317381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>
                <a:solidFill>
                  <a:schemeClr val="bg1"/>
                </a:solidFill>
              </a:rPr>
              <a:t>Il titolo IX del TFUE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66606" y="1137208"/>
            <a:ext cx="6733136" cy="45826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/>
            <a:r>
              <a:rPr lang="it-IT" sz="2400" b="1" dirty="0"/>
              <a:t>Art. 145 TFUE </a:t>
            </a:r>
            <a:r>
              <a:rPr lang="it-IT" sz="2400" dirty="0"/>
              <a:t>(Tit. IX “Occupazione”): “</a:t>
            </a:r>
            <a:r>
              <a:rPr lang="it-IT" sz="2400" i="1" dirty="0"/>
              <a:t>Gli Stati membri e l'Unione, in base al presente titolo, </a:t>
            </a:r>
            <a:r>
              <a:rPr lang="it-IT" sz="2400" b="1" i="1" dirty="0"/>
              <a:t>si adoperano per sviluppare una strategia coordinata </a:t>
            </a:r>
            <a:r>
              <a:rPr lang="it-IT" sz="2400" i="1" dirty="0"/>
              <a:t>a favore dell'occupazione, e in particolare a favore della promozione di una forza lavoro competente, qualificata, adattabile e di mercati del lavoro in grado di rispondere ai mutamenti economici, </a:t>
            </a:r>
            <a:r>
              <a:rPr lang="it-IT" sz="2400" b="1" i="1" dirty="0"/>
              <a:t>al fine di realizzare gli obiettivi </a:t>
            </a:r>
            <a:r>
              <a:rPr lang="it-IT" sz="2400" i="1" dirty="0"/>
              <a:t>di cui all'articolo 3 del trattato sull'Unione europea</a:t>
            </a:r>
            <a:r>
              <a:rPr lang="it-IT" sz="2400" dirty="0"/>
              <a:t>”</a:t>
            </a:r>
          </a:p>
          <a:p>
            <a:endParaRPr lang="it-IT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75520" y="260648"/>
            <a:ext cx="8568952" cy="6237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it-IT" sz="2800" b="1" dirty="0"/>
              <a:t>Art. 146.1 TFUE</a:t>
            </a:r>
            <a:r>
              <a:rPr lang="it-IT" sz="2800" dirty="0"/>
              <a:t>: “</a:t>
            </a:r>
            <a:r>
              <a:rPr lang="it-IT" sz="2800" i="1" dirty="0"/>
              <a:t>Gli Stati membri, attraverso le loro politiche in materia di occupazione, contribuiscono al raggiungimento degli obiettivi di cui all'articolo 145 </a:t>
            </a:r>
            <a:r>
              <a:rPr lang="it-IT" sz="2800" i="1" u="sng" dirty="0"/>
              <a:t>in modo coerente con gli </a:t>
            </a:r>
            <a:r>
              <a:rPr lang="it-IT" sz="2800" b="1" i="1" u="sng" dirty="0"/>
              <a:t>indirizzi di massima </a:t>
            </a:r>
            <a:r>
              <a:rPr lang="it-IT" sz="2800" i="1" u="sng" dirty="0"/>
              <a:t>per le politiche economiche </a:t>
            </a:r>
            <a:r>
              <a:rPr lang="it-IT" sz="2800" i="1" dirty="0"/>
              <a:t>degli Stati membri e dell'Unione adottati a norma dell'articolo 121, par. 2</a:t>
            </a:r>
            <a:r>
              <a:rPr lang="it-IT" sz="2800" dirty="0"/>
              <a:t>” e (</a:t>
            </a:r>
            <a:r>
              <a:rPr lang="it-IT" sz="2800" b="1" dirty="0"/>
              <a:t>par. 2</a:t>
            </a:r>
            <a:r>
              <a:rPr lang="it-IT" sz="2800" dirty="0"/>
              <a:t>) considerano la promozione dell’occupazione una questione “</a:t>
            </a:r>
            <a:r>
              <a:rPr lang="it-IT" sz="2800" i="1" dirty="0"/>
              <a:t>di interesse comune</a:t>
            </a:r>
            <a:r>
              <a:rPr lang="it-IT" sz="2800" dirty="0"/>
              <a:t>” a tal fine </a:t>
            </a:r>
            <a:r>
              <a:rPr lang="it-IT" sz="2800" u="sng" dirty="0"/>
              <a:t>coordinandosi </a:t>
            </a:r>
            <a:r>
              <a:rPr lang="it-IT" sz="2800" dirty="0"/>
              <a:t>in sede di Consiglio </a:t>
            </a:r>
            <a:r>
              <a:rPr lang="it-IT" sz="2800" i="1" dirty="0"/>
              <a:t>ex</a:t>
            </a:r>
            <a:r>
              <a:rPr lang="it-IT" sz="2800" dirty="0"/>
              <a:t> </a:t>
            </a:r>
            <a:r>
              <a:rPr lang="it-IT" sz="2800" b="1" dirty="0"/>
              <a:t>art. 148 TFUE</a:t>
            </a:r>
          </a:p>
          <a:p>
            <a:pPr algn="just"/>
            <a:r>
              <a:rPr lang="it-IT" sz="2800" b="1" dirty="0"/>
              <a:t>Art. 147.1 TFUE: </a:t>
            </a:r>
            <a:r>
              <a:rPr lang="it-IT" sz="2800" dirty="0"/>
              <a:t>“</a:t>
            </a:r>
            <a:r>
              <a:rPr lang="it-IT" sz="2800" i="1" dirty="0"/>
              <a:t>L'Unione contribuisce ad un elevato livello di occupazione </a:t>
            </a:r>
            <a:r>
              <a:rPr lang="it-IT" sz="2800" i="1" u="sng" dirty="0"/>
              <a:t>promuovendo la cooperazione </a:t>
            </a:r>
            <a:r>
              <a:rPr lang="it-IT" sz="2800" i="1" dirty="0"/>
              <a:t>tra gli Stati membri </a:t>
            </a:r>
            <a:r>
              <a:rPr lang="it-IT" sz="2800" i="1" u="sng" dirty="0"/>
              <a:t>nonché sostenendone e, se necessario, integrandone l'azione</a:t>
            </a:r>
            <a:r>
              <a:rPr lang="it-IT" sz="2800" i="1" dirty="0"/>
              <a:t>. Sono in questo contesto rispettate le competenze degli Stati membri</a:t>
            </a:r>
            <a:r>
              <a:rPr lang="it-IT" sz="2800" dirty="0"/>
              <a:t>”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775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it-IT" b="1" dirty="0"/>
              <a:t>Art. 149 TFUE</a:t>
            </a:r>
          </a:p>
          <a:p>
            <a:pPr algn="just"/>
            <a:r>
              <a:rPr lang="it-IT" sz="2600" dirty="0"/>
              <a:t>“</a:t>
            </a:r>
            <a:r>
              <a:rPr lang="it-IT" sz="2600" i="1" dirty="0"/>
              <a:t>Il Parlamento europeo e il Consiglio, deliberando secondo la procedura legislativa ordinaria e previa consultazione del Comitato economico e sociale e del Comitato delle regioni, possono adottare </a:t>
            </a:r>
            <a:r>
              <a:rPr lang="it-IT" sz="2600" b="1" i="1" dirty="0"/>
              <a:t>misure di incentivazione </a:t>
            </a:r>
            <a:r>
              <a:rPr lang="it-IT" sz="2600" i="1" dirty="0"/>
              <a:t>dirette a </a:t>
            </a:r>
            <a:r>
              <a:rPr lang="it-IT" sz="2600" b="1" i="1" dirty="0"/>
              <a:t>promuovere la cooperazione </a:t>
            </a:r>
            <a:r>
              <a:rPr lang="it-IT" sz="2600" i="1" dirty="0"/>
              <a:t>tra Stati membri e a </a:t>
            </a:r>
            <a:r>
              <a:rPr lang="it-IT" sz="2600" b="1" i="1" dirty="0"/>
              <a:t>sostenere</a:t>
            </a:r>
            <a:r>
              <a:rPr lang="it-IT" sz="2600" i="1" dirty="0"/>
              <a:t> i loro interventi nel settore dell'occupazione, mediante iniziative volte a sviluppare gli </a:t>
            </a:r>
            <a:r>
              <a:rPr lang="it-IT" sz="2600" b="1" i="1" dirty="0"/>
              <a:t>scambi di informazioni e delle migliori prassi</a:t>
            </a:r>
            <a:r>
              <a:rPr lang="it-IT" sz="2600" i="1" dirty="0"/>
              <a:t>, a fornire </a:t>
            </a:r>
            <a:r>
              <a:rPr lang="it-IT" sz="2600" b="1" i="1" dirty="0"/>
              <a:t>analisi comparative e indicazioni</a:t>
            </a:r>
            <a:r>
              <a:rPr lang="it-IT" sz="2600" i="1" dirty="0"/>
              <a:t>, nonché a promuovere </a:t>
            </a:r>
            <a:r>
              <a:rPr lang="it-IT" sz="2600" b="1" i="1" dirty="0"/>
              <a:t>approcci innovativi </a:t>
            </a:r>
            <a:r>
              <a:rPr lang="it-IT" sz="2600" i="1" dirty="0"/>
              <a:t>e a valutare le </a:t>
            </a:r>
            <a:r>
              <a:rPr lang="it-IT" sz="2600" b="1" i="1" dirty="0"/>
              <a:t>esperienze realizzate</a:t>
            </a:r>
            <a:r>
              <a:rPr lang="it-IT" sz="2600" i="1" dirty="0"/>
              <a:t>, in particolare mediante il ricorso a </a:t>
            </a:r>
            <a:r>
              <a:rPr lang="it-IT" sz="2600" b="1" i="1" dirty="0"/>
              <a:t>progetti pilota</a:t>
            </a:r>
            <a:r>
              <a:rPr lang="it-IT" sz="2600" dirty="0"/>
              <a:t>”</a:t>
            </a:r>
          </a:p>
          <a:p>
            <a:pPr algn="just"/>
            <a:r>
              <a:rPr lang="it-IT" sz="2600" dirty="0"/>
              <a:t>Ciò preclude che tali misure possano comportare “</a:t>
            </a:r>
            <a:r>
              <a:rPr lang="it-IT" sz="2600" i="1" dirty="0"/>
              <a:t>l'armonizzazione delle disposizioni legislative e regolamentari degli Stati membri</a:t>
            </a:r>
            <a:r>
              <a:rPr lang="it-IT" sz="2600" dirty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Diritto primario e dimensione locale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9032" y="2490436"/>
            <a:ext cx="9547587" cy="406510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it-IT" altLang="en-US" sz="2400" b="1" dirty="0"/>
              <a:t>Preambolo al Trattato di Roma (1957):</a:t>
            </a:r>
            <a:r>
              <a:rPr lang="it-IT" altLang="en-US" sz="2400" dirty="0"/>
              <a:t> </a:t>
            </a:r>
            <a:r>
              <a:rPr lang="it-IT" altLang="fr-FR" sz="2400" dirty="0"/>
              <a:t>«(…) rafforzare l’unità delle (loro) economie e di assicurarne </a:t>
            </a:r>
            <a:r>
              <a:rPr lang="it-IT" altLang="fr-FR" sz="2400" b="1" dirty="0"/>
              <a:t>lo sviluppo armonioso riducendo le disparità fra le differenti regioni e il ritardo di quelle meno favorite»</a:t>
            </a:r>
            <a:endParaRPr lang="it-IT" sz="2400" dirty="0"/>
          </a:p>
          <a:p>
            <a:pPr algn="just">
              <a:lnSpc>
                <a:spcPct val="90000"/>
              </a:lnSpc>
            </a:pPr>
            <a:r>
              <a:rPr lang="it-IT" sz="2400" dirty="0"/>
              <a:t>Fino all’</a:t>
            </a:r>
            <a:r>
              <a:rPr lang="it-IT" sz="2400" b="1" dirty="0"/>
              <a:t>Atto Unico europeo </a:t>
            </a:r>
            <a:r>
              <a:rPr lang="it-IT" sz="2400" dirty="0"/>
              <a:t>del 1986 nel Trattato non vi sono riferimenti agli enti territoriali quali attori del processo di integrazione (nonostante creazione FSE del 1975)</a:t>
            </a:r>
          </a:p>
          <a:p>
            <a:pPr algn="just">
              <a:lnSpc>
                <a:spcPct val="90000"/>
              </a:lnSpc>
            </a:pPr>
            <a:r>
              <a:rPr lang="it-IT" sz="2400" b="1" dirty="0"/>
              <a:t>1987</a:t>
            </a:r>
            <a:r>
              <a:rPr lang="it-IT" sz="2400" dirty="0"/>
              <a:t>: il dato territoriale diviene a pieno titolo un nuovo fronte di intervento </a:t>
            </a:r>
            <a:r>
              <a:rPr lang="it-IT" sz="2400" b="1" dirty="0"/>
              <a:t>stabile ed organico</a:t>
            </a:r>
            <a:r>
              <a:rPr lang="it-IT" sz="2400" dirty="0"/>
              <a:t>. Creazione di un nuovo titolo (denominato titolo V) sulla </a:t>
            </a:r>
            <a:r>
              <a:rPr lang="it-IT" sz="2400" b="1" dirty="0"/>
              <a:t>coesione economica e sociale </a:t>
            </a:r>
          </a:p>
          <a:p>
            <a:pPr algn="just">
              <a:lnSpc>
                <a:spcPct val="90000"/>
              </a:lnSpc>
            </a:pPr>
            <a:r>
              <a:rPr lang="it-IT" sz="2400" dirty="0"/>
              <a:t>No politica “prescrittiva” (priva di reale capacità di spesa) ma dotata di </a:t>
            </a:r>
            <a:r>
              <a:rPr lang="it-IT" sz="2400" b="1" dirty="0"/>
              <a:t>specifici fondi a finalità strutturale</a:t>
            </a:r>
          </a:p>
          <a:p>
            <a:pPr>
              <a:lnSpc>
                <a:spcPct val="90000"/>
              </a:lnSpc>
            </a:pP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dirty="0"/>
              <a:t>Diritto primario e dimensione locale</a:t>
            </a:r>
            <a:endParaRPr lang="it-I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7C9946-8882-4417-8830-ECF7427C2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47248" y="1984442"/>
            <a:ext cx="6106551" cy="451483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2400" dirty="0"/>
              <a:t>Progressivo consolidamento della dimensione locale con crescita risorse per la  coesione</a:t>
            </a:r>
          </a:p>
          <a:p>
            <a:pPr algn="just">
              <a:lnSpc>
                <a:spcPct val="90000"/>
              </a:lnSpc>
            </a:pPr>
            <a:r>
              <a:rPr lang="it-IT" sz="2400" dirty="0"/>
              <a:t>Tr. Lisbona: con l’art. 3.3 TUE: “promuovere la </a:t>
            </a:r>
            <a:r>
              <a:rPr lang="it-IT" sz="2400" b="1" dirty="0"/>
              <a:t>coesione economica, sociale e </a:t>
            </a:r>
            <a:r>
              <a:rPr lang="it-IT" sz="2400" b="1" i="1" dirty="0"/>
              <a:t>territoriale</a:t>
            </a:r>
            <a:r>
              <a:rPr lang="it-IT" sz="2400" i="1" dirty="0"/>
              <a:t>” </a:t>
            </a:r>
            <a:r>
              <a:rPr lang="it-IT" sz="2400" dirty="0"/>
              <a:t>(</a:t>
            </a:r>
            <a:r>
              <a:rPr lang="it-IT" sz="2400" b="1" dirty="0"/>
              <a:t>CEST</a:t>
            </a:r>
            <a:r>
              <a:rPr lang="it-IT" sz="2400" dirty="0"/>
              <a:t>)</a:t>
            </a:r>
            <a:r>
              <a:rPr lang="it-IT" sz="2400" i="1" dirty="0"/>
              <a:t> </a:t>
            </a:r>
            <a:r>
              <a:rPr lang="it-IT" sz="2400" dirty="0"/>
              <a:t>diventa un </a:t>
            </a:r>
            <a:r>
              <a:rPr lang="it-IT" sz="2400" b="1" dirty="0"/>
              <a:t>obiettivo in sé </a:t>
            </a:r>
            <a:r>
              <a:rPr lang="it-IT" sz="2400" dirty="0"/>
              <a:t>e </a:t>
            </a:r>
            <a:r>
              <a:rPr lang="it-IT" sz="2400" b="1" dirty="0"/>
              <a:t>non più uno strumento </a:t>
            </a:r>
            <a:r>
              <a:rPr lang="it-IT" sz="2400" dirty="0"/>
              <a:t>per promuovere “(..) (il) progresso economico e sociale e un elevato livello di occupazione e pervenire a uno sviluppo equilibrato e sostenibile” (prec. Art. 2 TUE)</a:t>
            </a:r>
          </a:p>
          <a:p>
            <a:pPr algn="just">
              <a:lnSpc>
                <a:spcPct val="90000"/>
              </a:lnSpc>
            </a:pPr>
            <a:r>
              <a:rPr lang="it-IT" sz="2400" b="1" dirty="0"/>
              <a:t>Art. 4, par. 2 lett. c) TFUE: </a:t>
            </a:r>
            <a:r>
              <a:rPr lang="it-IT" sz="2400" dirty="0"/>
              <a:t> prevede una </a:t>
            </a:r>
            <a:r>
              <a:rPr lang="it-IT" sz="2400" b="1" dirty="0"/>
              <a:t>competenza concorrente </a:t>
            </a:r>
            <a:r>
              <a:rPr lang="it-IT" sz="2400" dirty="0"/>
              <a:t>in tema di CEST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8062" y="86208"/>
            <a:ext cx="5458838" cy="1325563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Principio di prossimità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6F43A6C-7856-441D-8827-4168CD260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791" y="1331629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94962" y="955436"/>
            <a:ext cx="5458838" cy="552976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it-IT" sz="2000" b="1" dirty="0"/>
              <a:t>Art. 1, par. 2 TUE</a:t>
            </a:r>
            <a:r>
              <a:rPr lang="it-IT" sz="2000" dirty="0"/>
              <a:t>: impegno a prendere decisioni il più possibile prossime ai cittadini.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Non indirizzato alla sola UE, ma all’intero (e variegato) sistema di governo chiamato a creare “un’unione sempre più stretta tra i popoli dell’Europa” 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P</a:t>
            </a:r>
            <a:r>
              <a:rPr lang="it-IT" sz="2000" b="1" dirty="0"/>
              <a:t>reambolo</a:t>
            </a:r>
            <a:r>
              <a:rPr lang="it-IT" sz="2000" dirty="0"/>
              <a:t> TUE: il principio di prossimità deve essere applicato “conformemente al principio della sussidiarietà”</a:t>
            </a:r>
          </a:p>
          <a:p>
            <a:pPr algn="just">
              <a:lnSpc>
                <a:spcPct val="90000"/>
              </a:lnSpc>
            </a:pPr>
            <a:r>
              <a:rPr lang="it-IT" sz="2000" b="1" dirty="0"/>
              <a:t>Art. 5.3 TUE</a:t>
            </a:r>
            <a:r>
              <a:rPr lang="it-IT" sz="2000" dirty="0"/>
              <a:t>: azione sussidiaria dell’UE se l’azione statale risulti insufficiente “( ) a livello centrale ( ) a livello regionale e locale”</a:t>
            </a:r>
          </a:p>
          <a:p>
            <a:pPr algn="just">
              <a:lnSpc>
                <a:spcPct val="90000"/>
              </a:lnSpc>
            </a:pPr>
            <a:r>
              <a:rPr lang="it-IT" sz="2000" b="1" dirty="0"/>
              <a:t>Protocollo n. 26</a:t>
            </a:r>
            <a:r>
              <a:rPr lang="it-IT" sz="2000" dirty="0"/>
              <a:t> (Servizi di interesse generale – </a:t>
            </a:r>
            <a:r>
              <a:rPr lang="it-IT" sz="2000" b="1" dirty="0"/>
              <a:t>SIG</a:t>
            </a:r>
            <a:r>
              <a:rPr lang="it-IT" sz="2000" dirty="0"/>
              <a:t>): riconosciuto “il ruolo essenziale e l’ampio potere discrezionale” delle autorità locali – al pari di quelle nazionali e regionali – nel “fornire, commissionare o organizzare” SIG di tipo economico il più vicino possibile alle esigenze dei cittadini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95600" y="0"/>
            <a:ext cx="7128792" cy="85010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/>
              <a:t>Presentazione del corso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47528" y="908720"/>
            <a:ext cx="4040188" cy="7117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it-IT" dirty="0"/>
              <a:t>Questioni istituzionali</a:t>
            </a:r>
          </a:p>
        </p:txBody>
      </p:sp>
      <p:sp useBgFill="1"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75520" y="1772816"/>
            <a:ext cx="4040188" cy="48245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b="1" dirty="0"/>
              <a:t>Le competenze UE per le politiche occupazionali e di sviluppo</a:t>
            </a:r>
          </a:p>
          <a:p>
            <a:pPr algn="just"/>
            <a:r>
              <a:rPr lang="it-IT" b="1" dirty="0"/>
              <a:t>Gli strumenti: SEO - Semestre europeo, fondi strutturali, aiuti di Stato, appalti</a:t>
            </a:r>
          </a:p>
          <a:p>
            <a:pPr algn="just"/>
            <a:r>
              <a:rPr lang="it-IT" b="1" dirty="0"/>
              <a:t>Attori istituzionali coinvolti nel processo: governance multilivello (politica di coesione)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8008" y="908720"/>
            <a:ext cx="4032448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dirty="0"/>
              <a:t>Imprese - comparto sviluppo</a:t>
            </a:r>
          </a:p>
        </p:txBody>
      </p:sp>
      <p:sp useBgFill="1"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8008" y="1772816"/>
            <a:ext cx="4042792" cy="489654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b="1" dirty="0"/>
              <a:t>Sviluppo, innovazione e crescita sostenibile nella UE: le nozioni</a:t>
            </a:r>
          </a:p>
          <a:p>
            <a:pPr algn="just"/>
            <a:r>
              <a:rPr lang="it-IT" b="1" dirty="0"/>
              <a:t>UE ed imprese</a:t>
            </a:r>
          </a:p>
          <a:p>
            <a:pPr algn="just"/>
            <a:r>
              <a:rPr lang="it-IT" b="1" dirty="0"/>
              <a:t>Buone pratiche locali</a:t>
            </a:r>
          </a:p>
          <a:p>
            <a:pPr algn="just"/>
            <a:r>
              <a:rPr lang="it-IT" b="1" dirty="0"/>
              <a:t>Il supporto europeo ai settori più innovativi</a:t>
            </a:r>
          </a:p>
          <a:p>
            <a:pPr algn="just"/>
            <a:r>
              <a:rPr lang="it-IT" b="1" dirty="0"/>
              <a:t>Le nuove frontiere dell’economia: imprese sociali, mercato etico e </a:t>
            </a:r>
            <a:r>
              <a:rPr lang="it-IT" b="1" i="1" dirty="0"/>
              <a:t>gig economy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58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dirty="0"/>
              <a:t>TFUE, tit. XVIII - CEST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9994" y="1920241"/>
            <a:ext cx="10719581" cy="479004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just"/>
            <a:r>
              <a:rPr lang="it-IT" altLang="en-US" sz="2200" b="1" dirty="0"/>
              <a:t>Articolo 174 TFUE:</a:t>
            </a:r>
            <a:r>
              <a:rPr lang="it-IT" altLang="en-US" sz="2200" dirty="0"/>
              <a:t> </a:t>
            </a:r>
            <a:r>
              <a:rPr lang="it-IT" altLang="fr-FR" sz="2200" dirty="0"/>
              <a:t>«Per promuovere uno sviluppo armonioso dell'insieme dell'Unione, questa sviluppa e prosegue la propria azione intesa a realizzare </a:t>
            </a:r>
            <a:r>
              <a:rPr lang="it-IT" altLang="fr-FR" sz="2200" b="1" dirty="0"/>
              <a:t>il rafforzamento della sua CEST”</a:t>
            </a:r>
          </a:p>
          <a:p>
            <a:pPr algn="just"/>
            <a:r>
              <a:rPr lang="it-IT" altLang="fr-FR" sz="2200" b="1" dirty="0"/>
              <a:t>Obiettivi: </a:t>
            </a:r>
            <a:r>
              <a:rPr lang="it-IT" altLang="fr-FR" sz="2200" dirty="0"/>
              <a:t> “</a:t>
            </a:r>
            <a:r>
              <a:rPr lang="it-IT" altLang="fr-FR" sz="2200" b="1" dirty="0"/>
              <a:t>ridurre il divario tra i livelli di sviluppo delle varie regioni  ed il ritardo delle regioni meno favorite»</a:t>
            </a:r>
          </a:p>
          <a:p>
            <a:pPr algn="just"/>
            <a:r>
              <a:rPr lang="it-IT" altLang="fr-FR" sz="2200" dirty="0"/>
              <a:t>Si sostanzia il </a:t>
            </a:r>
            <a:r>
              <a:rPr lang="it-IT" altLang="fr-FR" sz="2200" b="1" dirty="0"/>
              <a:t>principio di concentrazione </a:t>
            </a:r>
            <a:r>
              <a:rPr lang="it-IT" altLang="fr-FR" sz="2200" dirty="0"/>
              <a:t>(tra gli assi portanti della programmazione pluriennale dei fondi europei)</a:t>
            </a:r>
          </a:p>
          <a:p>
            <a:pPr algn="just"/>
            <a:r>
              <a:rPr lang="it-IT" sz="2200" b="1" dirty="0"/>
              <a:t>Art. 174.3</a:t>
            </a:r>
            <a:r>
              <a:rPr lang="it-IT" sz="2200" dirty="0"/>
              <a:t>: attenzione speciale per </a:t>
            </a:r>
            <a:r>
              <a:rPr lang="it-IT" sz="2200" b="1" dirty="0"/>
              <a:t>zone rurali</a:t>
            </a:r>
            <a:r>
              <a:rPr lang="it-IT" sz="2200" dirty="0"/>
              <a:t>, per quelle investite da </a:t>
            </a:r>
            <a:r>
              <a:rPr lang="it-IT" sz="2200" b="1" dirty="0"/>
              <a:t>transizione industriale </a:t>
            </a:r>
            <a:r>
              <a:rPr lang="it-IT" sz="2200" dirty="0"/>
              <a:t>e per le regioni che presentano “</a:t>
            </a:r>
            <a:r>
              <a:rPr lang="it-IT" sz="2200" b="1" dirty="0"/>
              <a:t>gravi e permanenti svantaggi naturali o demografici</a:t>
            </a:r>
            <a:r>
              <a:rPr lang="it-IT" sz="2200" dirty="0"/>
              <a:t>” (es. regioni più settentrionali a bassissima densità demografica e con le regioni insulari, transfrontaliere e di montagna)</a:t>
            </a:r>
            <a:endParaRPr lang="it-IT" altLang="fr-FR" sz="2200" b="1" dirty="0"/>
          </a:p>
          <a:p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11138" y="287337"/>
            <a:ext cx="6227064" cy="12344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it-IT" sz="4000" dirty="0">
                <a:solidFill>
                  <a:schemeClr val="accent1"/>
                </a:solidFill>
              </a:rPr>
              <a:t>TFUE, Tit. XVIII - CEST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788851" y="1809114"/>
            <a:ext cx="8989199" cy="472598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/>
              <a:t>Art. 175  TFUE</a:t>
            </a:r>
            <a:endParaRPr lang="it-IT" sz="2400" dirty="0"/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400" b="1" dirty="0"/>
              <a:t>Azione Stati membri</a:t>
            </a:r>
            <a:r>
              <a:rPr lang="it-IT" sz="2400" dirty="0"/>
              <a:t>: </a:t>
            </a:r>
            <a:r>
              <a:rPr lang="it-IT" sz="2400" u="sng" dirty="0"/>
              <a:t>condurre e coordinare </a:t>
            </a:r>
            <a:r>
              <a:rPr lang="it-IT" sz="2400" dirty="0"/>
              <a:t>le loro </a:t>
            </a:r>
            <a:r>
              <a:rPr lang="it-IT" sz="2400" b="1" dirty="0"/>
              <a:t>politiche economiche</a:t>
            </a:r>
            <a:r>
              <a:rPr lang="it-IT" sz="2400" dirty="0"/>
              <a:t> anche al fine di raggiungere gli obiettivi dell'articolo 174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400" b="1" dirty="0"/>
              <a:t>Azione UE: </a:t>
            </a:r>
            <a:r>
              <a:rPr lang="it-IT" sz="2400" dirty="0"/>
              <a:t>l'elaborazione e l'attuazione delle sue politiche e azioni dell'Unione (</a:t>
            </a:r>
            <a:r>
              <a:rPr lang="it-IT" sz="2400" i="1" dirty="0"/>
              <a:t>in primis </a:t>
            </a:r>
            <a:r>
              <a:rPr lang="it-IT" sz="2400" b="1" dirty="0"/>
              <a:t>l'attuazione del mercato interno)  </a:t>
            </a:r>
            <a:r>
              <a:rPr lang="it-IT" sz="2400" u="sng" dirty="0"/>
              <a:t>tengono conto </a:t>
            </a:r>
            <a:r>
              <a:rPr lang="it-IT" sz="2400" dirty="0"/>
              <a:t>degli obiettivi dell'articolo 174,  </a:t>
            </a:r>
            <a:r>
              <a:rPr lang="it-IT" sz="2400" u="sng" dirty="0"/>
              <a:t>concorrendo</a:t>
            </a:r>
            <a:r>
              <a:rPr lang="it-IT" sz="2400" dirty="0"/>
              <a:t> alla loro realizzazione. </a:t>
            </a:r>
          </a:p>
          <a:p>
            <a:pPr algn="just">
              <a:lnSpc>
                <a:spcPct val="90000"/>
              </a:lnSpc>
            </a:pPr>
            <a:r>
              <a:rPr lang="it-IT" sz="2400" dirty="0"/>
              <a:t>L'UE </a:t>
            </a:r>
            <a:r>
              <a:rPr lang="it-IT" sz="2400" u="sng" dirty="0"/>
              <a:t>appoggia</a:t>
            </a:r>
            <a:r>
              <a:rPr lang="it-IT" sz="2400" dirty="0"/>
              <a:t> questa realizzazione anche con i </a:t>
            </a:r>
            <a:r>
              <a:rPr lang="it-IT" sz="2400" b="1" dirty="0"/>
              <a:t>fondi a finalità strutturale</a:t>
            </a:r>
            <a:r>
              <a:rPr lang="it-IT" sz="2400" dirty="0"/>
              <a:t> e  la Banca europea per gli investimenti (</a:t>
            </a:r>
            <a:r>
              <a:rPr lang="it-IT" sz="2400" b="1" dirty="0"/>
              <a:t>BEI</a:t>
            </a:r>
            <a:r>
              <a:rPr lang="it-IT" sz="2400" dirty="0"/>
              <a:t>)  e gli altri strumenti finanziari esistenti</a:t>
            </a:r>
          </a:p>
          <a:p>
            <a:pPr algn="just">
              <a:lnSpc>
                <a:spcPct val="90000"/>
              </a:lnSpc>
            </a:pPr>
            <a:r>
              <a:rPr lang="it-IT" sz="2400" b="1" dirty="0"/>
              <a:t>Relazione triennale </a:t>
            </a:r>
            <a:r>
              <a:rPr lang="it-IT" sz="2400" dirty="0"/>
              <a:t>della COM a PE, CONS, CES e CdR sui progressi compiuti e sul modo in cui i vari strumenti previsti dal presente articolo vi hanno contribuito</a:t>
            </a:r>
          </a:p>
          <a:p>
            <a:pPr>
              <a:lnSpc>
                <a:spcPct val="90000"/>
              </a:lnSpc>
            </a:pPr>
            <a:endParaRPr lang="it-IT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/>
              <a:t>I fondi strutturali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1183" y="2152998"/>
            <a:ext cx="10692617" cy="37696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it-IT" sz="2400" b="1" dirty="0"/>
              <a:t>Art. 177 TFUE</a:t>
            </a:r>
            <a:r>
              <a:rPr lang="it-IT" sz="2400" dirty="0"/>
              <a:t>: Proc. Leg. Ordinaria per definire “i compiti, gli obiettivi prioritari e l'organizzazione” dei fondi a finalità strutturale, elemento quest'ultimo che può comportare il </a:t>
            </a:r>
            <a:r>
              <a:rPr lang="it-IT" sz="2400" b="1" dirty="0"/>
              <a:t>raggruppamento</a:t>
            </a:r>
            <a:r>
              <a:rPr lang="it-IT" sz="2400" dirty="0"/>
              <a:t> dei fondi. Sono inoltre definite, secondo la stessa procedura, le </a:t>
            </a:r>
            <a:r>
              <a:rPr lang="it-IT" sz="2400" b="1" dirty="0"/>
              <a:t>norme generali applicabili </a:t>
            </a:r>
            <a:r>
              <a:rPr lang="it-IT" sz="2400" dirty="0"/>
              <a:t>ai fondi, nonché le disposizioni necessarie per garantire </a:t>
            </a:r>
            <a:r>
              <a:rPr lang="it-IT" sz="2400" b="1" dirty="0"/>
              <a:t>l'efficacia e il coordinamento</a:t>
            </a:r>
            <a:r>
              <a:rPr lang="it-IT" sz="2400" dirty="0"/>
              <a:t> dei fondi </a:t>
            </a:r>
            <a:r>
              <a:rPr lang="it-IT" sz="2400" u="sng" dirty="0"/>
              <a:t>tra loro e con gli altri strumenti finanziari esistenti</a:t>
            </a:r>
            <a:r>
              <a:rPr lang="it-IT" sz="2400" dirty="0"/>
              <a:t>”</a:t>
            </a:r>
          </a:p>
          <a:p>
            <a:pPr algn="just"/>
            <a:r>
              <a:rPr lang="it-IT" sz="2400" dirty="0"/>
              <a:t>“Un </a:t>
            </a:r>
            <a:r>
              <a:rPr lang="it-IT" sz="2400" b="1" dirty="0"/>
              <a:t>Fondo di coesione – FC - </a:t>
            </a:r>
            <a:r>
              <a:rPr lang="it-IT" sz="2400" dirty="0"/>
              <a:t>è istituito secondo la stessa procedura per l'erogazione di contributi finanziari a progetti in materia di ambiente e di reti transeuropee nel settore delle infrastrutture dei trasporti”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isultati immagini per comunisti contro europa"/>
          <p:cNvPicPr>
            <a:picLocks noChangeAspect="1" noChangeArrowheads="1"/>
          </p:cNvPicPr>
          <p:nvPr/>
        </p:nvPicPr>
        <p:blipFill rotWithShape="1">
          <a:blip r:embed="rId2" cstate="print"/>
          <a:srcRect t="3511" b="3128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</p:spPr>
      </p:pic>
      <p:pic>
        <p:nvPicPr>
          <p:cNvPr id="27652" name="Picture 4" descr="Immagine correlata"/>
          <p:cNvPicPr>
            <a:picLocks noChangeAspect="1" noChangeArrowheads="1"/>
          </p:cNvPicPr>
          <p:nvPr/>
        </p:nvPicPr>
        <p:blipFill rotWithShape="1">
          <a:blip r:embed="rId3" cstate="print"/>
          <a:srcRect t="9322" r="-1" b="5066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</p:spPr>
      </p:pic>
      <p:pic>
        <p:nvPicPr>
          <p:cNvPr id="27662" name="Picture 14" descr="Risultati immagini per ue islam"/>
          <p:cNvPicPr>
            <a:picLocks noChangeAspect="1" noChangeArrowheads="1"/>
          </p:cNvPicPr>
          <p:nvPr/>
        </p:nvPicPr>
        <p:blipFill rotWithShape="1">
          <a:blip r:embed="rId4" cstate="print"/>
          <a:srcRect t="8075" r="-1" b="7395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</p:spPr>
      </p:pic>
      <p:pic>
        <p:nvPicPr>
          <p:cNvPr id="27664" name="Picture 16" descr="Immagine correlata"/>
          <p:cNvPicPr>
            <a:picLocks noChangeAspect="1" noChangeArrowheads="1"/>
          </p:cNvPicPr>
          <p:nvPr/>
        </p:nvPicPr>
        <p:blipFill rotWithShape="1">
          <a:blip r:embed="rId5" cstate="print"/>
          <a:srcRect t="8607" r="1" b="8387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4286858" y="2761554"/>
            <a:ext cx="3618284" cy="134572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808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ATTENTI ALL’EUROPA!!!!!</a:t>
            </a:r>
          </a:p>
        </p:txBody>
      </p:sp>
      <p:sp>
        <p:nvSpPr>
          <p:cNvPr id="87" name="Frame 86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54" name="AutoShape 6" descr="Immagine correlat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56" name="AutoShape 8" descr="Immagine correlat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58" name="AutoShape 10" descr="Risultati immagini per comunisti contro europa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60" name="AutoShape 12" descr="Risultati immagini per ue isla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3855E349-9CBE-4CB6-9199-B6369EDFC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7" r="-1" b="462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5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isultati immagini per farage and trump"/>
          <p:cNvPicPr>
            <a:picLocks noChangeAspect="1" noChangeArrowheads="1"/>
          </p:cNvPicPr>
          <p:nvPr/>
        </p:nvPicPr>
        <p:blipFill rotWithShape="1">
          <a:blip r:embed="rId3" cstate="print"/>
          <a:srcRect l="13536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</p:spPr>
      </p:pic>
      <p:pic>
        <p:nvPicPr>
          <p:cNvPr id="20492" name="Picture 12" descr="Immagine correlata"/>
          <p:cNvPicPr>
            <a:picLocks noChangeAspect="1" noChangeArrowheads="1"/>
          </p:cNvPicPr>
          <p:nvPr/>
        </p:nvPicPr>
        <p:blipFill rotWithShape="1">
          <a:blip r:embed="rId4" cstate="print"/>
          <a:srcRect r="-3" b="13671"/>
          <a:stretch/>
        </p:blipFill>
        <p:spPr bwMode="auto"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</p:spPr>
      </p:pic>
      <p:pic>
        <p:nvPicPr>
          <p:cNvPr id="20484" name="Picture 4" descr="Risultati immagini per le pen ue"/>
          <p:cNvPicPr>
            <a:picLocks noChangeAspect="1" noChangeArrowheads="1"/>
          </p:cNvPicPr>
          <p:nvPr/>
        </p:nvPicPr>
        <p:blipFill rotWithShape="1">
          <a:blip r:embed="rId5" cstate="print"/>
          <a:srcRect l="17430" r="-3" b="-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</p:spPr>
      </p:pic>
      <p:pic>
        <p:nvPicPr>
          <p:cNvPr id="20496" name="Picture 16" descr="Risultati immagini per enrico montesano elezioni europee"/>
          <p:cNvPicPr>
            <a:picLocks noChangeAspect="1" noChangeArrowheads="1"/>
          </p:cNvPicPr>
          <p:nvPr/>
        </p:nvPicPr>
        <p:blipFill rotWithShape="1">
          <a:blip r:embed="rId6" cstate="print"/>
          <a:srcRect r="4986"/>
          <a:stretch/>
        </p:blipFill>
        <p:spPr bwMode="auto"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noFill/>
        </p:spPr>
      </p:pic>
      <p:sp>
        <p:nvSpPr>
          <p:cNvPr id="20498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7E8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Vecchie e nuove insidie politiche</a:t>
            </a:r>
          </a:p>
        </p:txBody>
      </p:sp>
      <p:pic>
        <p:nvPicPr>
          <p:cNvPr id="20494" name="Picture 14" descr="Risultati immagini per iva zanicchi"/>
          <p:cNvPicPr>
            <a:picLocks noChangeAspect="1" noChangeArrowheads="1"/>
          </p:cNvPicPr>
          <p:nvPr/>
        </p:nvPicPr>
        <p:blipFill rotWithShape="1">
          <a:blip r:embed="rId7" cstate="print"/>
          <a:srcRect r="9822" b="-2"/>
          <a:stretch/>
        </p:blipFill>
        <p:spPr bwMode="auto"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</p:spPr>
      </p:pic>
      <p:sp>
        <p:nvSpPr>
          <p:cNvPr id="20486" name="AutoShape 6" descr="Risultati immagini per movimento 5 stelle referendum 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88" name="AutoShape 8" descr="Risultati immagini per movimento 5 stelle referendum 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90" name="AutoShape 10" descr="Risultati immagini per movimento 5 stelle referendum u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persona, uomo, tuta, abbigliamento&#10;&#10;Descrizione generata automaticamente">
            <a:extLst>
              <a:ext uri="{FF2B5EF4-FFF2-40B4-BE49-F238E27FC236}">
                <a16:creationId xmlns:a16="http://schemas.microsoft.com/office/drawing/2014/main" id="{E670A148-D811-4265-B540-DC0DBAF09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684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CF6639-56EB-4EF5-A5E4-5AB4808A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5093208"/>
            <a:ext cx="6973204" cy="12618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100" b="1">
                <a:solidFill>
                  <a:schemeClr val="bg1"/>
                </a:solidFill>
              </a:rPr>
              <a:t>CVD-19: questa Europa non fa abbastanza…ha fallito!</a:t>
            </a:r>
          </a:p>
        </p:txBody>
      </p:sp>
      <p:cxnSp>
        <p:nvCxnSpPr>
          <p:cNvPr id="35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</a:rPr>
              <a:t>Cos’è l’UE?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37671" y="563918"/>
            <a:ext cx="6566257" cy="57109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just">
              <a:lnSpc>
                <a:spcPct val="90000"/>
              </a:lnSpc>
            </a:pPr>
            <a:endParaRPr lang="it-IT" sz="1700" dirty="0"/>
          </a:p>
          <a:p>
            <a:pPr algn="just">
              <a:lnSpc>
                <a:spcPct val="90000"/>
              </a:lnSpc>
            </a:pPr>
            <a:endParaRPr lang="it-IT" sz="1700" dirty="0"/>
          </a:p>
          <a:p>
            <a:pPr algn="just">
              <a:lnSpc>
                <a:spcPct val="90000"/>
              </a:lnSpc>
            </a:pPr>
            <a:endParaRPr lang="it-IT" sz="1700" dirty="0"/>
          </a:p>
          <a:p>
            <a:pPr algn="just">
              <a:lnSpc>
                <a:spcPct val="90000"/>
              </a:lnSpc>
            </a:pPr>
            <a:r>
              <a:rPr lang="it-IT" sz="2000" dirty="0"/>
              <a:t>Uno Stato federale? Un’organizzazione internazionale?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Trattasi di un </a:t>
            </a:r>
            <a:r>
              <a:rPr lang="it-IT" sz="2000" i="1" dirty="0"/>
              <a:t>novus genus </a:t>
            </a:r>
            <a:r>
              <a:rPr lang="it-IT" sz="2000" dirty="0"/>
              <a:t>nella comunità internazionale: la “</a:t>
            </a:r>
            <a:r>
              <a:rPr lang="it-IT" sz="2000" b="1" dirty="0"/>
              <a:t>comunità – unione -sovranazionale</a:t>
            </a:r>
            <a:r>
              <a:rPr lang="it-IT" sz="2000" dirty="0"/>
              <a:t>” (U. Villani, 2010)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Come per le organizzazioni internazionali, viene creato dagli Stati un </a:t>
            </a:r>
            <a:r>
              <a:rPr lang="it-IT" sz="2000" b="1" dirty="0"/>
              <a:t>nuovo soggetto giuridico internazionale </a:t>
            </a:r>
            <a:r>
              <a:rPr lang="it-IT" sz="2000" dirty="0"/>
              <a:t>con specifico </a:t>
            </a:r>
            <a:r>
              <a:rPr lang="it-IT" sz="2000" b="1" dirty="0"/>
              <a:t>trattato multilaterale </a:t>
            </a:r>
            <a:r>
              <a:rPr lang="it-IT" sz="2000" dirty="0"/>
              <a:t>che, sulla base del  </a:t>
            </a:r>
            <a:r>
              <a:rPr lang="it-IT" sz="2000" b="1" dirty="0"/>
              <a:t>principio di attribuzione delle competenze</a:t>
            </a:r>
            <a:r>
              <a:rPr lang="it-IT" sz="2000" dirty="0"/>
              <a:t>, ne delimita i campi di azione</a:t>
            </a:r>
          </a:p>
          <a:p>
            <a:pPr algn="just">
              <a:lnSpc>
                <a:spcPct val="90000"/>
              </a:lnSpc>
            </a:pPr>
            <a:r>
              <a:rPr lang="it-IT" sz="2000" dirty="0"/>
              <a:t>Rispetto alle classiche organizzazioni internazionali, l’</a:t>
            </a:r>
            <a:r>
              <a:rPr lang="it-IT" sz="2000" b="1" dirty="0"/>
              <a:t>ordinamento giuridico </a:t>
            </a:r>
            <a:r>
              <a:rPr lang="it-IT" sz="2000" dirty="0"/>
              <a:t>così creato prevedeva almeno </a:t>
            </a:r>
            <a:r>
              <a:rPr lang="it-IT" sz="2000" b="1" dirty="0"/>
              <a:t>due novità sostanziali </a:t>
            </a:r>
            <a:r>
              <a:rPr lang="it-IT" sz="2000" dirty="0"/>
              <a:t>: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000" dirty="0"/>
              <a:t>la creazione di </a:t>
            </a:r>
            <a:r>
              <a:rPr lang="it-IT" sz="2000" b="1" dirty="0"/>
              <a:t>norme vincolanti</a:t>
            </a:r>
            <a:r>
              <a:rPr lang="it-IT" sz="2000" dirty="0"/>
              <a:t> i cui destinatari non erano i soli Stati membri (anche le persone fisiche e giuridiche ivi stabilite)</a:t>
            </a:r>
          </a:p>
          <a:p>
            <a:pPr marL="514350" indent="-514350" algn="just">
              <a:lnSpc>
                <a:spcPct val="90000"/>
              </a:lnSpc>
              <a:buFont typeface="+mj-lt"/>
              <a:buAutoNum type="arabicPeriod"/>
            </a:pPr>
            <a:r>
              <a:rPr lang="it-IT" sz="2000" dirty="0"/>
              <a:t>la costituzione di </a:t>
            </a:r>
            <a:r>
              <a:rPr lang="it-IT" sz="2000" b="1" dirty="0"/>
              <a:t>organi giudiziari </a:t>
            </a:r>
            <a:r>
              <a:rPr lang="it-IT" sz="2000" dirty="0"/>
              <a:t>propri, chiamati a pronunciarsi, </a:t>
            </a:r>
            <a:r>
              <a:rPr lang="it-IT" sz="2000" b="1" dirty="0"/>
              <a:t>in via esclusiva</a:t>
            </a:r>
            <a:r>
              <a:rPr lang="it-IT" sz="2000" dirty="0"/>
              <a:t>, sulle disposizioni del Trattato e sulle norme da questo derivate  </a:t>
            </a:r>
          </a:p>
          <a:p>
            <a:pPr>
              <a:lnSpc>
                <a:spcPct val="90000"/>
              </a:lnSpc>
            </a:pPr>
            <a:endParaRPr lang="it-IT" sz="1700" dirty="0"/>
          </a:p>
          <a:p>
            <a:pPr>
              <a:lnSpc>
                <a:spcPct val="90000"/>
              </a:lnSpc>
            </a:pPr>
            <a:endParaRPr lang="it-IT" sz="1700" dirty="0"/>
          </a:p>
          <a:p>
            <a:pPr>
              <a:lnSpc>
                <a:spcPct val="90000"/>
              </a:lnSpc>
            </a:pPr>
            <a:endParaRPr lang="it-IT" sz="1700" dirty="0"/>
          </a:p>
          <a:p>
            <a:pPr>
              <a:lnSpc>
                <a:spcPct val="90000"/>
              </a:lnSpc>
            </a:pPr>
            <a:endParaRPr lang="it-IT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600" b="1" dirty="0"/>
              <a:t>La Dichiarazione Schuman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0342" y="1782981"/>
            <a:ext cx="11471316" cy="475328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</a:pPr>
            <a:r>
              <a:rPr lang="it-IT" sz="2800" dirty="0"/>
              <a:t>“</a:t>
            </a:r>
            <a:r>
              <a:rPr lang="it-IT" sz="2800" b="1" i="1" dirty="0"/>
              <a:t>La pace mondiale </a:t>
            </a:r>
            <a:r>
              <a:rPr lang="it-IT" sz="2800" i="1" dirty="0"/>
              <a:t>non potrà essere salvaguardata se non con sforzi creativi, proporzionali ai pericoli che la minacciano. Il contributo che un'Europa organizzata e vitale può apportare alla civiltà è indispensabile per il mantenimento di relazioni pacifiche. La Francia, facendosi da oltre vent'anni antesignana di un'Europa unita, ha sempre avuto per obiettivo essenziale di servire la pace. L'Europa non è stata fatta : abbiamo avuto la guerra. </a:t>
            </a:r>
            <a:r>
              <a:rPr lang="it-IT" sz="2800" b="1" i="1" dirty="0"/>
              <a:t>L'Europa non potrà farsi un una sola volta, né sarà costruita tutta insieme; essa sorgerà da realizzazioni concrete che creino anzitutto una solidarietà di fatto</a:t>
            </a:r>
            <a:r>
              <a:rPr lang="it-IT" sz="2800" i="1" dirty="0"/>
              <a:t>. </a:t>
            </a:r>
            <a:r>
              <a:rPr lang="it-IT" sz="2800" b="1" i="1" dirty="0"/>
              <a:t>L'unione delle nazioni esige l'eliminazione del contrasto secolare tra la Francia e la Germania</a:t>
            </a:r>
            <a:r>
              <a:rPr lang="it-IT" sz="2800" i="1" dirty="0"/>
              <a:t>: l'azione intrapresa deve concernere in prima linea la Francia e la Germania. A tal fine, il governo francese propone </a:t>
            </a:r>
            <a:r>
              <a:rPr lang="it-IT" sz="2800" dirty="0"/>
              <a:t>…..”</a:t>
            </a:r>
          </a:p>
          <a:p>
            <a:pPr algn="just">
              <a:lnSpc>
                <a:spcPct val="90000"/>
              </a:lnSpc>
            </a:pPr>
            <a:r>
              <a:rPr lang="it-IT" sz="2800" dirty="0"/>
              <a:t>“</a:t>
            </a:r>
            <a:r>
              <a:rPr lang="it-IT" sz="2800" i="1" dirty="0"/>
              <a:t>La fusione della produzioni di carbone e di acciaio assicurerà subito la costituzione di basi comuni per lo sviluppo economico, </a:t>
            </a:r>
            <a:r>
              <a:rPr lang="it-IT" sz="2800" b="1" i="1" dirty="0"/>
              <a:t>prima tappa della Federazione europea</a:t>
            </a:r>
            <a:r>
              <a:rPr lang="it-IT" sz="2800" i="1" dirty="0"/>
              <a:t>, e cambierà il destino di queste regioni che per lungo tempo si sono dedicate alla fabbricazione di strumenti bellici di cui più costantemente sono state le vittime</a:t>
            </a:r>
            <a:r>
              <a:rPr lang="it-IT" sz="2000" dirty="0"/>
              <a:t>”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1894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412C24"/>
      </a:dk2>
      <a:lt2>
        <a:srgbClr val="E4E2E8"/>
      </a:lt2>
      <a:accent1>
        <a:srgbClr val="90A955"/>
      </a:accent1>
      <a:accent2>
        <a:srgbClr val="AEA242"/>
      </a:accent2>
      <a:accent3>
        <a:srgbClr val="DF8C42"/>
      </a:accent3>
      <a:accent4>
        <a:srgbClr val="E35E56"/>
      </a:accent4>
      <a:accent5>
        <a:srgbClr val="E8759E"/>
      </a:accent5>
      <a:accent6>
        <a:srgbClr val="E356C4"/>
      </a:accent6>
      <a:hlink>
        <a:srgbClr val="8571B2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3092</Words>
  <Application>Microsoft Office PowerPoint</Application>
  <PresentationFormat>Widescreen</PresentationFormat>
  <Paragraphs>157</Paragraphs>
  <Slides>32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Avenir Next LT Pro</vt:lpstr>
      <vt:lpstr>Calibri</vt:lpstr>
      <vt:lpstr>AccentBoxVTI</vt:lpstr>
      <vt:lpstr>Tema di Office</vt:lpstr>
      <vt:lpstr>Cattedra Jean Monnet  - The implementation of EU policies by Regional and Local authorities (EUREL)  A.A. 2019/2020  Modulo “Diritto e politiche dell’Unione europea per l’occupazione e lo sviluppo”  Massimo Bartoli massimo.bartoli@unipg.it  </vt:lpstr>
      <vt:lpstr>Presentazione standard di PowerPoint</vt:lpstr>
      <vt:lpstr>Presentazione del corso</vt:lpstr>
      <vt:lpstr>Presentazione standard di PowerPoint</vt:lpstr>
      <vt:lpstr>Presentazione standard di PowerPoint</vt:lpstr>
      <vt:lpstr>Vecchie e nuove insidie politiche</vt:lpstr>
      <vt:lpstr>CVD-19: questa Europa non fa abbastanza…ha fallito!</vt:lpstr>
      <vt:lpstr>Cos’è l’UE?</vt:lpstr>
      <vt:lpstr>La Dichiarazione Schuman</vt:lpstr>
      <vt:lpstr>UE:  i “valori comuni” (art. 2 TUE)</vt:lpstr>
      <vt:lpstr>Obiettivi dell’UE – Art. 3.3 TUE</vt:lpstr>
      <vt:lpstr>EU 2020: gli obiettivi</vt:lpstr>
      <vt:lpstr>UE: il quadro istituzionale</vt:lpstr>
      <vt:lpstr>Di cosa si occupa l’UE?</vt:lpstr>
      <vt:lpstr>Occupazione: le competenze UE e la governance</vt:lpstr>
      <vt:lpstr>TFUE: art. 3</vt:lpstr>
      <vt:lpstr>TFUE: art. 4</vt:lpstr>
      <vt:lpstr>TFUE: art. 6</vt:lpstr>
      <vt:lpstr>Art. 2, par 3. 5 TFUE</vt:lpstr>
      <vt:lpstr>Occupazione: le competenze UE e la governance</vt:lpstr>
      <vt:lpstr>Art. 5 TFUE</vt:lpstr>
      <vt:lpstr>Il nesso “obiettivi - competenze”</vt:lpstr>
      <vt:lpstr>Le competenze UE in tema di occupazione</vt:lpstr>
      <vt:lpstr>Il titolo IX del TFUE</vt:lpstr>
      <vt:lpstr>Presentazione standard di PowerPoint</vt:lpstr>
      <vt:lpstr>Presentazione standard di PowerPoint</vt:lpstr>
      <vt:lpstr>Diritto primario e dimensione locale</vt:lpstr>
      <vt:lpstr>Diritto primario e dimensione locale</vt:lpstr>
      <vt:lpstr>Principio di prossimità</vt:lpstr>
      <vt:lpstr>TFUE, tit. XVIII - CEST</vt:lpstr>
      <vt:lpstr>TFUE, Tit. XVIII - CEST</vt:lpstr>
      <vt:lpstr>I fondi strutturali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Cattedra Jean Monnet  - The implementation of EU policies by Regional and Local authorities (EUREL)  A.A. 2019/2020  Modulo “Diritto e politiche dell’Unione europea per l’occupazione e lo sviluppo”  Massimo Bartoli massimo.bartoli@unipg.it  </dc:title>
  <dc:creator>Massimo Bartoli</dc:creator>
  <cp:lastModifiedBy>Massimo Bartoli</cp:lastModifiedBy>
  <cp:revision>2</cp:revision>
  <dcterms:created xsi:type="dcterms:W3CDTF">2020-04-26T21:05:35Z</dcterms:created>
  <dcterms:modified xsi:type="dcterms:W3CDTF">2020-04-26T21:10:16Z</dcterms:modified>
</cp:coreProperties>
</file>