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7" r:id="rId10"/>
    <p:sldId id="263" r:id="rId11"/>
    <p:sldId id="264" r:id="rId12"/>
    <p:sldId id="265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9D518-D89B-4A07-BC4E-F2DF3677AC62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12CDDBA-99FC-48D2-93E5-A170414B5552}">
      <dgm:prSet phldrT="[Testo]" custT="1"/>
      <dgm:spPr/>
      <dgm:t>
        <a:bodyPr/>
        <a:lstStyle/>
        <a:p>
          <a:r>
            <a:rPr lang="it-IT" sz="1800" b="1" dirty="0" smtClean="0"/>
            <a:t>Relazione</a:t>
          </a:r>
          <a:r>
            <a:rPr lang="it-IT" sz="1800" dirty="0" smtClean="0"/>
            <a:t> </a:t>
          </a:r>
          <a:r>
            <a:rPr lang="it-IT" sz="1800" b="1" dirty="0" smtClean="0"/>
            <a:t>annuale comune</a:t>
          </a:r>
          <a:r>
            <a:rPr lang="it-IT" sz="1800" dirty="0" smtClean="0"/>
            <a:t> del CONS e della COM</a:t>
          </a:r>
          <a:endParaRPr lang="it-IT" sz="1800" dirty="0"/>
        </a:p>
      </dgm:t>
    </dgm:pt>
    <dgm:pt modelId="{ACEEDE00-7EDD-4A07-8FD2-06D55E81638D}" type="parTrans" cxnId="{B5BCC233-0FDA-4DB2-91CA-2C468D52A582}">
      <dgm:prSet/>
      <dgm:spPr/>
      <dgm:t>
        <a:bodyPr/>
        <a:lstStyle/>
        <a:p>
          <a:endParaRPr lang="it-IT"/>
        </a:p>
      </dgm:t>
    </dgm:pt>
    <dgm:pt modelId="{FD9C7680-94A0-4E94-B751-A0E96D0F5614}" type="sibTrans" cxnId="{B5BCC233-0FDA-4DB2-91CA-2C468D52A582}">
      <dgm:prSet/>
      <dgm:spPr/>
      <dgm:t>
        <a:bodyPr/>
        <a:lstStyle/>
        <a:p>
          <a:endParaRPr lang="it-IT"/>
        </a:p>
      </dgm:t>
    </dgm:pt>
    <dgm:pt modelId="{7BA5A3F6-E423-41E0-A18C-8773F7CE2B62}">
      <dgm:prSet phldrT="[Tes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dirty="0" smtClean="0"/>
            <a:t>Gli Stati membri ne devono tener conto  nelle loro politiche. Trasmissione annuale a CONS/COM di una </a:t>
          </a:r>
          <a:r>
            <a:rPr lang="it-IT" sz="1800" b="1" dirty="0" smtClean="0"/>
            <a:t>relazione</a:t>
          </a:r>
          <a:r>
            <a:rPr lang="it-IT" sz="1800" dirty="0" smtClean="0"/>
            <a:t> </a:t>
          </a:r>
          <a:r>
            <a:rPr lang="it-IT" dirty="0" smtClean="0"/>
            <a:t>sulle principali misure adottate alla luce degli </a:t>
          </a:r>
          <a:r>
            <a:rPr lang="it-IT" b="1" dirty="0" smtClean="0"/>
            <a:t>orientamenti</a:t>
          </a:r>
          <a:endParaRPr lang="it-IT" sz="1800" b="1" dirty="0" smtClean="0"/>
        </a:p>
        <a:p>
          <a:pPr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dirty="0"/>
        </a:p>
      </dgm:t>
    </dgm:pt>
    <dgm:pt modelId="{19835153-FB4A-4E02-B753-182BC9B766C3}" type="parTrans" cxnId="{937FCE0B-6664-4015-9AFB-DE7BAC69F7FF}">
      <dgm:prSet/>
      <dgm:spPr/>
      <dgm:t>
        <a:bodyPr/>
        <a:lstStyle/>
        <a:p>
          <a:endParaRPr lang="it-IT"/>
        </a:p>
      </dgm:t>
    </dgm:pt>
    <dgm:pt modelId="{BD37A05E-B638-474F-9C3C-0880D919F007}" type="sibTrans" cxnId="{937FCE0B-6664-4015-9AFB-DE7BAC69F7FF}">
      <dgm:prSet/>
      <dgm:spPr/>
      <dgm:t>
        <a:bodyPr/>
        <a:lstStyle/>
        <a:p>
          <a:endParaRPr lang="it-IT"/>
        </a:p>
      </dgm:t>
    </dgm:pt>
    <dgm:pt modelId="{CA5F999A-906E-467B-9B59-CD1BB5C871D0}">
      <dgm:prSet phldrT="[Tes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dirty="0" smtClean="0"/>
            <a:t>Esame annuale sull’occupazione nell’UE del Consiglio  europeo.  Adozione delle </a:t>
          </a:r>
          <a:r>
            <a:rPr lang="it-IT" sz="1800" b="1" dirty="0" smtClean="0"/>
            <a:t>conclusioni</a:t>
          </a:r>
          <a:r>
            <a:rPr lang="it-IT" sz="1800" dirty="0" smtClean="0"/>
            <a:t> del caso</a:t>
          </a:r>
        </a:p>
      </dgm:t>
    </dgm:pt>
    <dgm:pt modelId="{4CC2A17C-5306-4350-903B-B64CAD9F07FE}" type="parTrans" cxnId="{68EB0AA9-1A20-4B6C-BB2B-F406F3900A16}">
      <dgm:prSet/>
      <dgm:spPr/>
      <dgm:t>
        <a:bodyPr/>
        <a:lstStyle/>
        <a:p>
          <a:endParaRPr lang="it-IT"/>
        </a:p>
      </dgm:t>
    </dgm:pt>
    <dgm:pt modelId="{642C28DE-9119-4E71-BCA4-45B276705CE2}" type="sibTrans" cxnId="{68EB0AA9-1A20-4B6C-BB2B-F406F3900A16}">
      <dgm:prSet/>
      <dgm:spPr/>
      <dgm:t>
        <a:bodyPr/>
        <a:lstStyle/>
        <a:p>
          <a:endParaRPr lang="it-IT"/>
        </a:p>
      </dgm:t>
    </dgm:pt>
    <dgm:pt modelId="{B35D25A0-D1B3-4E87-BBDC-FCA5026474F3}">
      <dgm:prSet phldrT="[Testo]" custT="1"/>
      <dgm:spPr/>
      <dgm:t>
        <a:bodyPr/>
        <a:lstStyle/>
        <a:p>
          <a:pPr algn="ctr"/>
          <a:r>
            <a:rPr lang="it-IT" sz="1800" dirty="0" smtClean="0"/>
            <a:t>Esame annuale del Consiglio circa l’attuazione delle politiche statali (</a:t>
          </a:r>
          <a:r>
            <a:rPr lang="it-IT" sz="1800" i="1" dirty="0" smtClean="0"/>
            <a:t>ex</a:t>
          </a:r>
          <a:r>
            <a:rPr lang="it-IT" sz="1800" dirty="0" smtClean="0"/>
            <a:t> relazioni  e pareri COM) alla luce degli </a:t>
          </a:r>
          <a:r>
            <a:rPr lang="it-IT" sz="1800" b="1" dirty="0" smtClean="0"/>
            <a:t>orientamenti</a:t>
          </a:r>
          <a:endParaRPr lang="it-IT" sz="1800" b="1" dirty="0"/>
        </a:p>
      </dgm:t>
    </dgm:pt>
    <dgm:pt modelId="{F5A8AE23-F187-42A3-9787-2D4AA74775FD}" type="parTrans" cxnId="{B6DD2F75-FEEC-4F12-8281-EA95FFD1692B}">
      <dgm:prSet/>
      <dgm:spPr/>
      <dgm:t>
        <a:bodyPr/>
        <a:lstStyle/>
        <a:p>
          <a:endParaRPr lang="it-IT"/>
        </a:p>
      </dgm:t>
    </dgm:pt>
    <dgm:pt modelId="{AC24AEBD-CA87-48E5-9119-F26EF660A5CA}" type="sibTrans" cxnId="{B6DD2F75-FEEC-4F12-8281-EA95FFD1692B}">
      <dgm:prSet/>
      <dgm:spPr/>
      <dgm:t>
        <a:bodyPr/>
        <a:lstStyle/>
        <a:p>
          <a:endParaRPr lang="it-IT"/>
        </a:p>
      </dgm:t>
    </dgm:pt>
    <dgm:pt modelId="{6C648260-5D1D-4D18-96FA-44FCD27EA835}">
      <dgm:prSet phldrT="[Testo]" custT="1"/>
      <dgm:spPr/>
      <dgm:t>
        <a:bodyPr/>
        <a:lstStyle/>
        <a:p>
          <a:pPr marL="0" marR="0" indent="0" algn="just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800" dirty="0" smtClean="0"/>
            <a:t>Sulla base di tali </a:t>
          </a:r>
          <a:r>
            <a:rPr lang="it-IT" sz="1800" b="1" dirty="0" smtClean="0"/>
            <a:t>conclusioni</a:t>
          </a:r>
          <a:r>
            <a:rPr lang="it-IT" sz="1800" dirty="0" smtClean="0"/>
            <a:t>  il CONS, su proposta della Commissione e previa consultazione del Parlamento europeo, degli organi consultivi (compreso il comitato per l'occupazione – CO - di cui all'articolo 150), elabora annualmente degli </a:t>
          </a:r>
          <a:r>
            <a:rPr lang="it-IT" sz="1800" b="1" dirty="0" smtClean="0"/>
            <a:t>orientamenti </a:t>
          </a:r>
          <a:r>
            <a:rPr lang="it-IT" sz="1800" dirty="0" smtClean="0"/>
            <a:t>(coerenti con gli </a:t>
          </a:r>
          <a:r>
            <a:rPr lang="it-IT" sz="1800" b="1" dirty="0" smtClean="0"/>
            <a:t>indirizzi di massima</a:t>
          </a:r>
          <a:r>
            <a:rPr lang="it-IT" sz="1800" dirty="0" smtClean="0"/>
            <a:t> </a:t>
          </a:r>
          <a:r>
            <a:rPr lang="it-IT" sz="1800" i="1" dirty="0" smtClean="0"/>
            <a:t>ex </a:t>
          </a:r>
          <a:r>
            <a:rPr lang="it-IT" sz="1800" i="0" dirty="0" smtClean="0"/>
            <a:t>art. 121</a:t>
          </a:r>
          <a:r>
            <a:rPr lang="it-IT" sz="1600" i="0" dirty="0" smtClean="0"/>
            <a:t>)</a:t>
          </a:r>
          <a:endParaRPr lang="it-IT" sz="1600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dirty="0"/>
        </a:p>
      </dgm:t>
    </dgm:pt>
    <dgm:pt modelId="{023E5A8E-8D53-42F6-AE7A-3757895B084B}" type="parTrans" cxnId="{FDEFF6AC-811E-4383-8A55-250409BA8434}">
      <dgm:prSet/>
      <dgm:spPr/>
      <dgm:t>
        <a:bodyPr/>
        <a:lstStyle/>
        <a:p>
          <a:endParaRPr lang="it-IT"/>
        </a:p>
      </dgm:t>
    </dgm:pt>
    <dgm:pt modelId="{62DA9771-9591-47C0-889E-6A30A7684EC1}" type="sibTrans" cxnId="{FDEFF6AC-811E-4383-8A55-250409BA8434}">
      <dgm:prSet/>
      <dgm:spPr/>
      <dgm:t>
        <a:bodyPr/>
        <a:lstStyle/>
        <a:p>
          <a:endParaRPr lang="it-IT"/>
        </a:p>
      </dgm:t>
    </dgm:pt>
    <dgm:pt modelId="{013EF011-6249-4237-B7E1-7092457EA14E}">
      <dgm:prSet phldrT="[Testo]" custT="1"/>
      <dgm:spPr/>
      <dgm:t>
        <a:bodyPr/>
        <a:lstStyle/>
        <a:p>
          <a:pPr algn="l"/>
          <a:r>
            <a:rPr lang="it-IT" sz="1800" dirty="0" smtClean="0"/>
            <a:t>Può rivolgere </a:t>
          </a:r>
          <a:r>
            <a:rPr lang="it-IT" sz="1800" b="1" dirty="0" smtClean="0"/>
            <a:t>raccomandazioni </a:t>
          </a:r>
          <a:r>
            <a:rPr lang="it-IT" sz="1800" dirty="0" smtClean="0"/>
            <a:t>agli SM (su </a:t>
          </a:r>
          <a:r>
            <a:rPr lang="it-IT" sz="1800" b="1" dirty="0" smtClean="0"/>
            <a:t>raccomandazione</a:t>
          </a:r>
          <a:r>
            <a:rPr lang="it-IT" sz="1800" dirty="0" smtClean="0"/>
            <a:t> della Comm.)</a:t>
          </a:r>
          <a:endParaRPr lang="it-IT" sz="1800" dirty="0"/>
        </a:p>
      </dgm:t>
    </dgm:pt>
    <dgm:pt modelId="{041666FE-B8C3-44A7-9F6A-A2EB07DC3B4F}" type="parTrans" cxnId="{791A7D81-4506-4C09-A822-417ACC4BB732}">
      <dgm:prSet/>
      <dgm:spPr/>
      <dgm:t>
        <a:bodyPr/>
        <a:lstStyle/>
        <a:p>
          <a:endParaRPr lang="it-IT"/>
        </a:p>
      </dgm:t>
    </dgm:pt>
    <dgm:pt modelId="{078A27FA-4FD0-486A-9DF4-06717A24E375}" type="sibTrans" cxnId="{791A7D81-4506-4C09-A822-417ACC4BB732}">
      <dgm:prSet/>
      <dgm:spPr/>
      <dgm:t>
        <a:bodyPr/>
        <a:lstStyle/>
        <a:p>
          <a:endParaRPr lang="it-IT"/>
        </a:p>
      </dgm:t>
    </dgm:pt>
    <dgm:pt modelId="{E148DC5F-A176-4C4E-8906-92394495CCBF}">
      <dgm:prSet phldrT="[Testo]" custT="1"/>
      <dgm:spPr/>
      <dgm:t>
        <a:bodyPr/>
        <a:lstStyle/>
        <a:p>
          <a:r>
            <a:rPr lang="it-IT" sz="1800" dirty="0" smtClean="0"/>
            <a:t>Trasmissione </a:t>
          </a:r>
          <a:r>
            <a:rPr lang="it-IT" sz="1800" b="1" dirty="0" smtClean="0"/>
            <a:t>relazione annuale comune</a:t>
          </a:r>
          <a:r>
            <a:rPr lang="it-IT" sz="1800" dirty="0" smtClean="0"/>
            <a:t> (CONS/COM) al Cons. eur.</a:t>
          </a:r>
          <a:endParaRPr lang="it-IT" sz="1800" dirty="0"/>
        </a:p>
      </dgm:t>
    </dgm:pt>
    <dgm:pt modelId="{645754DF-601D-455D-B4F5-522CA3661E9B}" type="sibTrans" cxnId="{17CC1EE8-6E98-4D05-BC90-ED8274B15005}">
      <dgm:prSet/>
      <dgm:spPr/>
      <dgm:t>
        <a:bodyPr/>
        <a:lstStyle/>
        <a:p>
          <a:endParaRPr lang="it-IT"/>
        </a:p>
      </dgm:t>
    </dgm:pt>
    <dgm:pt modelId="{947FD8BF-8DC3-4908-8998-117ABF7F6D65}" type="parTrans" cxnId="{17CC1EE8-6E98-4D05-BC90-ED8274B15005}">
      <dgm:prSet/>
      <dgm:spPr/>
      <dgm:t>
        <a:bodyPr/>
        <a:lstStyle/>
        <a:p>
          <a:endParaRPr lang="it-IT"/>
        </a:p>
      </dgm:t>
    </dgm:pt>
    <dgm:pt modelId="{91F57970-4840-41E8-9CE8-C53B15784418}" type="pres">
      <dgm:prSet presAssocID="{D009D518-D89B-4A07-BC4E-F2DF3677AC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04F22846-B4D0-49A9-A843-4F3BD95E2FC6}" type="pres">
      <dgm:prSet presAssocID="{512CDDBA-99FC-48D2-93E5-A170414B5552}" presName="vertOne" presStyleCnt="0"/>
      <dgm:spPr/>
    </dgm:pt>
    <dgm:pt modelId="{30FF82BB-7F1B-4487-A7C8-E3A15628D784}" type="pres">
      <dgm:prSet presAssocID="{512CDDBA-99FC-48D2-93E5-A170414B5552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043E398-9E62-4112-B6BA-39B21A695501}" type="pres">
      <dgm:prSet presAssocID="{512CDDBA-99FC-48D2-93E5-A170414B5552}" presName="parTransOne" presStyleCnt="0"/>
      <dgm:spPr/>
    </dgm:pt>
    <dgm:pt modelId="{FD5064C6-F171-4F5A-AB49-0610FA0A8684}" type="pres">
      <dgm:prSet presAssocID="{512CDDBA-99FC-48D2-93E5-A170414B5552}" presName="horzOne" presStyleCnt="0"/>
      <dgm:spPr/>
    </dgm:pt>
    <dgm:pt modelId="{D18652C3-08CD-4937-942E-3F125B8F84A3}" type="pres">
      <dgm:prSet presAssocID="{7BA5A3F6-E423-41E0-A18C-8773F7CE2B62}" presName="vertTwo" presStyleCnt="0"/>
      <dgm:spPr/>
    </dgm:pt>
    <dgm:pt modelId="{E73A1BDB-0A52-477D-948F-E3979313E8E5}" type="pres">
      <dgm:prSet presAssocID="{7BA5A3F6-E423-41E0-A18C-8773F7CE2B62}" presName="txTwo" presStyleLbl="node2" presStyleIdx="0" presStyleCnt="4" custScaleX="133595" custScaleY="2661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2526B0C-A772-4356-9FF6-A13116742131}" type="pres">
      <dgm:prSet presAssocID="{7BA5A3F6-E423-41E0-A18C-8773F7CE2B62}" presName="horzTwo" presStyleCnt="0"/>
      <dgm:spPr/>
    </dgm:pt>
    <dgm:pt modelId="{A8EC5366-C4E2-4A1B-A755-C0FDB601CDC2}" type="pres">
      <dgm:prSet presAssocID="{FD9C7680-94A0-4E94-B751-A0E96D0F5614}" presName="sibSpaceOne" presStyleCnt="0"/>
      <dgm:spPr/>
    </dgm:pt>
    <dgm:pt modelId="{AE967589-E8C5-4EEE-A143-56127069125B}" type="pres">
      <dgm:prSet presAssocID="{CA5F999A-906E-467B-9B59-CD1BB5C871D0}" presName="vertOne" presStyleCnt="0"/>
      <dgm:spPr/>
    </dgm:pt>
    <dgm:pt modelId="{53691653-7BAB-4BFD-9286-BB082657AF8C}" type="pres">
      <dgm:prSet presAssocID="{CA5F999A-906E-467B-9B59-CD1BB5C871D0}" presName="txOne" presStyleLbl="node0" presStyleIdx="1" presStyleCnt="3" custScaleX="102654" custScaleY="16200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4CDBB94-A0D5-4EA2-AAD3-011EE7F292AA}" type="pres">
      <dgm:prSet presAssocID="{CA5F999A-906E-467B-9B59-CD1BB5C871D0}" presName="parTransOne" presStyleCnt="0"/>
      <dgm:spPr/>
    </dgm:pt>
    <dgm:pt modelId="{B57F7035-6DD4-4F5F-8A08-759BC11BAA93}" type="pres">
      <dgm:prSet presAssocID="{CA5F999A-906E-467B-9B59-CD1BB5C871D0}" presName="horzOne" presStyleCnt="0"/>
      <dgm:spPr/>
    </dgm:pt>
    <dgm:pt modelId="{D5551597-57BA-456A-8DDB-1BDC9616A962}" type="pres">
      <dgm:prSet presAssocID="{B35D25A0-D1B3-4E87-BBDC-FCA5026474F3}" presName="vertTwo" presStyleCnt="0"/>
      <dgm:spPr/>
    </dgm:pt>
    <dgm:pt modelId="{321B90BD-C0AF-4DF5-B94C-877348B9037F}" type="pres">
      <dgm:prSet presAssocID="{B35D25A0-D1B3-4E87-BBDC-FCA5026474F3}" presName="txTwo" presStyleLbl="node2" presStyleIdx="1" presStyleCnt="4" custScaleX="118809" custScaleY="165914" custLinFactNeighborX="-10411" custLinFactNeighborY="5076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957F62E-F254-4793-9186-2B2006881992}" type="pres">
      <dgm:prSet presAssocID="{B35D25A0-D1B3-4E87-BBDC-FCA5026474F3}" presName="horzTwo" presStyleCnt="0"/>
      <dgm:spPr/>
    </dgm:pt>
    <dgm:pt modelId="{2D0F66E2-FEF4-4A7E-B0C7-BF851E86B520}" type="pres">
      <dgm:prSet presAssocID="{642C28DE-9119-4E71-BCA4-45B276705CE2}" presName="sibSpaceOne" presStyleCnt="0"/>
      <dgm:spPr/>
    </dgm:pt>
    <dgm:pt modelId="{29E36283-D024-4428-9B25-FCCF4E27808F}" type="pres">
      <dgm:prSet presAssocID="{6C648260-5D1D-4D18-96FA-44FCD27EA835}" presName="vertOne" presStyleCnt="0"/>
      <dgm:spPr/>
    </dgm:pt>
    <dgm:pt modelId="{2F8EDA6B-7428-430B-937C-EA7E40D1C782}" type="pres">
      <dgm:prSet presAssocID="{6C648260-5D1D-4D18-96FA-44FCD27EA835}" presName="txOne" presStyleLbl="node0" presStyleIdx="2" presStyleCnt="3" custScaleX="105443" custScaleY="203104" custLinFactY="4076" custLinFactNeighborX="-1894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92E66F-12DD-4DA9-9BFF-47B5C803C3A5}" type="pres">
      <dgm:prSet presAssocID="{6C648260-5D1D-4D18-96FA-44FCD27EA835}" presName="parTransOne" presStyleCnt="0"/>
      <dgm:spPr/>
    </dgm:pt>
    <dgm:pt modelId="{C286AD92-1F70-437E-BD1A-3D7B325A699D}" type="pres">
      <dgm:prSet presAssocID="{6C648260-5D1D-4D18-96FA-44FCD27EA835}" presName="horzOne" presStyleCnt="0"/>
      <dgm:spPr/>
    </dgm:pt>
    <dgm:pt modelId="{E1084602-BDD0-4D47-9324-1573603CD7C3}" type="pres">
      <dgm:prSet presAssocID="{013EF011-6249-4237-B7E1-7092457EA14E}" presName="vertTwo" presStyleCnt="0"/>
      <dgm:spPr/>
    </dgm:pt>
    <dgm:pt modelId="{0C4DE389-82B5-4FB4-8321-CB7182ED2BE7}" type="pres">
      <dgm:prSet presAssocID="{013EF011-6249-4237-B7E1-7092457EA14E}" presName="txTwo" presStyleLbl="node2" presStyleIdx="2" presStyleCnt="4" custScaleX="138796" custLinFactNeighborX="-26516" custLinFactNeighborY="604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9194BD5-DABC-47CE-9F47-F45FED09C9E7}" type="pres">
      <dgm:prSet presAssocID="{013EF011-6249-4237-B7E1-7092457EA14E}" presName="horzTwo" presStyleCnt="0"/>
      <dgm:spPr/>
    </dgm:pt>
    <dgm:pt modelId="{08A6A6BB-FD45-4F64-A695-07C0A80E1572}" type="pres">
      <dgm:prSet presAssocID="{078A27FA-4FD0-486A-9DF4-06717A24E375}" presName="sibSpaceTwo" presStyleCnt="0"/>
      <dgm:spPr/>
    </dgm:pt>
    <dgm:pt modelId="{9BE4E52D-D48F-48F6-8732-55DA3060A3E8}" type="pres">
      <dgm:prSet presAssocID="{E148DC5F-A176-4C4E-8906-92394495CCBF}" presName="vertTwo" presStyleCnt="0"/>
      <dgm:spPr/>
    </dgm:pt>
    <dgm:pt modelId="{A2D8E50B-52EE-47FE-A8AA-BD655F265ED8}" type="pres">
      <dgm:prSet presAssocID="{E148DC5F-A176-4C4E-8906-92394495CCBF}" presName="txTwo" presStyleLbl="node2" presStyleIdx="3" presStyleCnt="4" custScaleX="115441" custScaleY="146884" custLinFactNeighborX="-14901" custLinFactNeighborY="604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31DBB62-E87D-4AA7-8AA8-2F22FC35830B}" type="pres">
      <dgm:prSet presAssocID="{E148DC5F-A176-4C4E-8906-92394495CCBF}" presName="horzTwo" presStyleCnt="0"/>
      <dgm:spPr/>
    </dgm:pt>
  </dgm:ptLst>
  <dgm:cxnLst>
    <dgm:cxn modelId="{2F88FB20-F60D-4EFE-A378-A29F9577B1E9}" type="presOf" srcId="{6C648260-5D1D-4D18-96FA-44FCD27EA835}" destId="{2F8EDA6B-7428-430B-937C-EA7E40D1C782}" srcOrd="0" destOrd="0" presId="urn:microsoft.com/office/officeart/2005/8/layout/hierarchy4"/>
    <dgm:cxn modelId="{636AB30D-2D84-44C9-BDC9-98C0AFC92E1C}" type="presOf" srcId="{CA5F999A-906E-467B-9B59-CD1BB5C871D0}" destId="{53691653-7BAB-4BFD-9286-BB082657AF8C}" srcOrd="0" destOrd="0" presId="urn:microsoft.com/office/officeart/2005/8/layout/hierarchy4"/>
    <dgm:cxn modelId="{496EEE0F-8B03-405F-944E-BAF79DE45992}" type="presOf" srcId="{7BA5A3F6-E423-41E0-A18C-8773F7CE2B62}" destId="{E73A1BDB-0A52-477D-948F-E3979313E8E5}" srcOrd="0" destOrd="0" presId="urn:microsoft.com/office/officeart/2005/8/layout/hierarchy4"/>
    <dgm:cxn modelId="{17ACA513-AE99-4A89-936E-521AA824F074}" type="presOf" srcId="{013EF011-6249-4237-B7E1-7092457EA14E}" destId="{0C4DE389-82B5-4FB4-8321-CB7182ED2BE7}" srcOrd="0" destOrd="0" presId="urn:microsoft.com/office/officeart/2005/8/layout/hierarchy4"/>
    <dgm:cxn modelId="{F3926997-DF39-4FCC-80A0-14FA27484C8B}" type="presOf" srcId="{B35D25A0-D1B3-4E87-BBDC-FCA5026474F3}" destId="{321B90BD-C0AF-4DF5-B94C-877348B9037F}" srcOrd="0" destOrd="0" presId="urn:microsoft.com/office/officeart/2005/8/layout/hierarchy4"/>
    <dgm:cxn modelId="{791A7D81-4506-4C09-A822-417ACC4BB732}" srcId="{6C648260-5D1D-4D18-96FA-44FCD27EA835}" destId="{013EF011-6249-4237-B7E1-7092457EA14E}" srcOrd="0" destOrd="0" parTransId="{041666FE-B8C3-44A7-9F6A-A2EB07DC3B4F}" sibTransId="{078A27FA-4FD0-486A-9DF4-06717A24E375}"/>
    <dgm:cxn modelId="{FDE696A3-5D7A-4A7B-9FDC-C01479907911}" type="presOf" srcId="{D009D518-D89B-4A07-BC4E-F2DF3677AC62}" destId="{91F57970-4840-41E8-9CE8-C53B15784418}" srcOrd="0" destOrd="0" presId="urn:microsoft.com/office/officeart/2005/8/layout/hierarchy4"/>
    <dgm:cxn modelId="{68EB0AA9-1A20-4B6C-BB2B-F406F3900A16}" srcId="{D009D518-D89B-4A07-BC4E-F2DF3677AC62}" destId="{CA5F999A-906E-467B-9B59-CD1BB5C871D0}" srcOrd="1" destOrd="0" parTransId="{4CC2A17C-5306-4350-903B-B64CAD9F07FE}" sibTransId="{642C28DE-9119-4E71-BCA4-45B276705CE2}"/>
    <dgm:cxn modelId="{B6DD2F75-FEEC-4F12-8281-EA95FFD1692B}" srcId="{CA5F999A-906E-467B-9B59-CD1BB5C871D0}" destId="{B35D25A0-D1B3-4E87-BBDC-FCA5026474F3}" srcOrd="0" destOrd="0" parTransId="{F5A8AE23-F187-42A3-9787-2D4AA74775FD}" sibTransId="{AC24AEBD-CA87-48E5-9119-F26EF660A5CA}"/>
    <dgm:cxn modelId="{64E0B19F-A8A0-4E95-B33A-A4FC2F92BD3D}" type="presOf" srcId="{E148DC5F-A176-4C4E-8906-92394495CCBF}" destId="{A2D8E50B-52EE-47FE-A8AA-BD655F265ED8}" srcOrd="0" destOrd="0" presId="urn:microsoft.com/office/officeart/2005/8/layout/hierarchy4"/>
    <dgm:cxn modelId="{17CC1EE8-6E98-4D05-BC90-ED8274B15005}" srcId="{6C648260-5D1D-4D18-96FA-44FCD27EA835}" destId="{E148DC5F-A176-4C4E-8906-92394495CCBF}" srcOrd="1" destOrd="0" parTransId="{947FD8BF-8DC3-4908-8998-117ABF7F6D65}" sibTransId="{645754DF-601D-455D-B4F5-522CA3661E9B}"/>
    <dgm:cxn modelId="{591AD6AD-B903-4CEC-9EA8-673B2CDD6167}" type="presOf" srcId="{512CDDBA-99FC-48D2-93E5-A170414B5552}" destId="{30FF82BB-7F1B-4487-A7C8-E3A15628D784}" srcOrd="0" destOrd="0" presId="urn:microsoft.com/office/officeart/2005/8/layout/hierarchy4"/>
    <dgm:cxn modelId="{937FCE0B-6664-4015-9AFB-DE7BAC69F7FF}" srcId="{512CDDBA-99FC-48D2-93E5-A170414B5552}" destId="{7BA5A3F6-E423-41E0-A18C-8773F7CE2B62}" srcOrd="0" destOrd="0" parTransId="{19835153-FB4A-4E02-B753-182BC9B766C3}" sibTransId="{BD37A05E-B638-474F-9C3C-0880D919F007}"/>
    <dgm:cxn modelId="{B5BCC233-0FDA-4DB2-91CA-2C468D52A582}" srcId="{D009D518-D89B-4A07-BC4E-F2DF3677AC62}" destId="{512CDDBA-99FC-48D2-93E5-A170414B5552}" srcOrd="0" destOrd="0" parTransId="{ACEEDE00-7EDD-4A07-8FD2-06D55E81638D}" sibTransId="{FD9C7680-94A0-4E94-B751-A0E96D0F5614}"/>
    <dgm:cxn modelId="{FDEFF6AC-811E-4383-8A55-250409BA8434}" srcId="{D009D518-D89B-4A07-BC4E-F2DF3677AC62}" destId="{6C648260-5D1D-4D18-96FA-44FCD27EA835}" srcOrd="2" destOrd="0" parTransId="{023E5A8E-8D53-42F6-AE7A-3757895B084B}" sibTransId="{62DA9771-9591-47C0-889E-6A30A7684EC1}"/>
    <dgm:cxn modelId="{3EA3F630-33FA-448E-AF27-085758978ACC}" type="presParOf" srcId="{91F57970-4840-41E8-9CE8-C53B15784418}" destId="{04F22846-B4D0-49A9-A843-4F3BD95E2FC6}" srcOrd="0" destOrd="0" presId="urn:microsoft.com/office/officeart/2005/8/layout/hierarchy4"/>
    <dgm:cxn modelId="{14A3F3AD-2563-48A1-B55E-9309149A3108}" type="presParOf" srcId="{04F22846-B4D0-49A9-A843-4F3BD95E2FC6}" destId="{30FF82BB-7F1B-4487-A7C8-E3A15628D784}" srcOrd="0" destOrd="0" presId="urn:microsoft.com/office/officeart/2005/8/layout/hierarchy4"/>
    <dgm:cxn modelId="{EFC902A2-C56A-43B3-A0CE-2F19DDCD494F}" type="presParOf" srcId="{04F22846-B4D0-49A9-A843-4F3BD95E2FC6}" destId="{F043E398-9E62-4112-B6BA-39B21A695501}" srcOrd="1" destOrd="0" presId="urn:microsoft.com/office/officeart/2005/8/layout/hierarchy4"/>
    <dgm:cxn modelId="{0622E10B-6FEF-46FE-A01B-FAB688A7B820}" type="presParOf" srcId="{04F22846-B4D0-49A9-A843-4F3BD95E2FC6}" destId="{FD5064C6-F171-4F5A-AB49-0610FA0A8684}" srcOrd="2" destOrd="0" presId="urn:microsoft.com/office/officeart/2005/8/layout/hierarchy4"/>
    <dgm:cxn modelId="{EF3C0310-0151-4F18-BF9F-4CCBA92BA847}" type="presParOf" srcId="{FD5064C6-F171-4F5A-AB49-0610FA0A8684}" destId="{D18652C3-08CD-4937-942E-3F125B8F84A3}" srcOrd="0" destOrd="0" presId="urn:microsoft.com/office/officeart/2005/8/layout/hierarchy4"/>
    <dgm:cxn modelId="{F180A0FD-1D7C-4160-A680-309B7E18C132}" type="presParOf" srcId="{D18652C3-08CD-4937-942E-3F125B8F84A3}" destId="{E73A1BDB-0A52-477D-948F-E3979313E8E5}" srcOrd="0" destOrd="0" presId="urn:microsoft.com/office/officeart/2005/8/layout/hierarchy4"/>
    <dgm:cxn modelId="{14154C6D-EF76-433F-AEF8-B8C27A3A2375}" type="presParOf" srcId="{D18652C3-08CD-4937-942E-3F125B8F84A3}" destId="{E2526B0C-A772-4356-9FF6-A13116742131}" srcOrd="1" destOrd="0" presId="urn:microsoft.com/office/officeart/2005/8/layout/hierarchy4"/>
    <dgm:cxn modelId="{D5FCE5FC-F0D9-487D-9F70-EA2239B18B26}" type="presParOf" srcId="{91F57970-4840-41E8-9CE8-C53B15784418}" destId="{A8EC5366-C4E2-4A1B-A755-C0FDB601CDC2}" srcOrd="1" destOrd="0" presId="urn:microsoft.com/office/officeart/2005/8/layout/hierarchy4"/>
    <dgm:cxn modelId="{2CBD89B0-1543-48C1-9D43-5A59EF3093D3}" type="presParOf" srcId="{91F57970-4840-41E8-9CE8-C53B15784418}" destId="{AE967589-E8C5-4EEE-A143-56127069125B}" srcOrd="2" destOrd="0" presId="urn:microsoft.com/office/officeart/2005/8/layout/hierarchy4"/>
    <dgm:cxn modelId="{E910C740-F3FC-4DC1-9B6F-F7B7281AB005}" type="presParOf" srcId="{AE967589-E8C5-4EEE-A143-56127069125B}" destId="{53691653-7BAB-4BFD-9286-BB082657AF8C}" srcOrd="0" destOrd="0" presId="urn:microsoft.com/office/officeart/2005/8/layout/hierarchy4"/>
    <dgm:cxn modelId="{C269D959-4F5E-46F6-9B6F-0623E5EA4048}" type="presParOf" srcId="{AE967589-E8C5-4EEE-A143-56127069125B}" destId="{84CDBB94-A0D5-4EA2-AAD3-011EE7F292AA}" srcOrd="1" destOrd="0" presId="urn:microsoft.com/office/officeart/2005/8/layout/hierarchy4"/>
    <dgm:cxn modelId="{8C7DD826-7204-4D68-B073-9D96BDF39329}" type="presParOf" srcId="{AE967589-E8C5-4EEE-A143-56127069125B}" destId="{B57F7035-6DD4-4F5F-8A08-759BC11BAA93}" srcOrd="2" destOrd="0" presId="urn:microsoft.com/office/officeart/2005/8/layout/hierarchy4"/>
    <dgm:cxn modelId="{604D123B-6FF5-45E7-8A25-0FCC13B72198}" type="presParOf" srcId="{B57F7035-6DD4-4F5F-8A08-759BC11BAA93}" destId="{D5551597-57BA-456A-8DDB-1BDC9616A962}" srcOrd="0" destOrd="0" presId="urn:microsoft.com/office/officeart/2005/8/layout/hierarchy4"/>
    <dgm:cxn modelId="{62A1683A-E7B3-4E4C-A71A-440B39041F86}" type="presParOf" srcId="{D5551597-57BA-456A-8DDB-1BDC9616A962}" destId="{321B90BD-C0AF-4DF5-B94C-877348B9037F}" srcOrd="0" destOrd="0" presId="urn:microsoft.com/office/officeart/2005/8/layout/hierarchy4"/>
    <dgm:cxn modelId="{71ADB886-3BAE-4383-8238-9B593138841E}" type="presParOf" srcId="{D5551597-57BA-456A-8DDB-1BDC9616A962}" destId="{5957F62E-F254-4793-9186-2B2006881992}" srcOrd="1" destOrd="0" presId="urn:microsoft.com/office/officeart/2005/8/layout/hierarchy4"/>
    <dgm:cxn modelId="{691D93B4-159B-4A34-8C69-452810C681CB}" type="presParOf" srcId="{91F57970-4840-41E8-9CE8-C53B15784418}" destId="{2D0F66E2-FEF4-4A7E-B0C7-BF851E86B520}" srcOrd="3" destOrd="0" presId="urn:microsoft.com/office/officeart/2005/8/layout/hierarchy4"/>
    <dgm:cxn modelId="{76AEBFF7-E3EF-4140-9C61-217CF7E58001}" type="presParOf" srcId="{91F57970-4840-41E8-9CE8-C53B15784418}" destId="{29E36283-D024-4428-9B25-FCCF4E27808F}" srcOrd="4" destOrd="0" presId="urn:microsoft.com/office/officeart/2005/8/layout/hierarchy4"/>
    <dgm:cxn modelId="{6AFF3466-8D29-4434-A2E5-FF6019F617F2}" type="presParOf" srcId="{29E36283-D024-4428-9B25-FCCF4E27808F}" destId="{2F8EDA6B-7428-430B-937C-EA7E40D1C782}" srcOrd="0" destOrd="0" presId="urn:microsoft.com/office/officeart/2005/8/layout/hierarchy4"/>
    <dgm:cxn modelId="{96B6E45A-332A-4A21-BE28-09B54A6C10D8}" type="presParOf" srcId="{29E36283-D024-4428-9B25-FCCF4E27808F}" destId="{5D92E66F-12DD-4DA9-9BFF-47B5C803C3A5}" srcOrd="1" destOrd="0" presId="urn:microsoft.com/office/officeart/2005/8/layout/hierarchy4"/>
    <dgm:cxn modelId="{8E7BBB96-913D-44BC-B814-05AE5722EB67}" type="presParOf" srcId="{29E36283-D024-4428-9B25-FCCF4E27808F}" destId="{C286AD92-1F70-437E-BD1A-3D7B325A699D}" srcOrd="2" destOrd="0" presId="urn:microsoft.com/office/officeart/2005/8/layout/hierarchy4"/>
    <dgm:cxn modelId="{766CD500-2FB5-4C42-A4CE-844570E4255F}" type="presParOf" srcId="{C286AD92-1F70-437E-BD1A-3D7B325A699D}" destId="{E1084602-BDD0-4D47-9324-1573603CD7C3}" srcOrd="0" destOrd="0" presId="urn:microsoft.com/office/officeart/2005/8/layout/hierarchy4"/>
    <dgm:cxn modelId="{B3B3D64C-16B0-4C45-85EE-A415F09D0466}" type="presParOf" srcId="{E1084602-BDD0-4D47-9324-1573603CD7C3}" destId="{0C4DE389-82B5-4FB4-8321-CB7182ED2BE7}" srcOrd="0" destOrd="0" presId="urn:microsoft.com/office/officeart/2005/8/layout/hierarchy4"/>
    <dgm:cxn modelId="{5E86036D-BE1F-42C2-B071-5F8D2577530B}" type="presParOf" srcId="{E1084602-BDD0-4D47-9324-1573603CD7C3}" destId="{C9194BD5-DABC-47CE-9F47-F45FED09C9E7}" srcOrd="1" destOrd="0" presId="urn:microsoft.com/office/officeart/2005/8/layout/hierarchy4"/>
    <dgm:cxn modelId="{172433CD-B34F-4E61-8A87-81FF010C6480}" type="presParOf" srcId="{C286AD92-1F70-437E-BD1A-3D7B325A699D}" destId="{08A6A6BB-FD45-4F64-A695-07C0A80E1572}" srcOrd="1" destOrd="0" presId="urn:microsoft.com/office/officeart/2005/8/layout/hierarchy4"/>
    <dgm:cxn modelId="{D59E77B3-4BF5-4DBD-B480-4A6B433A2AE3}" type="presParOf" srcId="{C286AD92-1F70-437E-BD1A-3D7B325A699D}" destId="{9BE4E52D-D48F-48F6-8732-55DA3060A3E8}" srcOrd="2" destOrd="0" presId="urn:microsoft.com/office/officeart/2005/8/layout/hierarchy4"/>
    <dgm:cxn modelId="{324A0021-9E58-45D2-A82F-79A00CD15C07}" type="presParOf" srcId="{9BE4E52D-D48F-48F6-8732-55DA3060A3E8}" destId="{A2D8E50B-52EE-47FE-A8AA-BD655F265ED8}" srcOrd="0" destOrd="0" presId="urn:microsoft.com/office/officeart/2005/8/layout/hierarchy4"/>
    <dgm:cxn modelId="{E4674F29-70F9-4A60-A0B2-CF1143B10A70}" type="presParOf" srcId="{9BE4E52D-D48F-48F6-8732-55DA3060A3E8}" destId="{131DBB62-E87D-4AA7-8AA8-2F22FC35830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76E22B-0FE1-4E9E-8A6A-A3A9E3E126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FE7D11B-E81E-4A9B-8758-02FB209A78CF}">
      <dgm:prSet phldrT="[Tes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it-IT" b="1" i="1" dirty="0" smtClean="0"/>
            <a:t>Processo di Colonia </a:t>
          </a:r>
          <a:r>
            <a:rPr lang="it-IT" b="1" dirty="0" smtClean="0"/>
            <a:t>(1999): dialogo macroeconomico in ambito ECOFIN in collaborazione con il Consiglio Occupazione e Affari sociali</a:t>
          </a:r>
          <a:endParaRPr lang="it-IT" dirty="0"/>
        </a:p>
      </dgm:t>
    </dgm:pt>
    <dgm:pt modelId="{C45B2039-6674-4238-AFB8-099A8D8CEEE1}" type="parTrans" cxnId="{92734EE4-1A68-47BA-8AA1-5F064B2EE579}">
      <dgm:prSet/>
      <dgm:spPr/>
      <dgm:t>
        <a:bodyPr/>
        <a:lstStyle/>
        <a:p>
          <a:endParaRPr lang="it-IT"/>
        </a:p>
      </dgm:t>
    </dgm:pt>
    <dgm:pt modelId="{4A1E850F-D30D-4F03-9774-76DAEC19C31F}" type="sibTrans" cxnId="{92734EE4-1A68-47BA-8AA1-5F064B2EE579}">
      <dgm:prSet/>
      <dgm:spPr/>
      <dgm:t>
        <a:bodyPr/>
        <a:lstStyle/>
        <a:p>
          <a:endParaRPr lang="it-IT"/>
        </a:p>
      </dgm:t>
    </dgm:pt>
    <dgm:pt modelId="{E230AFD3-16E3-4639-9EE8-4EEB1E027FE0}" type="pres">
      <dgm:prSet presAssocID="{9376E22B-0FE1-4E9E-8A6A-A3A9E3E126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D86E5B2-148F-4267-9602-F169A58FC349}" type="pres">
      <dgm:prSet presAssocID="{4FE7D11B-E81E-4A9B-8758-02FB209A78CF}" presName="parentText" presStyleLbl="node1" presStyleIdx="0" presStyleCnt="1" custLinFactY="763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75E819B-64C4-4FC6-9DA9-AED8753474AD}" type="presOf" srcId="{9376E22B-0FE1-4E9E-8A6A-A3A9E3E12636}" destId="{E230AFD3-16E3-4639-9EE8-4EEB1E027FE0}" srcOrd="0" destOrd="0" presId="urn:microsoft.com/office/officeart/2005/8/layout/vList2"/>
    <dgm:cxn modelId="{E5F3DF32-C118-44F7-91F5-68E28A4B1863}" type="presOf" srcId="{4FE7D11B-E81E-4A9B-8758-02FB209A78CF}" destId="{5D86E5B2-148F-4267-9602-F169A58FC349}" srcOrd="0" destOrd="0" presId="urn:microsoft.com/office/officeart/2005/8/layout/vList2"/>
    <dgm:cxn modelId="{92734EE4-1A68-47BA-8AA1-5F064B2EE579}" srcId="{9376E22B-0FE1-4E9E-8A6A-A3A9E3E12636}" destId="{4FE7D11B-E81E-4A9B-8758-02FB209A78CF}" srcOrd="0" destOrd="0" parTransId="{C45B2039-6674-4238-AFB8-099A8D8CEEE1}" sibTransId="{4A1E850F-D30D-4F03-9774-76DAEC19C31F}"/>
    <dgm:cxn modelId="{F205D0FD-45D0-4E01-951D-497BB2D4420B}" type="presParOf" srcId="{E230AFD3-16E3-4639-9EE8-4EEB1E027FE0}" destId="{5D86E5B2-148F-4267-9602-F169A58FC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FF82BB-7F1B-4487-A7C8-E3A15628D784}">
      <dsp:nvSpPr>
        <dsp:cNvPr id="0" name=""/>
        <dsp:cNvSpPr/>
      </dsp:nvSpPr>
      <dsp:spPr>
        <a:xfrm>
          <a:off x="3582" y="4300"/>
          <a:ext cx="2029284" cy="153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Relazione</a:t>
          </a:r>
          <a:r>
            <a:rPr lang="it-IT" sz="1800" kern="1200" dirty="0" smtClean="0"/>
            <a:t> </a:t>
          </a:r>
          <a:r>
            <a:rPr lang="it-IT" sz="1800" b="1" kern="1200" dirty="0" smtClean="0"/>
            <a:t>annuale comune</a:t>
          </a:r>
          <a:r>
            <a:rPr lang="it-IT" sz="1800" kern="1200" dirty="0" smtClean="0"/>
            <a:t> del CONS e della COM</a:t>
          </a:r>
          <a:endParaRPr lang="it-IT" sz="1800" kern="1200" dirty="0"/>
        </a:p>
      </dsp:txBody>
      <dsp:txXfrm>
        <a:off x="3582" y="4300"/>
        <a:ext cx="2029284" cy="1535795"/>
      </dsp:txXfrm>
    </dsp:sp>
    <dsp:sp modelId="{E73A1BDB-0A52-477D-948F-E3979313E8E5}">
      <dsp:nvSpPr>
        <dsp:cNvPr id="0" name=""/>
        <dsp:cNvSpPr/>
      </dsp:nvSpPr>
      <dsp:spPr>
        <a:xfrm>
          <a:off x="5562" y="1668573"/>
          <a:ext cx="2025322" cy="4087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kern="1200" dirty="0" smtClean="0"/>
            <a:t>Gli Stati membri ne devono tener conto  nelle loro politiche. Trasmissione annuale a CONS/COM di una </a:t>
          </a:r>
          <a:r>
            <a:rPr lang="it-IT" sz="1800" b="1" kern="1200" dirty="0" smtClean="0"/>
            <a:t>relazione</a:t>
          </a:r>
          <a:r>
            <a:rPr lang="it-IT" sz="1800" kern="1200" dirty="0" smtClean="0"/>
            <a:t> </a:t>
          </a:r>
          <a:r>
            <a:rPr lang="it-IT" kern="1200" dirty="0" smtClean="0"/>
            <a:t>sulle principali misure adottate alla luce degli </a:t>
          </a:r>
          <a:r>
            <a:rPr lang="it-IT" b="1" kern="1200" dirty="0" smtClean="0"/>
            <a:t>orientamenti</a:t>
          </a:r>
          <a:endParaRPr lang="it-IT" sz="1800" b="1" kern="1200" dirty="0" smtClean="0"/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/>
        </a:p>
      </dsp:txBody>
      <dsp:txXfrm>
        <a:off x="5562" y="1668573"/>
        <a:ext cx="2025322" cy="4087765"/>
      </dsp:txXfrm>
    </dsp:sp>
    <dsp:sp modelId="{53691653-7BAB-4BFD-9286-BB082657AF8C}">
      <dsp:nvSpPr>
        <dsp:cNvPr id="0" name=""/>
        <dsp:cNvSpPr/>
      </dsp:nvSpPr>
      <dsp:spPr>
        <a:xfrm>
          <a:off x="2287805" y="4300"/>
          <a:ext cx="1852583" cy="2488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kern="1200" dirty="0" smtClean="0"/>
            <a:t>Esame annuale sull’occupazione nell’UE del Consiglio  europeo.  Adozione delle </a:t>
          </a:r>
          <a:r>
            <a:rPr lang="it-IT" sz="1800" b="1" kern="1200" dirty="0" smtClean="0"/>
            <a:t>conclusioni</a:t>
          </a:r>
          <a:r>
            <a:rPr lang="it-IT" sz="1800" kern="1200" dirty="0" smtClean="0"/>
            <a:t> del caso</a:t>
          </a:r>
        </a:p>
      </dsp:txBody>
      <dsp:txXfrm>
        <a:off x="2287805" y="4300"/>
        <a:ext cx="1852583" cy="2488050"/>
      </dsp:txXfrm>
    </dsp:sp>
    <dsp:sp modelId="{321B90BD-C0AF-4DF5-B94C-877348B9037F}">
      <dsp:nvSpPr>
        <dsp:cNvPr id="0" name=""/>
        <dsp:cNvSpPr/>
      </dsp:nvSpPr>
      <dsp:spPr>
        <a:xfrm>
          <a:off x="2154648" y="3212540"/>
          <a:ext cx="1802924" cy="2548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Esame annuale del Consiglio circa l’attuazione delle politiche statali (</a:t>
          </a:r>
          <a:r>
            <a:rPr lang="it-IT" sz="1800" i="1" kern="1200" dirty="0" smtClean="0"/>
            <a:t>ex</a:t>
          </a:r>
          <a:r>
            <a:rPr lang="it-IT" sz="1800" kern="1200" dirty="0" smtClean="0"/>
            <a:t> relazioni  e pareri COM) alla luce degli </a:t>
          </a:r>
          <a:r>
            <a:rPr lang="it-IT" sz="1800" b="1" kern="1200" dirty="0" smtClean="0"/>
            <a:t>orientamenti</a:t>
          </a:r>
          <a:endParaRPr lang="it-IT" sz="1800" b="1" kern="1200" dirty="0"/>
        </a:p>
      </dsp:txBody>
      <dsp:txXfrm>
        <a:off x="2154648" y="3212540"/>
        <a:ext cx="1802924" cy="2548099"/>
      </dsp:txXfrm>
    </dsp:sp>
    <dsp:sp modelId="{2F8EDA6B-7428-430B-937C-EA7E40D1C782}">
      <dsp:nvSpPr>
        <dsp:cNvPr id="0" name=""/>
        <dsp:cNvSpPr/>
      </dsp:nvSpPr>
      <dsp:spPr>
        <a:xfrm>
          <a:off x="4319770" y="195376"/>
          <a:ext cx="4206552" cy="311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just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it-IT" sz="1800" kern="1200" dirty="0" smtClean="0"/>
            <a:t>Sulla base di tali </a:t>
          </a:r>
          <a:r>
            <a:rPr lang="it-IT" sz="1800" b="1" kern="1200" dirty="0" smtClean="0"/>
            <a:t>conclusioni</a:t>
          </a:r>
          <a:r>
            <a:rPr lang="it-IT" sz="1800" kern="1200" dirty="0" smtClean="0"/>
            <a:t>  il CONS, su proposta della Commissione e previa consultazione del Parlamento europeo, degli organi consultivi (compreso il comitato per l'occupazione – CO - di cui all'articolo 150), elabora annualmente degli </a:t>
          </a:r>
          <a:r>
            <a:rPr lang="it-IT" sz="1800" b="1" kern="1200" dirty="0" smtClean="0"/>
            <a:t>orientamenti </a:t>
          </a:r>
          <a:r>
            <a:rPr lang="it-IT" sz="1800" kern="1200" dirty="0" smtClean="0"/>
            <a:t>(coerenti con gli </a:t>
          </a:r>
          <a:r>
            <a:rPr lang="it-IT" sz="1800" b="1" kern="1200" dirty="0" smtClean="0"/>
            <a:t>indirizzi di massima</a:t>
          </a:r>
          <a:r>
            <a:rPr lang="it-IT" sz="1800" kern="1200" dirty="0" smtClean="0"/>
            <a:t> </a:t>
          </a:r>
          <a:r>
            <a:rPr lang="it-IT" sz="1800" i="1" kern="1200" dirty="0" smtClean="0"/>
            <a:t>ex </a:t>
          </a:r>
          <a:r>
            <a:rPr lang="it-IT" sz="1800" i="0" kern="1200" dirty="0" smtClean="0"/>
            <a:t>art. 121</a:t>
          </a:r>
          <a:r>
            <a:rPr lang="it-IT" sz="1600" i="0" kern="1200" dirty="0" smtClean="0"/>
            <a:t>)</a:t>
          </a:r>
          <a:endParaRPr lang="it-IT" sz="1600" kern="1200" dirty="0" smtClean="0"/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4319770" y="195376"/>
        <a:ext cx="4206552" cy="3119262"/>
      </dsp:txXfrm>
    </dsp:sp>
    <dsp:sp modelId="{0C4DE389-82B5-4FB4-8321-CB7182ED2BE7}">
      <dsp:nvSpPr>
        <dsp:cNvPr id="0" name=""/>
        <dsp:cNvSpPr/>
      </dsp:nvSpPr>
      <dsp:spPr>
        <a:xfrm>
          <a:off x="4103469" y="4180996"/>
          <a:ext cx="2106227" cy="1535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Può rivolgere </a:t>
          </a:r>
          <a:r>
            <a:rPr lang="it-IT" sz="1800" b="1" kern="1200" dirty="0" smtClean="0"/>
            <a:t>raccomandazioni </a:t>
          </a:r>
          <a:r>
            <a:rPr lang="it-IT" sz="1800" kern="1200" dirty="0" smtClean="0"/>
            <a:t>agli SM (su </a:t>
          </a:r>
          <a:r>
            <a:rPr lang="it-IT" sz="1800" b="1" kern="1200" dirty="0" smtClean="0"/>
            <a:t>raccomandazione</a:t>
          </a:r>
          <a:r>
            <a:rPr lang="it-IT" sz="1800" kern="1200" dirty="0" smtClean="0"/>
            <a:t> della Comm.)</a:t>
          </a:r>
          <a:endParaRPr lang="it-IT" sz="1800" kern="1200" dirty="0"/>
        </a:p>
      </dsp:txBody>
      <dsp:txXfrm>
        <a:off x="4103469" y="4180996"/>
        <a:ext cx="2106227" cy="1535795"/>
      </dsp:txXfrm>
    </dsp:sp>
    <dsp:sp modelId="{A2D8E50B-52EE-47FE-A8AA-BD655F265ED8}">
      <dsp:nvSpPr>
        <dsp:cNvPr id="0" name=""/>
        <dsp:cNvSpPr/>
      </dsp:nvSpPr>
      <dsp:spPr>
        <a:xfrm>
          <a:off x="6513424" y="3504801"/>
          <a:ext cx="1751815" cy="2255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Trasmissione </a:t>
          </a:r>
          <a:r>
            <a:rPr lang="it-IT" sz="1800" b="1" kern="1200" dirty="0" smtClean="0"/>
            <a:t>relazione annuale comune</a:t>
          </a:r>
          <a:r>
            <a:rPr lang="it-IT" sz="1800" kern="1200" dirty="0" smtClean="0"/>
            <a:t> (CONS/COM) al Cons. eur.</a:t>
          </a:r>
          <a:endParaRPr lang="it-IT" sz="1800" kern="1200" dirty="0"/>
        </a:p>
      </dsp:txBody>
      <dsp:txXfrm>
        <a:off x="6513424" y="3504801"/>
        <a:ext cx="1751815" cy="22558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86E5B2-148F-4267-9602-F169A58FC349}">
      <dsp:nvSpPr>
        <dsp:cNvPr id="0" name=""/>
        <dsp:cNvSpPr/>
      </dsp:nvSpPr>
      <dsp:spPr>
        <a:xfrm>
          <a:off x="0" y="63763"/>
          <a:ext cx="6552728" cy="214110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1" i="1" kern="1200" dirty="0" smtClean="0"/>
            <a:t>Processo di Colonia </a:t>
          </a:r>
          <a:r>
            <a:rPr lang="it-IT" sz="3000" b="1" kern="1200" dirty="0" smtClean="0"/>
            <a:t>(1999): dialogo macroeconomico in ambito ECOFIN in collaborazione con il Consiglio Occupazione e Affari sociali</a:t>
          </a:r>
          <a:endParaRPr lang="it-IT" sz="3000" kern="1200" dirty="0"/>
        </a:p>
      </dsp:txBody>
      <dsp:txXfrm>
        <a:off x="0" y="63763"/>
        <a:ext cx="6552728" cy="2141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482A4-2281-4937-9F78-1D64F482E68D}" type="datetimeFigureOut">
              <a:rPr lang="it-IT" smtClean="0"/>
              <a:t>05/05/2019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1200-F8C8-443B-9559-88465EFD1BB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fr-FR" dirty="0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364" y="8684444"/>
            <a:ext cx="2972016" cy="45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8" tIns="45304" rIns="90608" bIns="45304" anchor="b"/>
          <a:lstStyle/>
          <a:p>
            <a:pPr algn="r" eaLnBrk="1" hangingPunct="1"/>
            <a:fld id="{99A089EB-7C40-43E0-976E-09A9A6F3DE14}" type="slidenum">
              <a:rPr lang="en-GB" altLang="en-US">
                <a:solidFill>
                  <a:schemeClr val="tx1"/>
                </a:solidFill>
              </a:rPr>
              <a:pPr algn="r" eaLnBrk="1" hangingPunct="1"/>
              <a:t>11</a:t>
            </a:fld>
            <a:endParaRPr lang="en-GB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peratore\Desktop\JM 2019\sfondo sli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844408" cy="3024336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Cattedra Jean Monnet  - The implementation of EU policies by Regional and Local authorities (EUREL) </a:t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A.A. 2018/2019</a:t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rgbClr val="00206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rgbClr val="C00000"/>
                </a:solidFill>
                <a:ea typeface="Tahoma" panose="020B0604030504040204" pitchFamily="34" charset="0"/>
                <a:cs typeface="Times New Roman" panose="02020603050405020304" pitchFamily="18" charset="0"/>
              </a:rPr>
              <a:t>Modulo “</a:t>
            </a:r>
            <a:r>
              <a:rPr lang="it-IT" sz="3100" b="1" dirty="0" smtClean="0">
                <a:solidFill>
                  <a:srgbClr val="C00000"/>
                </a:solidFill>
              </a:rPr>
              <a:t>Diritto e politiche dell’Unione europea per l’occupazione e lo sviluppo”</a:t>
            </a:r>
            <a:r>
              <a:rPr lang="it-IT" sz="3100" b="1" dirty="0" smtClean="0">
                <a:solidFill>
                  <a:srgbClr val="002060"/>
                </a:solidFill>
              </a:rPr>
              <a:t/>
            </a:r>
            <a:br>
              <a:rPr lang="it-IT" sz="3100" b="1" dirty="0" smtClean="0">
                <a:solidFill>
                  <a:srgbClr val="002060"/>
                </a:solidFill>
              </a:rPr>
            </a:br>
            <a:r>
              <a:rPr lang="it-IT" sz="3100" b="1" dirty="0" smtClean="0">
                <a:solidFill>
                  <a:srgbClr val="002060"/>
                </a:solidFill>
              </a:rPr>
              <a:t/>
            </a:r>
            <a:br>
              <a:rPr lang="it-IT" sz="3100" b="1" dirty="0" smtClean="0">
                <a:solidFill>
                  <a:srgbClr val="002060"/>
                </a:solidFill>
              </a:rPr>
            </a:br>
            <a:r>
              <a:rPr lang="it-IT" sz="2200" b="1" dirty="0" smtClean="0">
                <a:solidFill>
                  <a:srgbClr val="002060"/>
                </a:solidFill>
              </a:rPr>
              <a:t>Massimo Bartoli</a:t>
            </a:r>
            <a:br>
              <a:rPr lang="it-IT" sz="2200" b="1" dirty="0" smtClean="0">
                <a:solidFill>
                  <a:srgbClr val="002060"/>
                </a:solidFill>
              </a:rPr>
            </a:br>
            <a:r>
              <a:rPr lang="it-IT" sz="2200" b="1" dirty="0" smtClean="0">
                <a:solidFill>
                  <a:srgbClr val="002060"/>
                </a:solidFill>
              </a:rPr>
              <a:t>massimo.bartoli@unipg.it</a:t>
            </a:r>
            <a:r>
              <a:rPr lang="it-IT" sz="3100" b="1" dirty="0" smtClean="0">
                <a:solidFill>
                  <a:srgbClr val="002060"/>
                </a:solidFill>
              </a:rPr>
              <a:t/>
            </a:r>
            <a:br>
              <a:rPr lang="it-IT" sz="3100" b="1" dirty="0" smtClean="0">
                <a:solidFill>
                  <a:srgbClr val="002060"/>
                </a:solidFill>
              </a:rPr>
            </a:br>
            <a:r>
              <a:rPr lang="it-IT" sz="4800" b="1" dirty="0" smtClean="0">
                <a:solidFill>
                  <a:srgbClr val="002060"/>
                </a:solidFill>
              </a:rPr>
              <a:t/>
            </a:r>
            <a:br>
              <a:rPr lang="it-IT" sz="4800" b="1" dirty="0" smtClean="0">
                <a:solidFill>
                  <a:srgbClr val="002060"/>
                </a:solidFill>
              </a:rPr>
            </a:br>
            <a:endParaRPr lang="it-IT" dirty="0"/>
          </a:p>
        </p:txBody>
      </p:sp>
      <p:pic>
        <p:nvPicPr>
          <p:cNvPr id="6" name="Immagine 5" descr="C:\Users\Operatore\Desktop\JM 2019\lepa-logoweb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267744" cy="76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Lezione </a:t>
            </a:r>
            <a:r>
              <a:rPr lang="it-IT" b="1" dirty="0" smtClean="0">
                <a:solidFill>
                  <a:schemeClr val="tx1"/>
                </a:solidFill>
              </a:rPr>
              <a:t>7</a:t>
            </a:r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b="1" i="1" dirty="0" smtClean="0">
                <a:solidFill>
                  <a:schemeClr val="tx1"/>
                </a:solidFill>
              </a:rPr>
              <a:t>Una valutazione complessiva dei concetti chiave emersi nel corso</a:t>
            </a:r>
            <a:r>
              <a:rPr lang="it-IT" i="1" dirty="0" smtClean="0"/>
              <a:t>	</a:t>
            </a:r>
          </a:p>
          <a:p>
            <a:endParaRPr lang="it-IT" dirty="0"/>
          </a:p>
        </p:txBody>
      </p:sp>
      <p:pic>
        <p:nvPicPr>
          <p:cNvPr id="7" name="Immagine 6" descr="C:\Users\Operatore\Desktop\JM 2019\unipg - Copi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0"/>
            <a:ext cx="864096" cy="76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C:\Users\Operatore\Desktop\JM 2019\Eure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0"/>
            <a:ext cx="1224136" cy="76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magine 8" descr="C:\Users\Operatore\Desktop\JM 2019\cofinanziato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0"/>
            <a:ext cx="2880320" cy="764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Coesione economica, sociale e territoriale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Trattato di </a:t>
            </a:r>
            <a:r>
              <a:rPr lang="it-IT" dirty="0" smtClean="0"/>
              <a:t>Lisbona: </a:t>
            </a:r>
            <a:r>
              <a:rPr lang="it-IT" dirty="0" smtClean="0"/>
              <a:t>“promuovere la </a:t>
            </a:r>
            <a:r>
              <a:rPr lang="it-IT" b="1" dirty="0" smtClean="0"/>
              <a:t>coesione economica, sociale e </a:t>
            </a:r>
            <a:r>
              <a:rPr lang="it-IT" b="1" i="1" dirty="0" smtClean="0"/>
              <a:t>territoriale</a:t>
            </a:r>
            <a:r>
              <a:rPr lang="it-IT" i="1" dirty="0" smtClean="0"/>
              <a:t>” </a:t>
            </a:r>
            <a:r>
              <a:rPr lang="it-IT" dirty="0" smtClean="0"/>
              <a:t>(</a:t>
            </a:r>
            <a:r>
              <a:rPr lang="it-IT" b="1" dirty="0" smtClean="0"/>
              <a:t>CEST</a:t>
            </a:r>
            <a:r>
              <a:rPr lang="it-IT" dirty="0" smtClean="0"/>
              <a:t>)</a:t>
            </a:r>
            <a:r>
              <a:rPr lang="it-IT" i="1" dirty="0" smtClean="0"/>
              <a:t> </a:t>
            </a:r>
            <a:r>
              <a:rPr lang="it-IT" dirty="0" smtClean="0"/>
              <a:t>diventa un obiettivo in sé e non più uno strumento per promuovere “(..) (il) progresso economico e sociale e un elevato livello di occupazione e pervenire a uno sviluppo equilibrato e sostenibile” (prec. Art. 2 TUE</a:t>
            </a:r>
            <a:r>
              <a:rPr lang="it-IT" dirty="0" smtClean="0"/>
              <a:t>)</a:t>
            </a:r>
          </a:p>
          <a:p>
            <a:pPr algn="just"/>
            <a:r>
              <a:rPr lang="it-IT" altLang="en-US" b="1" dirty="0" smtClean="0"/>
              <a:t>Articolo 174 TFUE:</a:t>
            </a:r>
            <a:r>
              <a:rPr lang="it-IT" altLang="en-US" dirty="0" smtClean="0"/>
              <a:t> </a:t>
            </a:r>
            <a:r>
              <a:rPr lang="it-IT" altLang="fr-FR" dirty="0" smtClean="0"/>
              <a:t>«Per promuovere uno sviluppo armonioso dell'insieme dell'Unione, questa sviluppa e prosegue la propria azione intesa a realizzare </a:t>
            </a:r>
            <a:r>
              <a:rPr lang="it-IT" altLang="fr-FR" b="1" dirty="0" smtClean="0"/>
              <a:t>il rafforzamento della sua CEST</a:t>
            </a:r>
            <a:r>
              <a:rPr lang="it-IT" altLang="fr-FR" b="1" dirty="0" smtClean="0"/>
              <a:t>”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19256" cy="15864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altLang="en-US" sz="3600" b="1" dirty="0" smtClean="0"/>
              <a:t>Il metodo: 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programmazione, partenariato e gestione condivisa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0848"/>
            <a:ext cx="9144000" cy="3024336"/>
            <a:chOff x="0" y="1728"/>
            <a:chExt cx="5760" cy="954"/>
          </a:xfrm>
        </p:grpSpPr>
        <p:sp>
          <p:nvSpPr>
            <p:cNvPr id="18436" name="AutoShape 11"/>
            <p:cNvSpPr>
              <a:spLocks noChangeArrowheads="1"/>
            </p:cNvSpPr>
            <p:nvPr/>
          </p:nvSpPr>
          <p:spPr bwMode="gray">
            <a:xfrm>
              <a:off x="0" y="1728"/>
              <a:ext cx="5760" cy="954"/>
            </a:xfrm>
            <a:prstGeom prst="homePlate">
              <a:avLst>
                <a:gd name="adj" fmla="val 33235"/>
              </a:avLst>
            </a:prstGeom>
            <a:solidFill>
              <a:schemeClr val="tx1">
                <a:alpha val="10196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>
                <a:lnSpc>
                  <a:spcPct val="120000"/>
                </a:lnSpc>
              </a:pPr>
              <a:endParaRPr lang="fr-FR" altLang="en-US">
                <a:solidFill>
                  <a:schemeClr val="tx2"/>
                </a:solidFill>
              </a:endParaRPr>
            </a:p>
          </p:txBody>
        </p:sp>
        <p:sp>
          <p:nvSpPr>
            <p:cNvPr id="18437" name="AutoShape 8"/>
            <p:cNvSpPr>
              <a:spLocks noChangeArrowheads="1"/>
            </p:cNvSpPr>
            <p:nvPr/>
          </p:nvSpPr>
          <p:spPr bwMode="gray">
            <a:xfrm>
              <a:off x="295" y="1865"/>
              <a:ext cx="907" cy="753"/>
            </a:xfrm>
            <a:prstGeom prst="roundRect">
              <a:avLst>
                <a:gd name="adj" fmla="val 13727"/>
              </a:avLst>
            </a:prstGeom>
            <a:solidFill>
              <a:srgbClr val="2F797D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3175" algn="ctr">
                <a:lnSpc>
                  <a:spcPct val="120000"/>
                </a:lnSpc>
              </a:pPr>
              <a:r>
                <a:rPr lang="fr-BE" altLang="en-US" b="1" dirty="0">
                  <a:solidFill>
                    <a:schemeClr val="bg1"/>
                  </a:solidFill>
                </a:rPr>
                <a:t>Quadro strategico comune</a:t>
              </a:r>
              <a:endParaRPr lang="fr-F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438" name="AutoShape 9"/>
            <p:cNvSpPr>
              <a:spLocks noChangeArrowheads="1"/>
            </p:cNvSpPr>
            <p:nvPr/>
          </p:nvSpPr>
          <p:spPr bwMode="gray">
            <a:xfrm>
              <a:off x="1292" y="1865"/>
              <a:ext cx="1043" cy="753"/>
            </a:xfrm>
            <a:prstGeom prst="roundRect">
              <a:avLst>
                <a:gd name="adj" fmla="val 1372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3175" algn="just">
                <a:lnSpc>
                  <a:spcPct val="120000"/>
                </a:lnSpc>
              </a:pPr>
              <a:r>
                <a:rPr lang="fr-FR" altLang="en-US" b="1" dirty="0" smtClean="0">
                  <a:solidFill>
                    <a:schemeClr val="bg1"/>
                  </a:solidFill>
                </a:rPr>
                <a:t>Accordi di partenariato</a:t>
              </a:r>
              <a:endParaRPr lang="fr-FR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439" name="AutoShape 10"/>
            <p:cNvSpPr>
              <a:spLocks noChangeArrowheads="1"/>
            </p:cNvSpPr>
            <p:nvPr/>
          </p:nvSpPr>
          <p:spPr bwMode="gray">
            <a:xfrm>
              <a:off x="2426" y="1855"/>
              <a:ext cx="907" cy="763"/>
            </a:xfrm>
            <a:prstGeom prst="roundRect">
              <a:avLst>
                <a:gd name="adj" fmla="val 1372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3175" algn="ctr">
                <a:lnSpc>
                  <a:spcPct val="120000"/>
                </a:lnSpc>
              </a:pPr>
              <a:r>
                <a:rPr lang="de-DE" altLang="en-US" b="1" dirty="0">
                  <a:solidFill>
                    <a:schemeClr val="bg1"/>
                  </a:solidFill>
                </a:rPr>
                <a:t>Programmi operativi</a:t>
              </a:r>
            </a:p>
          </p:txBody>
        </p:sp>
        <p:sp>
          <p:nvSpPr>
            <p:cNvPr id="18440" name="AutoShape 10"/>
            <p:cNvSpPr>
              <a:spLocks noChangeArrowheads="1"/>
            </p:cNvSpPr>
            <p:nvPr/>
          </p:nvSpPr>
          <p:spPr bwMode="gray">
            <a:xfrm>
              <a:off x="3424" y="1865"/>
              <a:ext cx="907" cy="753"/>
            </a:xfrm>
            <a:prstGeom prst="roundRect">
              <a:avLst>
                <a:gd name="adj" fmla="val 13727"/>
              </a:avLst>
            </a:prstGeom>
            <a:solidFill>
              <a:srgbClr val="FF9900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3175" algn="ctr">
                <a:lnSpc>
                  <a:spcPct val="120000"/>
                </a:lnSpc>
              </a:pPr>
              <a:r>
                <a:rPr lang="de-DE" altLang="en-US" b="1" dirty="0">
                  <a:solidFill>
                    <a:schemeClr val="bg1"/>
                  </a:solidFill>
                </a:rPr>
                <a:t>Gestione dei programmi/</a:t>
              </a:r>
              <a:br>
                <a:rPr lang="de-DE" altLang="en-US" b="1" dirty="0">
                  <a:solidFill>
                    <a:schemeClr val="bg1"/>
                  </a:solidFill>
                </a:rPr>
              </a:br>
              <a:r>
                <a:rPr lang="de-DE" altLang="en-US" b="1" dirty="0">
                  <a:solidFill>
                    <a:schemeClr val="bg1"/>
                  </a:solidFill>
                </a:rPr>
                <a:t>Selezione dei progetti</a:t>
              </a:r>
            </a:p>
          </p:txBody>
        </p:sp>
        <p:sp>
          <p:nvSpPr>
            <p:cNvPr id="18441" name="AutoShape 10"/>
            <p:cNvSpPr>
              <a:spLocks noChangeArrowheads="1"/>
            </p:cNvSpPr>
            <p:nvPr/>
          </p:nvSpPr>
          <p:spPr bwMode="gray">
            <a:xfrm>
              <a:off x="4377" y="1887"/>
              <a:ext cx="1043" cy="731"/>
            </a:xfrm>
            <a:prstGeom prst="roundRect">
              <a:avLst>
                <a:gd name="adj" fmla="val 1372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3175" algn="ctr">
                <a:lnSpc>
                  <a:spcPct val="120000"/>
                </a:lnSpc>
              </a:pPr>
              <a:r>
                <a:rPr lang="de-DE" altLang="en-US" b="1" dirty="0" smtClean="0">
                  <a:solidFill>
                    <a:schemeClr val="bg1"/>
                  </a:solidFill>
                </a:rPr>
                <a:t>Monitoraggio e</a:t>
              </a:r>
              <a:r>
                <a:rPr lang="de-DE" altLang="en-US" b="1" dirty="0">
                  <a:solidFill>
                    <a:schemeClr val="bg1"/>
                  </a:solidFill>
                </a:rPr>
                <a:t/>
              </a:r>
              <a:br>
                <a:rPr lang="de-DE" altLang="en-US" b="1" dirty="0">
                  <a:solidFill>
                    <a:schemeClr val="bg1"/>
                  </a:solidFill>
                </a:rPr>
              </a:br>
              <a:r>
                <a:rPr lang="de-DE" altLang="en-US" b="1" dirty="0">
                  <a:solidFill>
                    <a:schemeClr val="bg1"/>
                  </a:solidFill>
                </a:rPr>
                <a:t>Relazione annuale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dirty="0" smtClean="0"/>
              <a:t>Innovazione e sostenibilità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it-IT" b="1" dirty="0" smtClean="0"/>
              <a:t>Europa 2020</a:t>
            </a:r>
            <a:r>
              <a:rPr lang="it-IT" dirty="0" smtClean="0"/>
              <a:t>: 2. </a:t>
            </a:r>
            <a:r>
              <a:rPr lang="it-IT" b="1" dirty="0" smtClean="0"/>
              <a:t>Ricerca e sviluppo </a:t>
            </a:r>
            <a:r>
              <a:rPr lang="it-IT" dirty="0" smtClean="0"/>
              <a:t>- </a:t>
            </a:r>
            <a:r>
              <a:rPr lang="it-IT" dirty="0" smtClean="0"/>
              <a:t>RSI </a:t>
            </a:r>
            <a:r>
              <a:rPr lang="it-IT" dirty="0" smtClean="0"/>
              <a:t>(investire in ricerca e sviluppo il 3% del PIL dell'UE); 3. </a:t>
            </a:r>
            <a:r>
              <a:rPr lang="it-IT" b="1" dirty="0" smtClean="0"/>
              <a:t>Cambiamenti climatici ed energia </a:t>
            </a:r>
            <a:r>
              <a:rPr lang="it-IT" dirty="0" smtClean="0"/>
              <a:t>(ridurre le emissioni di gas a effetto del 20% rispetto ai livelli del 1990;  ricavare il 20% del fabbisogno di energia da fonti rinnovabili; aumentare del 20% l'efficienza energetica); </a:t>
            </a:r>
            <a:endParaRPr lang="it-IT" dirty="0" smtClean="0"/>
          </a:p>
          <a:p>
            <a:pPr algn="just"/>
            <a:r>
              <a:rPr lang="it-IT" b="1" dirty="0" smtClean="0"/>
              <a:t>Art. 173 TFUE </a:t>
            </a:r>
            <a:r>
              <a:rPr lang="it-IT" dirty="0" smtClean="0"/>
              <a:t>- “Industria” (Tit. XVII): dispone che la UE e gli Stati membri «</a:t>
            </a:r>
            <a:r>
              <a:rPr lang="it-IT" i="1" dirty="0" smtClean="0"/>
              <a:t>provvedono affinché siano assicurate le condizioni necessarie alla competitività dell'industria dell'Unione</a:t>
            </a:r>
            <a:r>
              <a:rPr lang="it-IT" dirty="0" smtClean="0"/>
              <a:t>» (…) per </a:t>
            </a:r>
            <a:r>
              <a:rPr lang="it-IT" dirty="0" smtClean="0"/>
              <a:t>favorire «</a:t>
            </a:r>
            <a:r>
              <a:rPr lang="it-IT" i="1" dirty="0" smtClean="0"/>
              <a:t>un migliore sfruttamento del potenziale industriale delle </a:t>
            </a:r>
            <a:r>
              <a:rPr lang="it-IT" b="1" i="1" dirty="0" smtClean="0"/>
              <a:t>politiche d'innovazione, di ricerca e di sviluppo tecnologico</a:t>
            </a:r>
            <a:r>
              <a:rPr lang="it-IT" dirty="0" smtClean="0"/>
              <a:t>»</a:t>
            </a:r>
          </a:p>
          <a:p>
            <a:pPr algn="just"/>
            <a:r>
              <a:rPr lang="it-IT" b="1" dirty="0" smtClean="0"/>
              <a:t>Art. 101.3 TFUE</a:t>
            </a:r>
            <a:r>
              <a:rPr lang="it-IT" dirty="0" smtClean="0"/>
              <a:t>: </a:t>
            </a:r>
            <a:r>
              <a:rPr lang="it-IT" b="1" dirty="0" smtClean="0"/>
              <a:t>esenzione </a:t>
            </a:r>
            <a:r>
              <a:rPr lang="it-IT" dirty="0" smtClean="0"/>
              <a:t>per quelle intese “</a:t>
            </a:r>
            <a:r>
              <a:rPr lang="it-IT" i="1" dirty="0" smtClean="0"/>
              <a:t>che contribuiscano a migliorare la produzione o la distribuzione dei prodotti o a promuovere il progresso tecnico o economico (…)</a:t>
            </a:r>
            <a:r>
              <a:rPr lang="it-IT" dirty="0" smtClean="0"/>
              <a:t>”</a:t>
            </a:r>
            <a:endParaRPr lang="it-IT" dirty="0" smtClean="0"/>
          </a:p>
          <a:p>
            <a:pPr algn="just"/>
            <a:r>
              <a:rPr lang="it-IT" dirty="0" smtClean="0"/>
              <a:t>Sintagma “RSI” nato nell’ambito del Diritto derivato (Disciplina Aiuti RSI del 2006)</a:t>
            </a:r>
          </a:p>
          <a:p>
            <a:pPr algn="just"/>
            <a:r>
              <a:rPr lang="it-IT" dirty="0" smtClean="0"/>
              <a:t>Spesa pubblica e RSI: MAS, OMC e “occasioni mancate” nel settore energetico</a:t>
            </a:r>
          </a:p>
          <a:p>
            <a:pPr algn="just">
              <a:buNone/>
            </a:pPr>
            <a:endParaRPr lang="it-IT" dirty="0" smtClean="0"/>
          </a:p>
          <a:p>
            <a:pPr algn="just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it-IT" dirty="0" smtClean="0"/>
              <a:t>Dibattito interistituzionale sul modello EBC</a:t>
            </a:r>
          </a:p>
          <a:p>
            <a:r>
              <a:rPr lang="it-IT" dirty="0" smtClean="0"/>
              <a:t>Iniziativa SBI</a:t>
            </a:r>
          </a:p>
          <a:p>
            <a:r>
              <a:rPr lang="it-IT" dirty="0" smtClean="0"/>
              <a:t>La nozione di impresa sociale</a:t>
            </a:r>
          </a:p>
          <a:p>
            <a:r>
              <a:rPr lang="it-IT" dirty="0" smtClean="0"/>
              <a:t>La finanza “etica”</a:t>
            </a:r>
          </a:p>
          <a:p>
            <a:pPr algn="just"/>
            <a:r>
              <a:rPr lang="it-IT" dirty="0" smtClean="0"/>
              <a:t>Programma </a:t>
            </a:r>
            <a:r>
              <a:rPr lang="it-IT" dirty="0" err="1" smtClean="0"/>
              <a:t>EaSi</a:t>
            </a:r>
            <a:r>
              <a:rPr lang="it-IT" dirty="0" smtClean="0"/>
              <a:t>:  </a:t>
            </a:r>
            <a:r>
              <a:rPr lang="it-IT" dirty="0" smtClean="0"/>
              <a:t>t</a:t>
            </a:r>
            <a:r>
              <a:rPr lang="it-IT" dirty="0" smtClean="0"/>
              <a:t>erzo asse </a:t>
            </a:r>
            <a:r>
              <a:rPr lang="el-GR" dirty="0" smtClean="0"/>
              <a:t>"</a:t>
            </a:r>
            <a:r>
              <a:rPr lang="el-GR" b="1" i="1" dirty="0" smtClean="0"/>
              <a:t>Microfinanza </a:t>
            </a:r>
            <a:r>
              <a:rPr lang="el-GR" b="1" i="1" dirty="0" smtClean="0"/>
              <a:t>e imprenditoria sociale</a:t>
            </a:r>
            <a:r>
              <a:rPr lang="el-GR" dirty="0" smtClean="0"/>
              <a:t>"</a:t>
            </a:r>
            <a:r>
              <a:rPr lang="it-IT" dirty="0" smtClean="0"/>
              <a:t> (21% del totale), ripartisce le relative dotazioni finanziarie nelle  sezioni “</a:t>
            </a:r>
            <a:r>
              <a:rPr lang="el-GR" i="1" dirty="0" smtClean="0"/>
              <a:t>microfinanziamenti per le categorie vulnerabili e le microimprese</a:t>
            </a:r>
            <a:r>
              <a:rPr lang="el-GR" dirty="0" smtClean="0"/>
              <a:t>” e “</a:t>
            </a:r>
            <a:r>
              <a:rPr lang="el-GR" i="1" dirty="0" smtClean="0"/>
              <a:t>imprenditoria sociale</a:t>
            </a:r>
            <a:r>
              <a:rPr lang="el-GR" dirty="0" smtClean="0"/>
              <a:t>” per le percentuali minime del 45%: </a:t>
            </a:r>
            <a:r>
              <a:rPr lang="el-GR" dirty="0" smtClean="0"/>
              <a:t>quota restante </a:t>
            </a:r>
            <a:r>
              <a:rPr lang="el-GR" dirty="0" smtClean="0"/>
              <a:t>assegnata ad entrambe oppure ad una combinazione di </a:t>
            </a:r>
            <a:r>
              <a:rPr lang="el-GR" dirty="0" smtClean="0"/>
              <a:t>esse</a:t>
            </a: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Mercato unico: etica e socialità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Le nuove frontiere: sharing e gig economy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it-IT" b="1" dirty="0" smtClean="0"/>
              <a:t>Agenda per l’economia collaborativa del 2016</a:t>
            </a:r>
            <a:r>
              <a:rPr lang="it-IT" dirty="0" smtClean="0"/>
              <a:t>: approccio inclusivo, non equiparazione di intermediari ed “occasionali” a professionisti; applicazione regole concorrenza e regole fiscali in presenza di un servizio economico;</a:t>
            </a:r>
          </a:p>
          <a:p>
            <a:pPr algn="just"/>
            <a:r>
              <a:rPr lang="it-IT" b="1" dirty="0" smtClean="0"/>
              <a:t>Sent. </a:t>
            </a:r>
            <a:r>
              <a:rPr lang="it-IT" b="1" i="1" dirty="0" smtClean="0"/>
              <a:t>Uber</a:t>
            </a:r>
            <a:r>
              <a:rPr lang="it-IT" b="1" dirty="0" smtClean="0"/>
              <a:t> </a:t>
            </a:r>
            <a:r>
              <a:rPr lang="it-IT" dirty="0" smtClean="0"/>
              <a:t>(2017): prevalenza del servizio di trasporto su quello di intermediazione tramite piattaforma digitale</a:t>
            </a:r>
          </a:p>
          <a:p>
            <a:pPr algn="just"/>
            <a:r>
              <a:rPr lang="it-IT" b="1" dirty="0" smtClean="0"/>
              <a:t>Risoluzione legislativa del Parlamento europeo del 16 aprile 2019 sulla proposta di direttiva del Parlamento europeo e del Consiglio relativa a condizioni di lavoro trasparenti e prevedibili nell'Unione europea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dirty="0" smtClean="0"/>
              <a:t>Aiuti di Stato e Appalti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“Azioni chiave” 10 e 11 della SBI</a:t>
            </a:r>
          </a:p>
          <a:p>
            <a:pPr algn="just"/>
            <a:r>
              <a:rPr lang="it-IT" dirty="0" smtClean="0"/>
              <a:t>Aiuti, sovvenzioni e compensazioni per “pubblico servizio”</a:t>
            </a:r>
          </a:p>
          <a:p>
            <a:pPr algn="just"/>
            <a:r>
              <a:rPr lang="it-IT" dirty="0" smtClean="0"/>
              <a:t>Legalità e trasparenza nel RNA</a:t>
            </a:r>
          </a:p>
          <a:p>
            <a:pPr algn="just"/>
            <a:r>
              <a:rPr lang="it-IT" dirty="0" smtClean="0"/>
              <a:t>Appalti: elementi strutturali (tutela concorrenza, soglia, prezzo e qualità, documento unico di gara europea), “clausola sociale”, appalti “verdi”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Seminari integrativi al modulo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it-IT" b="1" dirty="0" smtClean="0"/>
              <a:t>Ciclo seminariale</a:t>
            </a:r>
            <a:r>
              <a:rPr lang="it-IT" dirty="0" smtClean="0"/>
              <a:t> “</a:t>
            </a:r>
            <a:r>
              <a:rPr lang="it-IT" i="1" dirty="0" smtClean="0"/>
              <a:t>L’impatto della duplice crisi europea e le politiche per l’occupazione e la crescita</a:t>
            </a:r>
            <a:r>
              <a:rPr lang="it-IT" dirty="0" smtClean="0"/>
              <a:t>”</a:t>
            </a:r>
            <a:endParaRPr lang="it-IT" i="1" dirty="0" smtClean="0"/>
          </a:p>
          <a:p>
            <a:pPr algn="ctr">
              <a:buNone/>
            </a:pPr>
            <a:r>
              <a:rPr lang="it-IT" dirty="0" smtClean="0"/>
              <a:t>   Prof</a:t>
            </a:r>
            <a:r>
              <a:rPr lang="it-IT" dirty="0" smtClean="0"/>
              <a:t>. Marcello Signorelli</a:t>
            </a:r>
            <a:endParaRPr lang="it-IT" i="1" dirty="0" smtClean="0"/>
          </a:p>
          <a:p>
            <a:pPr algn="ctr"/>
            <a:r>
              <a:rPr lang="it-IT" dirty="0" smtClean="0"/>
              <a:t>“</a:t>
            </a:r>
            <a:r>
              <a:rPr lang="it-IT" b="1" i="1" dirty="0" smtClean="0"/>
              <a:t>L’economia e la politica economica europea nel nuovo scenario globale</a:t>
            </a:r>
            <a:r>
              <a:rPr lang="it-IT" dirty="0" smtClean="0"/>
              <a:t>” (22 maggio 2019)</a:t>
            </a:r>
            <a:endParaRPr lang="it-IT" i="1" dirty="0" smtClean="0"/>
          </a:p>
          <a:p>
            <a:pPr algn="ctr"/>
            <a:r>
              <a:rPr lang="it-IT" b="1" dirty="0" smtClean="0"/>
              <a:t>“</a:t>
            </a:r>
            <a:r>
              <a:rPr lang="it-IT" b="1" i="1" dirty="0" smtClean="0"/>
              <a:t>L’economia e la politica economica italiana nel contesto internazionale</a:t>
            </a:r>
            <a:r>
              <a:rPr lang="it-IT" i="1" dirty="0" smtClean="0"/>
              <a:t>”</a:t>
            </a:r>
            <a:r>
              <a:rPr lang="it-IT" dirty="0" smtClean="0"/>
              <a:t> (23 maggio 2019)</a:t>
            </a:r>
            <a:endParaRPr lang="it-IT" i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Appuntamento in Senato 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 smtClean="0"/>
              <a:t>Giugno 2019</a:t>
            </a:r>
          </a:p>
          <a:p>
            <a:r>
              <a:rPr lang="it-IT" dirty="0" smtClean="0"/>
              <a:t>Visita guidata di Palazzo Madama (</a:t>
            </a:r>
            <a:r>
              <a:rPr lang="it-IT" i="1" dirty="0" smtClean="0"/>
              <a:t>dress code</a:t>
            </a:r>
            <a:r>
              <a:rPr lang="it-IT" dirty="0" smtClean="0"/>
              <a:t>)</a:t>
            </a:r>
          </a:p>
          <a:p>
            <a:r>
              <a:rPr lang="it-IT" dirty="0" smtClean="0"/>
              <a:t>Partecipazione alla seduta del giorno</a:t>
            </a:r>
          </a:p>
          <a:p>
            <a:pPr algn="just"/>
            <a:r>
              <a:rPr lang="it-IT" dirty="0" smtClean="0"/>
              <a:t>Recupero lezione di M. Boschi “</a:t>
            </a:r>
            <a:r>
              <a:rPr lang="it-IT" i="1" dirty="0" smtClean="0"/>
              <a:t>Il ruolo dei Parlamenti nazionali nel Semestre </a:t>
            </a:r>
            <a:r>
              <a:rPr lang="it-IT" i="1" dirty="0" smtClean="0"/>
              <a:t>europeo” </a:t>
            </a:r>
            <a:r>
              <a:rPr lang="it-IT" dirty="0" smtClean="0"/>
              <a:t>(breve introduzione UNIPG)</a:t>
            </a:r>
          </a:p>
          <a:p>
            <a:pPr algn="just"/>
            <a:r>
              <a:rPr lang="it-IT" b="1" dirty="0" smtClean="0"/>
              <a:t>Procedura di selezione</a:t>
            </a:r>
            <a:r>
              <a:rPr lang="it-IT" dirty="0" smtClean="0"/>
              <a:t>: comunicato (al max. tra 10 gg.) in sito SCIPOL e nella sez. avvisi della pagina Web  della Cattedra Jean Monnet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I “concetti chiave”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b="1" dirty="0" smtClean="0"/>
              <a:t>Nesso tra occupazione e sviluppo</a:t>
            </a:r>
            <a:r>
              <a:rPr lang="it-IT" dirty="0" smtClean="0"/>
              <a:t>: Dir. Primario, Strategia di crescita EU 2020 (</a:t>
            </a:r>
            <a:r>
              <a:rPr lang="it-IT" dirty="0" smtClean="0"/>
              <a:t>“</a:t>
            </a:r>
            <a:r>
              <a:rPr lang="it-IT" b="1" dirty="0" smtClean="0"/>
              <a:t>quadro di riferimento</a:t>
            </a:r>
            <a:r>
              <a:rPr lang="it-IT" dirty="0" smtClean="0"/>
              <a:t>” per i programmi attuati a livello UE, nazionale e </a:t>
            </a:r>
            <a:r>
              <a:rPr lang="it-IT" dirty="0" smtClean="0"/>
              <a:t>locale), Fondi SIE, Politica di coesione</a:t>
            </a:r>
          </a:p>
          <a:p>
            <a:pPr algn="just"/>
            <a:r>
              <a:rPr lang="it-IT" b="1" dirty="0" smtClean="0"/>
              <a:t>Competenza</a:t>
            </a:r>
            <a:r>
              <a:rPr lang="it-IT" dirty="0" smtClean="0"/>
              <a:t> UE in tema di </a:t>
            </a:r>
            <a:r>
              <a:rPr lang="it-IT" b="1" dirty="0" smtClean="0"/>
              <a:t>occupazione</a:t>
            </a:r>
            <a:r>
              <a:rPr lang="it-IT" dirty="0" smtClean="0"/>
              <a:t>: c. “</a:t>
            </a:r>
            <a:r>
              <a:rPr lang="it-IT" i="1" dirty="0" smtClean="0"/>
              <a:t>sui generis</a:t>
            </a:r>
            <a:r>
              <a:rPr lang="it-IT" dirty="0" smtClean="0"/>
              <a:t>” per </a:t>
            </a:r>
            <a:r>
              <a:rPr lang="it-IT" dirty="0" smtClean="0"/>
              <a:t>il </a:t>
            </a:r>
            <a:r>
              <a:rPr lang="it-IT" b="1" dirty="0" smtClean="0"/>
              <a:t>coordinamento</a:t>
            </a:r>
            <a:r>
              <a:rPr lang="it-IT" dirty="0" smtClean="0"/>
              <a:t> delle politiche occupazionali (ed economiche) degli </a:t>
            </a:r>
            <a:r>
              <a:rPr lang="it-IT" dirty="0" smtClean="0"/>
              <a:t>SM (art. 2.3 TFUE) da attuarsi mediante </a:t>
            </a:r>
            <a:r>
              <a:rPr lang="it-IT" dirty="0" smtClean="0"/>
              <a:t>la </a:t>
            </a:r>
            <a:r>
              <a:rPr lang="it-IT" b="1" dirty="0" smtClean="0"/>
              <a:t>definizione di orientamenti </a:t>
            </a:r>
            <a:r>
              <a:rPr lang="it-IT" i="1" dirty="0" smtClean="0"/>
              <a:t>ad </a:t>
            </a:r>
            <a:r>
              <a:rPr lang="it-IT" i="1" dirty="0" smtClean="0"/>
              <a:t>hoc </a:t>
            </a:r>
            <a:r>
              <a:rPr lang="it-IT" dirty="0" smtClean="0"/>
              <a:t>(art. 5.2 TFUE)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Schema competenze su occupazione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it-IT" b="1" dirty="0" smtClean="0"/>
              <a:t>Competenza </a:t>
            </a:r>
            <a:r>
              <a:rPr lang="it-IT" b="1" i="1" dirty="0" smtClean="0"/>
              <a:t>sui generis </a:t>
            </a:r>
            <a:r>
              <a:rPr lang="it-IT" dirty="0" smtClean="0"/>
              <a:t>(combinato artt. 2.3 e 5.2 TFUE)</a:t>
            </a:r>
            <a:r>
              <a:rPr lang="it-IT" i="1" dirty="0" smtClean="0"/>
              <a:t> </a:t>
            </a:r>
            <a:r>
              <a:rPr lang="it-IT" dirty="0" smtClean="0"/>
              <a:t>per la definizione delle modalità di coordinamento delle </a:t>
            </a:r>
            <a:r>
              <a:rPr lang="it-IT" b="1" dirty="0" smtClean="0"/>
              <a:t>politiche occupazionali</a:t>
            </a:r>
            <a:r>
              <a:rPr lang="it-IT" dirty="0" smtClean="0"/>
              <a:t> (ed economiche) degli SM (Tit. IX TFUE, governance ex art. 148 TFUE - MAC, Semestre Europeo, potere normativo “non armonizzante” </a:t>
            </a:r>
            <a:r>
              <a:rPr lang="it-IT" i="1" dirty="0" smtClean="0"/>
              <a:t>ex</a:t>
            </a:r>
            <a:r>
              <a:rPr lang="it-IT" dirty="0" smtClean="0"/>
              <a:t> art. 149 TFUE)</a:t>
            </a:r>
          </a:p>
          <a:p>
            <a:pPr algn="just"/>
            <a:r>
              <a:rPr lang="it-IT" b="1" dirty="0" smtClean="0"/>
              <a:t>Competenza concorrente </a:t>
            </a:r>
            <a:r>
              <a:rPr lang="it-IT" dirty="0" smtClean="0"/>
              <a:t>in tema di adozione di </a:t>
            </a:r>
            <a:r>
              <a:rPr lang="it-IT" b="1" dirty="0" smtClean="0"/>
              <a:t>norme di “diritto del lavoro”</a:t>
            </a:r>
            <a:r>
              <a:rPr lang="it-IT" dirty="0" smtClean="0"/>
              <a:t> – no armonizzazione ma garanzia di standard minimi (Tit. X TFUE, Carta dei diritti fondamentali – Capo IV, Carta sociale europea e “Carta comunitaria”)</a:t>
            </a:r>
          </a:p>
          <a:p>
            <a:pPr algn="just"/>
            <a:r>
              <a:rPr lang="it-IT" b="1" dirty="0" smtClean="0"/>
              <a:t>Competenza concorrente </a:t>
            </a:r>
            <a:r>
              <a:rPr lang="it-IT" dirty="0" smtClean="0"/>
              <a:t>in tema di </a:t>
            </a:r>
            <a:r>
              <a:rPr lang="it-IT" b="1" dirty="0" smtClean="0"/>
              <a:t>Politica sociale e di coesione economica, sociale e territoriale</a:t>
            </a:r>
            <a:r>
              <a:rPr lang="it-IT" dirty="0" smtClean="0"/>
              <a:t>: (art. 4.2, lett.</a:t>
            </a:r>
            <a:r>
              <a:rPr lang="it-IT" i="1" dirty="0" smtClean="0"/>
              <a:t> b </a:t>
            </a:r>
            <a:r>
              <a:rPr lang="it-IT" dirty="0" smtClean="0"/>
              <a:t>e </a:t>
            </a:r>
            <a:r>
              <a:rPr lang="it-IT" i="1" dirty="0" smtClean="0"/>
              <a:t>c; </a:t>
            </a:r>
            <a:r>
              <a:rPr lang="it-IT" dirty="0" smtClean="0"/>
              <a:t>punto 8 della Programmazione 2014-2020 - promozione</a:t>
            </a:r>
            <a:r>
              <a:rPr lang="it-IT" b="1" dirty="0" smtClean="0"/>
              <a:t> </a:t>
            </a:r>
            <a:r>
              <a:rPr lang="it-IT" dirty="0" smtClean="0"/>
              <a:t>di una “occupazione sostenibile e di qualità”)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Il titolo IX del TFUE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b="1" dirty="0" smtClean="0"/>
              <a:t>Art. 145 TFUE </a:t>
            </a:r>
            <a:r>
              <a:rPr lang="it-IT" dirty="0" smtClean="0"/>
              <a:t>(Tit. IX “Occupazione”): “</a:t>
            </a:r>
            <a:r>
              <a:rPr lang="it-IT" i="1" dirty="0" smtClean="0"/>
              <a:t>Gli Stati membri e l'Unione, in base al presente titolo, </a:t>
            </a:r>
            <a:r>
              <a:rPr lang="it-IT" b="1" i="1" dirty="0" smtClean="0"/>
              <a:t>si adoperano per sviluppare una strategia coordinata </a:t>
            </a:r>
            <a:r>
              <a:rPr lang="it-IT" i="1" dirty="0" smtClean="0"/>
              <a:t>a favore </a:t>
            </a:r>
            <a:r>
              <a:rPr lang="it-IT" i="1" dirty="0" smtClean="0"/>
              <a:t>dell'occupazione (…) </a:t>
            </a:r>
            <a:r>
              <a:rPr lang="it-IT" b="1" i="1" dirty="0" smtClean="0"/>
              <a:t>al </a:t>
            </a:r>
            <a:r>
              <a:rPr lang="it-IT" b="1" i="1" dirty="0" smtClean="0"/>
              <a:t>fine di realizzare gli obiettivi </a:t>
            </a:r>
            <a:r>
              <a:rPr lang="it-IT" i="1" dirty="0" smtClean="0"/>
              <a:t>di cui all'articolo 3 del trattato sull'Unione europea</a:t>
            </a:r>
            <a:r>
              <a:rPr lang="it-IT" dirty="0" smtClean="0"/>
              <a:t>”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Art. 148 TFUE</a:t>
            </a:r>
            <a:r>
              <a:rPr lang="it-IT" dirty="0" smtClean="0"/>
              <a:t> (</a:t>
            </a:r>
            <a:r>
              <a:rPr lang="it-IT" i="1" dirty="0" smtClean="0"/>
              <a:t>Governance</a:t>
            </a:r>
            <a:r>
              <a:rPr lang="it-IT" dirty="0" smtClean="0"/>
              <a:t>)</a:t>
            </a:r>
          </a:p>
        </p:txBody>
      </p:sp>
      <p:graphicFrame>
        <p:nvGraphicFramePr>
          <p:cNvPr id="4" name="Diagramma 3"/>
          <p:cNvGraphicFramePr/>
          <p:nvPr/>
        </p:nvGraphicFramePr>
        <p:xfrm>
          <a:off x="179512" y="836712"/>
          <a:ext cx="860546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reccia a destra 10"/>
          <p:cNvSpPr/>
          <p:nvPr/>
        </p:nvSpPr>
        <p:spPr>
          <a:xfrm>
            <a:off x="4283968" y="2708920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2195736" y="1916832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d arco 12"/>
          <p:cNvSpPr/>
          <p:nvPr/>
        </p:nvSpPr>
        <p:spPr>
          <a:xfrm>
            <a:off x="2195736" y="3717032"/>
            <a:ext cx="360040" cy="43204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ad arco 13"/>
          <p:cNvSpPr/>
          <p:nvPr/>
        </p:nvSpPr>
        <p:spPr>
          <a:xfrm>
            <a:off x="4139952" y="4365104"/>
            <a:ext cx="762384" cy="76238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372200" y="551723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971600" y="2420888"/>
            <a:ext cx="7320136" cy="1460671"/>
            <a:chOff x="0" y="144017"/>
            <a:chExt cx="7320136" cy="1460671"/>
          </a:xfrm>
        </p:grpSpPr>
        <p:sp>
          <p:nvSpPr>
            <p:cNvPr id="3" name="Rettangolo arrotondato 2"/>
            <p:cNvSpPr/>
            <p:nvPr/>
          </p:nvSpPr>
          <p:spPr>
            <a:xfrm>
              <a:off x="0" y="144017"/>
              <a:ext cx="7320136" cy="146067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ttangolo 3"/>
            <p:cNvSpPr/>
            <p:nvPr/>
          </p:nvSpPr>
          <p:spPr>
            <a:xfrm>
              <a:off x="71304" y="215321"/>
              <a:ext cx="7177528" cy="13180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2800" b="1" i="1" kern="1200" dirty="0" smtClean="0"/>
                <a:t>Processo di Cardiff </a:t>
              </a:r>
              <a:r>
                <a:rPr lang="it-IT" sz="2800" b="1" kern="1200" dirty="0" smtClean="0"/>
                <a:t>(1998): ampia politica di riforma economica</a:t>
              </a:r>
            </a:p>
            <a:p>
              <a:pPr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2500" kern="1200" dirty="0"/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1331640" y="836712"/>
            <a:ext cx="6468380" cy="1296144"/>
            <a:chOff x="0" y="1800201"/>
            <a:chExt cx="7320136" cy="2536413"/>
          </a:xfrm>
        </p:grpSpPr>
        <p:sp>
          <p:nvSpPr>
            <p:cNvPr id="6" name="Rettangolo arrotondato 5"/>
            <p:cNvSpPr/>
            <p:nvPr/>
          </p:nvSpPr>
          <p:spPr>
            <a:xfrm>
              <a:off x="0" y="1800201"/>
              <a:ext cx="7320136" cy="253641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Rettangolo 6"/>
            <p:cNvSpPr/>
            <p:nvPr/>
          </p:nvSpPr>
          <p:spPr>
            <a:xfrm>
              <a:off x="123817" y="1924018"/>
              <a:ext cx="7072502" cy="22887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just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800" b="1" i="1" kern="1200" dirty="0" smtClean="0"/>
                <a:t>Processo di Lussemburgo</a:t>
              </a:r>
              <a:r>
                <a:rPr lang="it-IT" sz="2800" b="1" kern="1200" dirty="0" smtClean="0"/>
                <a:t>: strategia coordinata per migliorare l’efficienza del mercato del lavoro</a:t>
              </a:r>
              <a:endParaRPr lang="it-IT" sz="2800" kern="1200" dirty="0"/>
            </a:p>
          </p:txBody>
        </p:sp>
      </p:grpSp>
      <p:graphicFrame>
        <p:nvGraphicFramePr>
          <p:cNvPr id="8" name="Diagramma 7"/>
          <p:cNvGraphicFramePr/>
          <p:nvPr/>
        </p:nvGraphicFramePr>
        <p:xfrm>
          <a:off x="1331640" y="4149080"/>
          <a:ext cx="6552728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971600" y="0"/>
            <a:ext cx="734481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 “PROCESSI” PRECEDENTI IL SEMESTRE EUROPEO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0"/>
            <a:ext cx="7704856" cy="8367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Il Semestre europeo e l’attuale </a:t>
            </a:r>
            <a:r>
              <a:rPr lang="it-IT" b="1" dirty="0" smtClean="0"/>
              <a:t>SEO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b="1" dirty="0" smtClean="0"/>
              <a:t>Tit. VIII TFUE</a:t>
            </a:r>
            <a:r>
              <a:rPr lang="it-IT" dirty="0" smtClean="0"/>
              <a:t>: “Politica economica e monetaria”, PSC, PDE, Fiscal </a:t>
            </a:r>
            <a:r>
              <a:rPr lang="it-IT" dirty="0" smtClean="0"/>
              <a:t>Compact</a:t>
            </a:r>
            <a:endParaRPr lang="it-IT" b="1" dirty="0" smtClean="0"/>
          </a:p>
          <a:p>
            <a:pPr algn="just"/>
            <a:r>
              <a:rPr lang="it-IT" b="1" dirty="0" smtClean="0"/>
              <a:t>SEO</a:t>
            </a:r>
            <a:r>
              <a:rPr lang="it-IT" dirty="0" smtClean="0"/>
              <a:t>: Rientra </a:t>
            </a:r>
            <a:r>
              <a:rPr lang="it-IT" dirty="0" smtClean="0"/>
              <a:t>nella strategia </a:t>
            </a:r>
            <a:r>
              <a:rPr lang="it-IT" i="1" dirty="0" smtClean="0"/>
              <a:t>Europa 2020</a:t>
            </a:r>
            <a:r>
              <a:rPr lang="it-IT" dirty="0" smtClean="0"/>
              <a:t> e viene attuata tramite il </a:t>
            </a:r>
            <a:r>
              <a:rPr lang="it-IT" b="1" dirty="0" smtClean="0"/>
              <a:t>Semestre europeo </a:t>
            </a:r>
            <a:r>
              <a:rPr lang="it-IT" dirty="0" smtClean="0"/>
              <a:t>(processo annuale che promuove lo stretto coordinamento delle politiche tra gli SM e le Istituzioni europee) interessandone quattro tappe: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dirty="0" smtClean="0"/>
              <a:t>gli </a:t>
            </a:r>
            <a:r>
              <a:rPr lang="it-IT" b="1" dirty="0" smtClean="0"/>
              <a:t>orientamenti per l'occupazione – OpO – </a:t>
            </a:r>
            <a:r>
              <a:rPr lang="it-IT" dirty="0" smtClean="0"/>
              <a:t>(priorità ed obiettivi comuni per le politiche del lavoro, proposti dalla COM, convenuti dai singoli governi e adottati dal CONS);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dirty="0" smtClean="0"/>
              <a:t>la </a:t>
            </a:r>
            <a:r>
              <a:rPr lang="it-IT" b="1" dirty="0" smtClean="0"/>
              <a:t>relazione comune sull'occupazione </a:t>
            </a:r>
            <a:r>
              <a:rPr lang="it-IT" dirty="0" smtClean="0"/>
              <a:t>(esamina la situazione del lavoro in Europa, l'attuazione degli </a:t>
            </a:r>
            <a:r>
              <a:rPr lang="it-IT" b="1" dirty="0" smtClean="0"/>
              <a:t>OpO </a:t>
            </a:r>
            <a:r>
              <a:rPr lang="it-IT" dirty="0" smtClean="0"/>
              <a:t>e il quadro di valutazione dei principali indicatori occupazionali e sociali). Viene pubblicata dalla COM e adottata dal CONS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b="1" dirty="0" smtClean="0"/>
              <a:t>i programmi nazionali di riforma – PNR -</a:t>
            </a:r>
            <a:r>
              <a:rPr lang="it-IT" dirty="0" smtClean="0"/>
              <a:t> (presentati dai governi e analizzati dalla COM – banca dati - tenendo conto degli obiettivi della Strategia Europa 2020)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t-IT" b="1" dirty="0" smtClean="0"/>
              <a:t>le relazioni nazionali – RN - </a:t>
            </a:r>
            <a:r>
              <a:rPr lang="it-IT" dirty="0" smtClean="0"/>
              <a:t>(analizzano le politiche economiche degli SM; pubblicate dalla COM dopo valutazione dei </a:t>
            </a:r>
            <a:r>
              <a:rPr lang="it-IT" b="1" dirty="0" smtClean="0"/>
              <a:t>PNR</a:t>
            </a:r>
            <a:r>
              <a:rPr lang="it-IT" dirty="0" smtClean="0"/>
              <a:t>. Sulla base delle RN vengono formulate  </a:t>
            </a:r>
            <a:r>
              <a:rPr lang="it-IT" b="1" dirty="0" smtClean="0"/>
              <a:t>raccomandazioni specifiche per paese  - RSP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1184</Words>
  <Application>Microsoft Office PowerPoint</Application>
  <PresentationFormat>Presentazione su schermo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    Cattedra Jean Monnet  - The implementation of EU policies by Regional and Local authorities (EUREL)  A.A. 2018/2019  Modulo “Diritto e politiche dell’Unione europea per l’occupazione e lo sviluppo”  Massimo Bartoli massimo.bartoli@unipg.it  </vt:lpstr>
      <vt:lpstr>Seminari integrativi al modulo</vt:lpstr>
      <vt:lpstr>Appuntamento in Senato …</vt:lpstr>
      <vt:lpstr>I “concetti chiave”</vt:lpstr>
      <vt:lpstr>Schema competenze su occupazione</vt:lpstr>
      <vt:lpstr>Il titolo IX del TFUE</vt:lpstr>
      <vt:lpstr>Diapositiva 7</vt:lpstr>
      <vt:lpstr>Diapositiva 8</vt:lpstr>
      <vt:lpstr>Il Semestre europeo e l’attuale SEO</vt:lpstr>
      <vt:lpstr>Coesione economica, sociale e territoriale</vt:lpstr>
      <vt:lpstr>Il metodo:  programmazione, partenariato e gestione condivisa</vt:lpstr>
      <vt:lpstr>Innovazione e sostenibilità</vt:lpstr>
      <vt:lpstr>Mercato unico: etica e socialità</vt:lpstr>
      <vt:lpstr>Le nuove frontiere: sharing e gig economy</vt:lpstr>
      <vt:lpstr>Aiuti di Stato e Appalti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Cattedra Jean Monnet  - The implementation of EU policies by Regional and Local authorities (EUREL)  A.A. 2018/2019  Modulo “Diritto e politiche dell’Unione europea per l’occupazione e lo sviluppo”  Massimo Bartoli massimo.bartoli@unipg.it  </dc:title>
  <dc:creator>Massimo</dc:creator>
  <cp:lastModifiedBy>Operatore</cp:lastModifiedBy>
  <cp:revision>27</cp:revision>
  <dcterms:created xsi:type="dcterms:W3CDTF">2019-05-05T17:14:57Z</dcterms:created>
  <dcterms:modified xsi:type="dcterms:W3CDTF">2019-05-05T20:20:11Z</dcterms:modified>
</cp:coreProperties>
</file>