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57" r:id="rId5"/>
    <p:sldId id="258" r:id="rId6"/>
    <p:sldId id="259" r:id="rId7"/>
    <p:sldId id="260" r:id="rId8"/>
    <p:sldId id="262" r:id="rId9"/>
    <p:sldId id="273" r:id="rId10"/>
    <p:sldId id="263" r:id="rId11"/>
    <p:sldId id="264" r:id="rId12"/>
    <p:sldId id="265" r:id="rId13"/>
    <p:sldId id="266" r:id="rId14"/>
    <p:sldId id="272" r:id="rId15"/>
    <p:sldId id="267" r:id="rId16"/>
    <p:sldId id="268" r:id="rId17"/>
    <p:sldId id="269" r:id="rId18"/>
    <p:sldId id="270" r:id="rId19"/>
    <p:sldId id="271" r:id="rId20"/>
    <p:sldId id="276" r:id="rId21"/>
    <p:sldId id="277" r:id="rId22"/>
    <p:sldId id="278"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02/05/2019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na.gov.it/sites/PortaleRNA/it_IT/hom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riceofoil.org/2017/07/05/g20-financing-climate-disa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peratore\Desktop\JM 2019\sfondo slid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olo 1"/>
          <p:cNvSpPr>
            <a:spLocks noGrp="1"/>
          </p:cNvSpPr>
          <p:nvPr>
            <p:ph type="ctrTitle"/>
          </p:nvPr>
        </p:nvSpPr>
        <p:spPr>
          <a:xfrm>
            <a:off x="611560" y="1196752"/>
            <a:ext cx="7844408" cy="3024336"/>
          </a:xfrm>
        </p:spPr>
        <p:txBody>
          <a:bodyPr>
            <a:normAutofit fontScale="90000"/>
          </a:bodyPr>
          <a:lstStyle/>
          <a:p>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Cattedra Jean Monnet  - The implementation of EU policies by Regional and Local authorities (EUREL)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A.A. 2018/2019</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3100" b="1" dirty="0" smtClean="0">
                <a:solidFill>
                  <a:srgbClr val="C00000"/>
                </a:solidFill>
                <a:ea typeface="Tahoma" panose="020B0604030504040204" pitchFamily="34" charset="0"/>
                <a:cs typeface="Times New Roman" panose="02020603050405020304" pitchFamily="18" charset="0"/>
              </a:rPr>
              <a:t>Modulo “</a:t>
            </a:r>
            <a:r>
              <a:rPr lang="it-IT" sz="3100" b="1" dirty="0" smtClean="0">
                <a:solidFill>
                  <a:srgbClr val="C00000"/>
                </a:solidFill>
              </a:rPr>
              <a:t>Diritto e politiche dell’Unione europea per l’occupazione e lo sviluppo”</a:t>
            </a:r>
            <a:r>
              <a:rPr lang="it-IT" sz="3100" b="1" dirty="0" smtClean="0">
                <a:solidFill>
                  <a:srgbClr val="002060"/>
                </a:solidFill>
              </a:rPr>
              <a:t/>
            </a:r>
            <a:br>
              <a:rPr lang="it-IT" sz="3100" b="1" dirty="0" smtClean="0">
                <a:solidFill>
                  <a:srgbClr val="002060"/>
                </a:solidFill>
              </a:rPr>
            </a:br>
            <a:r>
              <a:rPr lang="it-IT" sz="3100" b="1" dirty="0" smtClean="0">
                <a:solidFill>
                  <a:srgbClr val="002060"/>
                </a:solidFill>
              </a:rPr>
              <a:t/>
            </a:r>
            <a:br>
              <a:rPr lang="it-IT" sz="3100" b="1" dirty="0" smtClean="0">
                <a:solidFill>
                  <a:srgbClr val="002060"/>
                </a:solidFill>
              </a:rPr>
            </a:br>
            <a:r>
              <a:rPr lang="it-IT" sz="2200" b="1" dirty="0" smtClean="0">
                <a:solidFill>
                  <a:srgbClr val="002060"/>
                </a:solidFill>
              </a:rPr>
              <a:t>Massimo Bartoli</a:t>
            </a:r>
            <a:br>
              <a:rPr lang="it-IT" sz="2200" b="1" dirty="0" smtClean="0">
                <a:solidFill>
                  <a:srgbClr val="002060"/>
                </a:solidFill>
              </a:rPr>
            </a:br>
            <a:r>
              <a:rPr lang="it-IT" sz="2200" b="1" dirty="0" smtClean="0">
                <a:solidFill>
                  <a:srgbClr val="002060"/>
                </a:solidFill>
              </a:rPr>
              <a:t>massimo.bartoli@unipg.it</a:t>
            </a:r>
            <a:r>
              <a:rPr lang="it-IT" sz="3100" b="1" dirty="0" smtClean="0">
                <a:solidFill>
                  <a:srgbClr val="002060"/>
                </a:solidFill>
              </a:rPr>
              <a:t/>
            </a:r>
            <a:br>
              <a:rPr lang="it-IT" sz="3100" b="1" dirty="0" smtClean="0">
                <a:solidFill>
                  <a:srgbClr val="002060"/>
                </a:solidFill>
              </a:rPr>
            </a:br>
            <a:r>
              <a:rPr lang="it-IT" sz="4800" b="1" dirty="0" smtClean="0">
                <a:solidFill>
                  <a:srgbClr val="002060"/>
                </a:solidFill>
              </a:rPr>
              <a:t/>
            </a:r>
            <a:br>
              <a:rPr lang="it-IT" sz="4800" b="1" dirty="0" smtClean="0">
                <a:solidFill>
                  <a:srgbClr val="002060"/>
                </a:solidFill>
              </a:rPr>
            </a:br>
            <a:endParaRPr lang="it-IT" dirty="0"/>
          </a:p>
        </p:txBody>
      </p:sp>
      <p:pic>
        <p:nvPicPr>
          <p:cNvPr id="6" name="Immagine 5" descr="C:\Users\Operatore\Desktop\JM 2019\lepa-logoweb.png"/>
          <p:cNvPicPr/>
          <p:nvPr/>
        </p:nvPicPr>
        <p:blipFill>
          <a:blip r:embed="rId3" cstate="print"/>
          <a:srcRect/>
          <a:stretch>
            <a:fillRect/>
          </a:stretch>
        </p:blipFill>
        <p:spPr bwMode="auto">
          <a:xfrm>
            <a:off x="251520" y="0"/>
            <a:ext cx="2267744" cy="764704"/>
          </a:xfrm>
          <a:prstGeom prst="rect">
            <a:avLst/>
          </a:prstGeom>
          <a:ln>
            <a:noFill/>
          </a:ln>
          <a:effectLst>
            <a:outerShdw blurRad="292100" dist="139700" dir="2700000" algn="tl" rotWithShape="0">
              <a:srgbClr val="333333">
                <a:alpha val="65000"/>
              </a:srgbClr>
            </a:outerShdw>
          </a:effectLst>
        </p:spPr>
      </p:pic>
      <p:sp>
        <p:nvSpPr>
          <p:cNvPr id="3" name="Sottotitolo 2"/>
          <p:cNvSpPr>
            <a:spLocks noGrp="1"/>
          </p:cNvSpPr>
          <p:nvPr>
            <p:ph type="subTitle" idx="1"/>
          </p:nvPr>
        </p:nvSpPr>
        <p:spPr>
          <a:xfrm>
            <a:off x="683568" y="4293096"/>
            <a:ext cx="7632848" cy="2564904"/>
          </a:xfrm>
        </p:spPr>
        <p:txBody>
          <a:bodyPr>
            <a:normAutofit fontScale="62500" lnSpcReduction="20000"/>
          </a:bodyPr>
          <a:lstStyle/>
          <a:p>
            <a:r>
              <a:rPr lang="it-IT" sz="3800" b="1" dirty="0" smtClean="0">
                <a:solidFill>
                  <a:schemeClr val="tx1"/>
                </a:solidFill>
              </a:rPr>
              <a:t>Lezione 6</a:t>
            </a:r>
          </a:p>
          <a:p>
            <a:r>
              <a:rPr lang="it-IT" sz="4500" b="1" i="1" dirty="0" smtClean="0">
                <a:solidFill>
                  <a:schemeClr val="tx1"/>
                </a:solidFill>
              </a:rPr>
              <a:t>Una spesa pubblica “qualificata e trasparente” nel rispetto della libera concorrenza. Appalti ed aiuti di Stato nel Mercato unico 	</a:t>
            </a:r>
          </a:p>
          <a:p>
            <a:endParaRPr lang="it-IT" b="1" dirty="0" smtClean="0">
              <a:solidFill>
                <a:schemeClr val="tx1"/>
              </a:solidFill>
            </a:endParaRPr>
          </a:p>
          <a:p>
            <a:endParaRPr lang="it-IT" b="1" dirty="0" smtClean="0">
              <a:solidFill>
                <a:schemeClr val="tx1"/>
              </a:solidFill>
            </a:endParaRPr>
          </a:p>
          <a:p>
            <a:r>
              <a:rPr lang="it-IT" i="1" dirty="0" smtClean="0"/>
              <a:t>	</a:t>
            </a:r>
          </a:p>
          <a:p>
            <a:endParaRPr lang="it-IT" dirty="0"/>
          </a:p>
        </p:txBody>
      </p:sp>
      <p:pic>
        <p:nvPicPr>
          <p:cNvPr id="7" name="Immagine 6" descr="C:\Users\Operatore\Desktop\JM 2019\unipg - Copia.jpg"/>
          <p:cNvPicPr/>
          <p:nvPr/>
        </p:nvPicPr>
        <p:blipFill>
          <a:blip r:embed="rId4" cstate="print"/>
          <a:srcRect/>
          <a:stretch>
            <a:fillRect/>
          </a:stretch>
        </p:blipFill>
        <p:spPr bwMode="auto">
          <a:xfrm>
            <a:off x="2915816" y="0"/>
            <a:ext cx="864096" cy="764704"/>
          </a:xfrm>
          <a:prstGeom prst="rect">
            <a:avLst/>
          </a:prstGeom>
          <a:ln>
            <a:noFill/>
          </a:ln>
          <a:effectLst>
            <a:outerShdw blurRad="292100" dist="139700" dir="2700000" algn="tl" rotWithShape="0">
              <a:srgbClr val="333333">
                <a:alpha val="65000"/>
              </a:srgbClr>
            </a:outerShdw>
          </a:effectLst>
        </p:spPr>
      </p:pic>
      <p:pic>
        <p:nvPicPr>
          <p:cNvPr id="8" name="Immagine 7" descr="C:\Users\Operatore\Desktop\JM 2019\Eurel.jpg"/>
          <p:cNvPicPr/>
          <p:nvPr/>
        </p:nvPicPr>
        <p:blipFill>
          <a:blip r:embed="rId5" cstate="print"/>
          <a:srcRect/>
          <a:stretch>
            <a:fillRect/>
          </a:stretch>
        </p:blipFill>
        <p:spPr bwMode="auto">
          <a:xfrm>
            <a:off x="4211960" y="0"/>
            <a:ext cx="1224136" cy="764704"/>
          </a:xfrm>
          <a:prstGeom prst="rect">
            <a:avLst/>
          </a:prstGeom>
          <a:ln>
            <a:noFill/>
          </a:ln>
          <a:effectLst>
            <a:outerShdw blurRad="292100" dist="139700" dir="2700000" algn="tl" rotWithShape="0">
              <a:srgbClr val="333333">
                <a:alpha val="65000"/>
              </a:srgbClr>
            </a:outerShdw>
          </a:effectLst>
        </p:spPr>
      </p:pic>
      <p:pic>
        <p:nvPicPr>
          <p:cNvPr id="9" name="Immagine 8" descr="C:\Users\Operatore\Desktop\JM 2019\cofinanziato.jpg"/>
          <p:cNvPicPr/>
          <p:nvPr/>
        </p:nvPicPr>
        <p:blipFill>
          <a:blip r:embed="rId6" cstate="print"/>
          <a:srcRect/>
          <a:stretch>
            <a:fillRect/>
          </a:stretch>
        </p:blipFill>
        <p:spPr bwMode="auto">
          <a:xfrm>
            <a:off x="5796136" y="0"/>
            <a:ext cx="2880320" cy="76470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r>
              <a:rPr lang="it-IT" dirty="0" smtClean="0"/>
              <a:t>Divieto temperato da specifiche </a:t>
            </a:r>
            <a:r>
              <a:rPr lang="it-IT" b="1" dirty="0" smtClean="0"/>
              <a:t>deroghe di compatibilità </a:t>
            </a:r>
            <a:r>
              <a:rPr lang="it-IT" dirty="0" smtClean="0"/>
              <a:t>previste dal Trattato stesso ai sensi dei parr. 2 e 3 dell’art. 107, TFUE </a:t>
            </a:r>
          </a:p>
          <a:p>
            <a:pPr algn="just"/>
            <a:r>
              <a:rPr lang="it-IT" b="1" dirty="0" smtClean="0"/>
              <a:t>Par. 2</a:t>
            </a:r>
            <a:r>
              <a:rPr lang="it-IT" dirty="0" smtClean="0"/>
              <a:t>: alcuni aiuti vengono considerati </a:t>
            </a:r>
            <a:r>
              <a:rPr lang="it-IT" b="1" dirty="0" smtClean="0"/>
              <a:t>“compatibili </a:t>
            </a:r>
            <a:r>
              <a:rPr lang="it-IT" b="1" i="1" dirty="0" smtClean="0"/>
              <a:t>de iure”</a:t>
            </a:r>
            <a:r>
              <a:rPr lang="it-IT" b="1" dirty="0" smtClean="0"/>
              <a:t> </a:t>
            </a:r>
            <a:r>
              <a:rPr lang="it-IT" dirty="0" smtClean="0"/>
              <a:t>in ragione:</a:t>
            </a:r>
          </a:p>
          <a:p>
            <a:pPr marL="514350" indent="-514350" algn="just">
              <a:buFont typeface="+mj-lt"/>
              <a:buAutoNum type="arabicPeriod"/>
            </a:pPr>
            <a:r>
              <a:rPr lang="it-IT" dirty="0" smtClean="0"/>
              <a:t>della particolare </a:t>
            </a:r>
            <a:r>
              <a:rPr lang="it-IT" b="1" dirty="0" smtClean="0"/>
              <a:t>natura dei destinatari </a:t>
            </a:r>
            <a:r>
              <a:rPr lang="it-IT" dirty="0" smtClean="0"/>
              <a:t>(aiuti a carattere sociale concessi a singoli consumatori</a:t>
            </a:r>
            <a:r>
              <a:rPr lang="it-IT" i="1" dirty="0" smtClean="0"/>
              <a:t> </a:t>
            </a:r>
            <a:r>
              <a:rPr lang="it-IT" dirty="0" smtClean="0"/>
              <a:t>senza discriminazioni determinate dall’origine dei prodotti);</a:t>
            </a:r>
          </a:p>
          <a:p>
            <a:pPr marL="514350" indent="-514350" algn="just">
              <a:buFont typeface="+mj-lt"/>
              <a:buAutoNum type="arabicPeriod"/>
            </a:pPr>
            <a:r>
              <a:rPr lang="it-IT" dirty="0" smtClean="0"/>
              <a:t>della </a:t>
            </a:r>
            <a:r>
              <a:rPr lang="it-IT" b="1" dirty="0" smtClean="0"/>
              <a:t>circostanze critiche </a:t>
            </a:r>
            <a:r>
              <a:rPr lang="it-IT" dirty="0" smtClean="0"/>
              <a:t>in cui si rendono necessari    (aiuti destinati ad ovviare ai danni</a:t>
            </a:r>
            <a:r>
              <a:rPr lang="it-IT" i="1" dirty="0" smtClean="0"/>
              <a:t> </a:t>
            </a:r>
            <a:r>
              <a:rPr lang="it-IT" dirty="0" smtClean="0"/>
              <a:t>prodotti da calamità naturali o eventi eccezionali, aiuti concessi alla Repubblica federale di Germania per compensare gli svantaggi economici della passata divisione)</a:t>
            </a:r>
          </a:p>
          <a:p>
            <a:pPr algn="just"/>
            <a:r>
              <a:rPr lang="it-IT" b="1" dirty="0" smtClean="0"/>
              <a:t>Par. 3</a:t>
            </a:r>
            <a:r>
              <a:rPr lang="it-IT" dirty="0" smtClean="0"/>
              <a:t>: altri possono solo “</a:t>
            </a:r>
            <a:r>
              <a:rPr lang="it-IT" b="1" dirty="0" smtClean="0"/>
              <a:t>dichiararsi compatibili</a:t>
            </a:r>
            <a:r>
              <a:rPr lang="it-IT" dirty="0" smtClean="0"/>
              <a:t>” con le dinamiche del mercato interno, occorrendo in tal senso </a:t>
            </a:r>
            <a:r>
              <a:rPr lang="it-IT" b="1" dirty="0" smtClean="0"/>
              <a:t>l’autorizzazione discrezionale </a:t>
            </a:r>
            <a:r>
              <a:rPr lang="it-IT" dirty="0" smtClean="0"/>
              <a:t>della Commissione e, in un solo caso, del Consiglio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9268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514350" indent="-514350" algn="ctr">
              <a:buNone/>
            </a:pPr>
            <a:r>
              <a:rPr lang="it-IT" b="1" dirty="0" smtClean="0"/>
              <a:t>Aiuti Par. 3</a:t>
            </a:r>
          </a:p>
          <a:p>
            <a:pPr marL="514350" indent="-514350" algn="just">
              <a:buFont typeface="+mj-lt"/>
              <a:buAutoNum type="alphaLcParenR"/>
            </a:pPr>
            <a:r>
              <a:rPr lang="it-IT" dirty="0" smtClean="0"/>
              <a:t>aiuti destinati a favorire lo sviluppo economico delle regioni con tenore di vita anormalmente basso, grave forma di sottoccupazione</a:t>
            </a:r>
          </a:p>
          <a:p>
            <a:pPr marL="514350" indent="-514350" algn="just">
              <a:buFont typeface="+mj-lt"/>
              <a:buAutoNum type="alphaLcParenR"/>
            </a:pPr>
            <a:r>
              <a:rPr lang="it-IT" dirty="0" smtClean="0"/>
              <a:t>aiuti destinati a promuovere la realizzazione di un importante progetto di comune interesse europeo oppure </a:t>
            </a:r>
            <a:r>
              <a:rPr lang="it-IT" b="1" dirty="0" smtClean="0"/>
              <a:t>a porre rimedio a un grave turbamento dell'economia di uno Stato membro</a:t>
            </a:r>
          </a:p>
          <a:p>
            <a:pPr marL="514350" indent="-514350" algn="just">
              <a:buFont typeface="+mj-lt"/>
              <a:buAutoNum type="alphaLcParenR"/>
            </a:pPr>
            <a:r>
              <a:rPr lang="it-IT" dirty="0" smtClean="0"/>
              <a:t>aiuti destinati ad agevolare lo sviluppo di talune attività o di talune regioni economiche, sempre che non alterino le condizioni degli scambi in misura contraria al comune interesse</a:t>
            </a:r>
          </a:p>
          <a:p>
            <a:pPr marL="514350" indent="-514350" algn="just">
              <a:buFont typeface="+mj-lt"/>
              <a:buAutoNum type="alphaLcParenR"/>
            </a:pPr>
            <a:r>
              <a:rPr lang="it-IT" dirty="0" smtClean="0"/>
              <a:t>aiuti destinati a promuovere la </a:t>
            </a:r>
            <a:r>
              <a:rPr lang="it-IT" b="1" dirty="0" smtClean="0"/>
              <a:t>cultura e la conservazione del patrimonio</a:t>
            </a:r>
            <a:r>
              <a:rPr lang="it-IT" dirty="0" smtClean="0"/>
              <a:t>, quando non alterino le condizioni degli scambi e della concorrenza nell'Unione in misura contraria all'interesse comune</a:t>
            </a:r>
          </a:p>
          <a:p>
            <a:pPr marL="514350" indent="-514350" algn="just">
              <a:buFont typeface="+mj-lt"/>
              <a:buAutoNum type="alphaLcParenR"/>
            </a:pPr>
            <a:r>
              <a:rPr lang="it-IT" dirty="0" smtClean="0"/>
              <a:t>altre categorie di aiuti, determinate con decisione del Consiglio, su proposta della Commissione</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http://ec.europa.eu/competition/state_aid/scoreboard/graph1.jpg"/>
          <p:cNvPicPr/>
          <p:nvPr/>
        </p:nvPicPr>
        <p:blipFill>
          <a:blip r:embed="rId2" cstate="print"/>
          <a:srcRect/>
          <a:stretch>
            <a:fillRect/>
          </a:stretch>
        </p:blipFill>
        <p:spPr bwMode="auto">
          <a:xfrm>
            <a:off x="0" y="0"/>
            <a:ext cx="9144000" cy="6858000"/>
          </a:xfrm>
          <a:prstGeom prst="rect">
            <a:avLst/>
          </a:prstGeom>
        </p:spPr>
        <p:style>
          <a:lnRef idx="1">
            <a:schemeClr val="accent3"/>
          </a:lnRef>
          <a:fillRef idx="3">
            <a:schemeClr val="accent3"/>
          </a:fillRef>
          <a:effectRef idx="2">
            <a:schemeClr val="accent3"/>
          </a:effectRef>
          <a:fontRef idx="minor">
            <a:schemeClr val="lt1"/>
          </a:fontRef>
        </p:style>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836712"/>
          </a:xfrm>
        </p:spPr>
        <p:style>
          <a:lnRef idx="2">
            <a:schemeClr val="accent5">
              <a:shade val="50000"/>
            </a:schemeClr>
          </a:lnRef>
          <a:fillRef idx="1">
            <a:schemeClr val="accent5"/>
          </a:fillRef>
          <a:effectRef idx="0">
            <a:schemeClr val="accent5"/>
          </a:effectRef>
          <a:fontRef idx="minor">
            <a:schemeClr val="lt1"/>
          </a:fontRef>
        </p:style>
        <p:txBody>
          <a:bodyPr/>
          <a:lstStyle/>
          <a:p>
            <a:r>
              <a:rPr lang="it-IT" b="1" dirty="0" smtClean="0"/>
              <a:t>UE – Aiuti: aspetti procedurali</a:t>
            </a:r>
            <a:endParaRPr lang="it-IT" b="1" dirty="0"/>
          </a:p>
        </p:txBody>
      </p:sp>
      <p:sp>
        <p:nvSpPr>
          <p:cNvPr id="3" name="Segnaposto contenuto 2"/>
          <p:cNvSpPr>
            <a:spLocks noGrp="1"/>
          </p:cNvSpPr>
          <p:nvPr>
            <p:ph idx="1"/>
          </p:nvPr>
        </p:nvSpPr>
        <p:spPr>
          <a:xfrm>
            <a:off x="179512" y="908720"/>
            <a:ext cx="8784976" cy="5949280"/>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algn="just"/>
            <a:r>
              <a:rPr lang="it-IT" dirty="0" smtClean="0"/>
              <a:t>L’art. 108 TFUE provvede, nei suoi quattro paragrafi, a definire: </a:t>
            </a:r>
          </a:p>
          <a:p>
            <a:pPr marL="514350" indent="-514350" algn="just">
              <a:buFont typeface="+mj-lt"/>
              <a:buAutoNum type="arabicPeriod"/>
            </a:pPr>
            <a:r>
              <a:rPr lang="it-IT" dirty="0" smtClean="0"/>
              <a:t>il principio del “</a:t>
            </a:r>
            <a:r>
              <a:rPr lang="it-IT" b="1" dirty="0" smtClean="0"/>
              <a:t>controllo permanente</a:t>
            </a:r>
            <a:r>
              <a:rPr lang="it-IT" dirty="0" smtClean="0"/>
              <a:t>” della Commissione sugli aiuti esistenti;</a:t>
            </a:r>
          </a:p>
          <a:p>
            <a:pPr marL="514350" indent="-514350" algn="just">
              <a:buFont typeface="+mj-lt"/>
              <a:buAutoNum type="arabicPeriod"/>
            </a:pPr>
            <a:r>
              <a:rPr lang="it-IT" dirty="0" smtClean="0"/>
              <a:t>le modalità di controllo della Commissione sugli </a:t>
            </a:r>
            <a:r>
              <a:rPr lang="it-IT" b="1" dirty="0" smtClean="0"/>
              <a:t>aiuti incompatibili</a:t>
            </a:r>
            <a:r>
              <a:rPr lang="it-IT" dirty="0" smtClean="0"/>
              <a:t> con il mercato interno o attuati in </a:t>
            </a:r>
            <a:r>
              <a:rPr lang="it-IT" b="1" dirty="0" smtClean="0"/>
              <a:t>modalità abusive</a:t>
            </a:r>
            <a:r>
              <a:rPr lang="it-IT" dirty="0" smtClean="0"/>
              <a:t>, con la possibilità di adottare delle </a:t>
            </a:r>
            <a:r>
              <a:rPr lang="it-IT" b="1" dirty="0" smtClean="0"/>
              <a:t>decisioni</a:t>
            </a:r>
            <a:r>
              <a:rPr lang="it-IT" dirty="0" smtClean="0"/>
              <a:t>, nonché le modalità di coinvolgimento del Consiglio e della Corte di giustizia;</a:t>
            </a:r>
          </a:p>
          <a:p>
            <a:pPr marL="514350" indent="-514350" algn="just">
              <a:buFont typeface="+mj-lt"/>
              <a:buAutoNum type="arabicPeriod"/>
            </a:pPr>
            <a:r>
              <a:rPr lang="it-IT" dirty="0" smtClean="0"/>
              <a:t>le modalità di </a:t>
            </a:r>
            <a:r>
              <a:rPr lang="it-IT" b="1" dirty="0" smtClean="0"/>
              <a:t>controllo </a:t>
            </a:r>
            <a:r>
              <a:rPr lang="it-IT" b="1" i="1" dirty="0" smtClean="0"/>
              <a:t>ex ante</a:t>
            </a:r>
            <a:r>
              <a:rPr lang="it-IT" b="1" dirty="0" smtClean="0"/>
              <a:t> </a:t>
            </a:r>
            <a:r>
              <a:rPr lang="it-IT" dirty="0" smtClean="0"/>
              <a:t>da parte della Commissione su </a:t>
            </a:r>
            <a:r>
              <a:rPr lang="it-IT" b="1" dirty="0" smtClean="0"/>
              <a:t>progetti di nuovi aiuti </a:t>
            </a:r>
            <a:r>
              <a:rPr lang="it-IT" dirty="0" smtClean="0"/>
              <a:t>o su </a:t>
            </a:r>
            <a:r>
              <a:rPr lang="it-IT" b="1" dirty="0" smtClean="0"/>
              <a:t>modifiche di aiuti esistenti</a:t>
            </a:r>
            <a:r>
              <a:rPr lang="it-IT" dirty="0" smtClean="0"/>
              <a:t>, con relativo obbligo di </a:t>
            </a:r>
            <a:r>
              <a:rPr lang="it-IT" i="1" dirty="0" smtClean="0"/>
              <a:t>stand-still</a:t>
            </a:r>
            <a:r>
              <a:rPr lang="it-IT" dirty="0" smtClean="0"/>
              <a:t> per gli Stati membri interessati;</a:t>
            </a:r>
          </a:p>
          <a:p>
            <a:pPr marL="514350" indent="-514350" algn="just">
              <a:buFont typeface="+mj-lt"/>
              <a:buAutoNum type="arabicPeriod"/>
            </a:pPr>
            <a:r>
              <a:rPr lang="it-IT" dirty="0" smtClean="0"/>
              <a:t>il potere, in capo alla Commissione, di adottare </a:t>
            </a:r>
            <a:r>
              <a:rPr lang="it-IT" b="1" dirty="0" smtClean="0"/>
              <a:t>regolamenti</a:t>
            </a:r>
            <a:r>
              <a:rPr lang="it-IT" dirty="0" smtClean="0"/>
              <a:t> concernenti le categorie di aiuti di Stato per le quali il Consiglio ha stabilito, conformemente all'articolo 109 TFUE, </a:t>
            </a:r>
            <a:r>
              <a:rPr lang="it-IT" b="1" dirty="0" smtClean="0"/>
              <a:t>che possono essere dispensate dalla procedura di controllo </a:t>
            </a:r>
            <a:r>
              <a:rPr lang="it-IT" b="1" i="1" dirty="0" smtClean="0"/>
              <a:t>ex ante </a:t>
            </a:r>
            <a:r>
              <a:rPr lang="it-IT" dirty="0" smtClean="0"/>
              <a:t>(esenzione per categoria)</a:t>
            </a:r>
          </a:p>
          <a:p>
            <a:pPr marL="514350" indent="-514350" algn="just"/>
            <a:r>
              <a:rPr lang="it-IT" b="1" dirty="0" smtClean="0"/>
              <a:t>MAS</a:t>
            </a:r>
            <a:r>
              <a:rPr lang="it-IT" dirty="0" smtClean="0"/>
              <a:t> del 2012: responsabilizzazione degli enti locali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it-IT" b="1" dirty="0" smtClean="0"/>
              <a:t>La “doppia normativa”</a:t>
            </a:r>
            <a:endParaRPr lang="it-IT" b="1" dirty="0"/>
          </a:p>
        </p:txBody>
      </p:sp>
      <p:sp>
        <p:nvSpPr>
          <p:cNvPr id="3" name="Segnaposto contenuto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pPr algn="just"/>
            <a:r>
              <a:rPr lang="it-IT" b="1" dirty="0" smtClean="0"/>
              <a:t>Base giuridica </a:t>
            </a:r>
            <a:r>
              <a:rPr lang="it-IT" dirty="0" smtClean="0"/>
              <a:t>(Diritto primario)</a:t>
            </a:r>
            <a:endParaRPr lang="it-IT" b="1" dirty="0" smtClean="0"/>
          </a:p>
          <a:p>
            <a:pPr marL="514350" indent="-514350" algn="just">
              <a:buFont typeface="+mj-lt"/>
              <a:buAutoNum type="arabicPeriod"/>
            </a:pPr>
            <a:r>
              <a:rPr lang="it-IT" b="1" dirty="0" smtClean="0"/>
              <a:t>Disciplina generale </a:t>
            </a:r>
            <a:r>
              <a:rPr lang="it-IT" dirty="0" smtClean="0"/>
              <a:t>(solitamente una comunicazione della Commissione – </a:t>
            </a:r>
            <a:r>
              <a:rPr lang="it-IT" i="1" dirty="0" smtClean="0"/>
              <a:t>soft law</a:t>
            </a:r>
            <a:r>
              <a:rPr lang="it-IT" dirty="0" smtClean="0"/>
              <a:t>)</a:t>
            </a:r>
          </a:p>
          <a:p>
            <a:pPr marL="514350" indent="-514350" algn="just">
              <a:buFont typeface="+mj-lt"/>
              <a:buAutoNum type="arabicPeriod"/>
            </a:pPr>
            <a:r>
              <a:rPr lang="it-IT" b="1" dirty="0" smtClean="0"/>
              <a:t>Regolamento di esenzione </a:t>
            </a:r>
            <a:r>
              <a:rPr lang="it-IT" i="1" dirty="0" smtClean="0"/>
              <a:t>(hard law</a:t>
            </a:r>
            <a:r>
              <a:rPr lang="it-IT" dirty="0" smtClean="0"/>
              <a:t>)</a:t>
            </a:r>
            <a:r>
              <a:rPr lang="it-IT" i="1" dirty="0" smtClean="0"/>
              <a:t>:</a:t>
            </a:r>
            <a:r>
              <a:rPr lang="it-IT" dirty="0" smtClean="0"/>
              <a:t> ripropone la sostanza di quanto previsto nello strumento di </a:t>
            </a:r>
            <a:r>
              <a:rPr lang="it-IT" i="1" dirty="0" smtClean="0"/>
              <a:t>soft law </a:t>
            </a:r>
            <a:r>
              <a:rPr lang="it-IT" dirty="0" smtClean="0"/>
              <a:t>consentendo l’iter semplificato di concessione ed attuazione al di sotto di una determinata </a:t>
            </a:r>
            <a:r>
              <a:rPr lang="it-IT" dirty="0" smtClean="0"/>
              <a:t>soglia</a:t>
            </a:r>
          </a:p>
          <a:p>
            <a:pPr marL="514350" indent="-514350" algn="just"/>
            <a:r>
              <a:rPr lang="it-IT" dirty="0" smtClean="0"/>
              <a:t>Es. “Aiuti per RSI”</a:t>
            </a:r>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692696"/>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it-IT" b="1" dirty="0" smtClean="0"/>
              <a:t>OMC: Accordo anti - sovvenzioni</a:t>
            </a:r>
            <a:endParaRPr lang="it-IT" b="1" dirty="0"/>
          </a:p>
        </p:txBody>
      </p:sp>
      <p:sp>
        <p:nvSpPr>
          <p:cNvPr id="3" name="Segnaposto contenuto 2"/>
          <p:cNvSpPr>
            <a:spLocks noGrp="1"/>
          </p:cNvSpPr>
          <p:nvPr>
            <p:ph idx="1"/>
          </p:nvPr>
        </p:nvSpPr>
        <p:spPr>
          <a:xfrm>
            <a:off x="179512" y="836712"/>
            <a:ext cx="8784976" cy="583264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r>
              <a:rPr lang="it-IT" dirty="0" smtClean="0"/>
              <a:t>Rispetto al passato viene introdotta una </a:t>
            </a:r>
            <a:r>
              <a:rPr lang="it-IT" b="1" dirty="0" smtClean="0"/>
              <a:t>nozione giuridica</a:t>
            </a:r>
            <a:r>
              <a:rPr lang="it-IT" dirty="0" smtClean="0"/>
              <a:t> di “sovvenzione” che, </a:t>
            </a:r>
            <a:r>
              <a:rPr lang="it-IT" i="1" dirty="0" smtClean="0"/>
              <a:t>ex</a:t>
            </a:r>
            <a:r>
              <a:rPr lang="it-IT" dirty="0" smtClean="0"/>
              <a:t> artt. 1 e 2 dell’Accordo, si sostanzia in almeno 4 aspetti fondamentali: </a:t>
            </a:r>
          </a:p>
          <a:p>
            <a:pPr marL="514350" lvl="0" indent="-514350" algn="just">
              <a:buFont typeface="+mj-lt"/>
              <a:buAutoNum type="arabicPeriod"/>
            </a:pPr>
            <a:r>
              <a:rPr lang="it-IT" b="1" dirty="0" smtClean="0"/>
              <a:t>contributo finanziario</a:t>
            </a:r>
          </a:p>
          <a:p>
            <a:pPr marL="514350" lvl="0" indent="-514350" algn="just">
              <a:buFont typeface="+mj-lt"/>
              <a:buAutoNum type="arabicPeriod"/>
            </a:pPr>
            <a:r>
              <a:rPr lang="it-IT" b="1" dirty="0" smtClean="0"/>
              <a:t>origine pubblica </a:t>
            </a:r>
            <a:r>
              <a:rPr lang="it-IT" dirty="0" smtClean="0"/>
              <a:t>(scongiurando la posizione USA che voleva includervi anche le sovvenzioni private, in conformità con il proprio ordinamento). Non necessariamente un “</a:t>
            </a:r>
            <a:r>
              <a:rPr lang="it-IT" b="1" dirty="0" smtClean="0"/>
              <a:t>onere per le finanze pubbliche</a:t>
            </a:r>
            <a:r>
              <a:rPr lang="it-IT" dirty="0" smtClean="0"/>
              <a:t>” (elemento che caratterizza invece la nozione di aiuto di Stato ai sensi del diritto UE)</a:t>
            </a:r>
          </a:p>
          <a:p>
            <a:pPr marL="514350" lvl="0" indent="-514350" algn="just">
              <a:buFont typeface="+mj-lt"/>
              <a:buAutoNum type="arabicPeriod"/>
            </a:pPr>
            <a:r>
              <a:rPr lang="it-IT" dirty="0" smtClean="0"/>
              <a:t>l’attribuzione di un </a:t>
            </a:r>
            <a:r>
              <a:rPr lang="it-IT" b="1" dirty="0" smtClean="0"/>
              <a:t>vantaggio economico </a:t>
            </a:r>
            <a:r>
              <a:rPr lang="it-IT" dirty="0" smtClean="0"/>
              <a:t>alle imprese beneficiarie</a:t>
            </a:r>
          </a:p>
          <a:p>
            <a:pPr marL="514350" lvl="0" indent="-514350" algn="just">
              <a:buFont typeface="+mj-lt"/>
              <a:buAutoNum type="arabicPeriod"/>
            </a:pPr>
            <a:r>
              <a:rPr lang="it-IT" dirty="0" smtClean="0"/>
              <a:t>la </a:t>
            </a:r>
            <a:r>
              <a:rPr lang="it-IT" b="1" dirty="0" smtClean="0"/>
              <a:t>specificità</a:t>
            </a:r>
            <a:r>
              <a:rPr lang="it-IT" dirty="0" smtClean="0"/>
              <a:t> del loro conferimento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136904" cy="105273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b="1" dirty="0" smtClean="0"/>
              <a:t>Svantaggio competitivo per le imprese europee?</a:t>
            </a:r>
            <a:endParaRPr lang="it-IT" b="1" dirty="0"/>
          </a:p>
        </p:txBody>
      </p:sp>
      <p:sp>
        <p:nvSpPr>
          <p:cNvPr id="3" name="Segnaposto contenuto 2"/>
          <p:cNvSpPr>
            <a:spLocks noGrp="1"/>
          </p:cNvSpPr>
          <p:nvPr>
            <p:ph idx="1"/>
          </p:nvPr>
        </p:nvSpPr>
        <p:spPr>
          <a:xfrm>
            <a:off x="179512" y="1196752"/>
            <a:ext cx="8784976" cy="5661248"/>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a:r>
              <a:rPr lang="it-IT" dirty="0" smtClean="0"/>
              <a:t>Un </a:t>
            </a:r>
            <a:r>
              <a:rPr lang="it-IT" i="1" dirty="0" smtClean="0"/>
              <a:t>asset</a:t>
            </a:r>
            <a:r>
              <a:rPr lang="it-IT" dirty="0" smtClean="0"/>
              <a:t> prescrittivo “</a:t>
            </a:r>
            <a:r>
              <a:rPr lang="it-IT" b="1" dirty="0" smtClean="0"/>
              <a:t>rigoroso</a:t>
            </a:r>
            <a:r>
              <a:rPr lang="it-IT" dirty="0" smtClean="0"/>
              <a:t>” come quello europeo può generare ripercussioni sulla competitività. Il dibattito politico torna spesso sulla questione, arrivando persino a denunciare l’anacronismo dello stesso concetto di “aiuto di Stato limitato” (v. ex Ministro Savona, 2018)</a:t>
            </a:r>
          </a:p>
          <a:p>
            <a:pPr algn="just"/>
            <a:r>
              <a:rPr lang="it-IT" dirty="0" smtClean="0"/>
              <a:t>La MAS del 2012 tocca il problema evidenziando una </a:t>
            </a:r>
            <a:r>
              <a:rPr lang="it-IT" b="1" dirty="0" smtClean="0"/>
              <a:t>sostanziale fiducia </a:t>
            </a:r>
            <a:r>
              <a:rPr lang="it-IT" dirty="0" smtClean="0"/>
              <a:t>nei rimedi offerti dal diritto internazionale, in particolare nel sistema OMC</a:t>
            </a:r>
          </a:p>
          <a:p>
            <a:pPr algn="just"/>
            <a:r>
              <a:rPr lang="it-IT" dirty="0" smtClean="0"/>
              <a:t>«(…) </a:t>
            </a:r>
            <a:r>
              <a:rPr lang="it-IT" i="1" dirty="0" smtClean="0"/>
              <a:t>qualora le sovvenzioni concesse da un paese terzo possano determinare distorsioni della concorrenza, le norme OMC prevedono un quadro di base per ovviare alle conseguenze specifiche, nei confronti degli operatori dell'UE, provocate da sovvenzioni illegali di altri paesi </a:t>
            </a:r>
            <a:r>
              <a:rPr lang="it-IT" dirty="0" smtClean="0"/>
              <a:t>(…)»</a:t>
            </a:r>
          </a:p>
          <a:p>
            <a:pPr algn="just"/>
            <a:r>
              <a:rPr lang="it-IT" dirty="0" smtClean="0"/>
              <a:t>T</a:t>
            </a:r>
            <a:r>
              <a:rPr lang="it-IT" dirty="0" smtClean="0"/>
              <a:t>ale </a:t>
            </a:r>
            <a:r>
              <a:rPr lang="it-IT" dirty="0" smtClean="0"/>
              <a:t>scudo appare assai debole di fronte a quelle misure che, di per sé, non possono considerarsi propriamente illecite ai sensi delle norme OMC o che non rientrano, </a:t>
            </a:r>
            <a:r>
              <a:rPr lang="it-IT" i="1" dirty="0" smtClean="0"/>
              <a:t>de jure </a:t>
            </a:r>
            <a:r>
              <a:rPr lang="it-IT" dirty="0" smtClean="0"/>
              <a:t>o </a:t>
            </a:r>
            <a:r>
              <a:rPr lang="it-IT" i="1" dirty="0" smtClean="0"/>
              <a:t>de facto</a:t>
            </a:r>
            <a:r>
              <a:rPr lang="it-IT" dirty="0" smtClean="0"/>
              <a:t>,</a:t>
            </a:r>
            <a:r>
              <a:rPr lang="it-IT" i="1" dirty="0" smtClean="0"/>
              <a:t> </a:t>
            </a:r>
            <a:r>
              <a:rPr lang="it-IT" dirty="0" smtClean="0"/>
              <a:t>sotto tale copertura (v. clausola “</a:t>
            </a:r>
            <a:r>
              <a:rPr lang="it-IT" i="1" dirty="0" smtClean="0"/>
              <a:t>buy american</a:t>
            </a:r>
            <a:r>
              <a:rPr lang="it-IT" dirty="0" smtClean="0"/>
              <a:t>”)</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712968" cy="648072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a:r>
              <a:rPr lang="it-IT" dirty="0" smtClean="0"/>
              <a:t>Ulteriore rimedio negli «</a:t>
            </a:r>
            <a:r>
              <a:rPr lang="it-IT" i="1" dirty="0" smtClean="0"/>
              <a:t>accordi bilaterali di libero scambio conclusi dall'UE con i paesi terzi</a:t>
            </a:r>
            <a:r>
              <a:rPr lang="it-IT" dirty="0" smtClean="0"/>
              <a:t>», strumenti potenzialmente inclusivi di «</a:t>
            </a:r>
            <a:r>
              <a:rPr lang="it-IT" i="1" dirty="0" smtClean="0"/>
              <a:t>norme sulle sovvenzioni» </a:t>
            </a:r>
            <a:r>
              <a:rPr lang="it-IT" dirty="0" smtClean="0"/>
              <a:t>idonee</a:t>
            </a:r>
            <a:r>
              <a:rPr lang="it-IT" i="1" dirty="0" smtClean="0"/>
              <a:t> «per trattare questioni specifiche che non rientrano nel quadro dell'OMC</a:t>
            </a:r>
            <a:r>
              <a:rPr lang="it-IT" dirty="0" smtClean="0"/>
              <a:t>»</a:t>
            </a:r>
          </a:p>
          <a:p>
            <a:pPr algn="just"/>
            <a:r>
              <a:rPr lang="it-IT" dirty="0" smtClean="0"/>
              <a:t>Limitazioni della portata multilaterale</a:t>
            </a:r>
          </a:p>
          <a:p>
            <a:pPr algn="just"/>
            <a:r>
              <a:rPr lang="it-IT" dirty="0" smtClean="0"/>
              <a:t>L’attuazione di simili accordi appare tuttavia strettamente vincolata a specifici ambiti di politica commerciale, settori in cui stenta ancora ad affermarsi un autentico ruolo guida della UE, nonostante che su tale materia l’Unione possa vantare una competenza di tipo “esclusivo”</a:t>
            </a:r>
          </a:p>
          <a:p>
            <a:pPr algn="just"/>
            <a:r>
              <a:rPr lang="it-IT" dirty="0" smtClean="0"/>
              <a:t>Ad es. il settore delle esportazioni appare ancora ampiamente dominato dalle varie agenzie nazionali di assicurazione del credito per l’</a:t>
            </a:r>
            <a:r>
              <a:rPr lang="it-IT" i="1" dirty="0" smtClean="0"/>
              <a:t>export </a:t>
            </a:r>
            <a:r>
              <a:rPr lang="it-IT" dirty="0" smtClean="0"/>
              <a:t>(ECAs - </a:t>
            </a:r>
            <a:r>
              <a:rPr lang="it-IT" i="1" dirty="0" smtClean="0"/>
              <a:t>Export Credit Agencies</a:t>
            </a:r>
            <a:r>
              <a:rPr lang="it-IT" dirty="0" smtClean="0"/>
              <a:t> - per l’Italia la SACE) con forme diverse in ciascun paese (dall’agenzia governativa alla compagnia di assicurazione a capitale pubblico e/o privato). Sostengono le esportazioni nazionali rilasciando garanzie, coperte dallo Stato, a supporto dei privati. Controllo di fatto statale</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it-IT" b="1" dirty="0" smtClean="0"/>
              <a:t>Aiuti e trasparenza: il RNA</a:t>
            </a:r>
            <a:endParaRPr lang="it-IT" b="1"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it-IT" dirty="0" smtClean="0">
                <a:hlinkClick r:id="rId2"/>
              </a:rPr>
              <a:t>https://www.rna.gov.it/sites/PortaleRNA/it_IT/home</a:t>
            </a:r>
            <a:endParaRPr lang="it-IT" dirty="0" smtClean="0"/>
          </a:p>
          <a:p>
            <a:pPr algn="just"/>
            <a:r>
              <a:rPr lang="it-IT" dirty="0" smtClean="0"/>
              <a:t>Il </a:t>
            </a:r>
            <a:r>
              <a:rPr lang="it-IT" i="1" dirty="0" smtClean="0"/>
              <a:t>Piano di Azione</a:t>
            </a:r>
            <a:r>
              <a:rPr lang="it-IT" dirty="0" smtClean="0"/>
              <a:t> della Commissione prevede che, al fine del soddisfacimento delle condizionalità </a:t>
            </a:r>
            <a:r>
              <a:rPr lang="it-IT" i="1" dirty="0" smtClean="0"/>
              <a:t>ex ante </a:t>
            </a:r>
            <a:r>
              <a:rPr lang="it-IT" dirty="0" smtClean="0"/>
              <a:t>generali per l’utilizzo dei </a:t>
            </a:r>
            <a:r>
              <a:rPr lang="it-IT" i="1" dirty="0" smtClean="0"/>
              <a:t>Fondi Strutturali e di Investimento europeo</a:t>
            </a:r>
            <a:r>
              <a:rPr lang="it-IT" dirty="0" smtClean="0"/>
              <a:t> (SIE), siano adottati una </a:t>
            </a:r>
            <a:r>
              <a:rPr lang="it-IT" b="1" dirty="0" smtClean="0"/>
              <a:t>serie di dispositivi</a:t>
            </a:r>
            <a:r>
              <a:rPr lang="it-IT" dirty="0" smtClean="0"/>
              <a:t> finalizzati a garantire la corretta applicazione delle norme UE in tema di aiuti di Stato</a:t>
            </a:r>
          </a:p>
          <a:p>
            <a:pPr algn="just"/>
            <a:r>
              <a:rPr lang="it-IT" dirty="0" smtClean="0"/>
              <a:t>In questo contesto si inserisce il “</a:t>
            </a:r>
            <a:r>
              <a:rPr lang="it-IT" i="1" dirty="0" smtClean="0"/>
              <a:t>Registro Nazionale degli Aiuti</a:t>
            </a:r>
            <a:r>
              <a:rPr lang="it-IT" dirty="0" smtClean="0"/>
              <a:t> - (RNA)” istituito presso la </a:t>
            </a:r>
            <a:r>
              <a:rPr lang="it-IT" i="1" dirty="0" smtClean="0"/>
              <a:t>Direzione Generale per gli Incentivi alle imprese </a:t>
            </a:r>
            <a:r>
              <a:rPr lang="it-IT" dirty="0" smtClean="0"/>
              <a:t>del </a:t>
            </a:r>
            <a:r>
              <a:rPr lang="it-IT" i="1" dirty="0" smtClean="0"/>
              <a:t>Ministero dello Sviluppo Economico </a:t>
            </a:r>
            <a:r>
              <a:rPr lang="it-IT" dirty="0" smtClean="0"/>
              <a:t>(DGIAI), operativo a partire dal 12 agosto 2017</a:t>
            </a:r>
          </a:p>
          <a:p>
            <a:pPr>
              <a:buNone/>
            </a:pP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it-IT" b="1" dirty="0" smtClean="0"/>
              <a:t>Verifica della conformità </a:t>
            </a:r>
            <a:r>
              <a:rPr lang="it-IT" dirty="0" smtClean="0"/>
              <a:t>alla normativa UE  delle agevolazioni pubbliche (v. cumulo dei benefici e superamento massimale negli aiuti </a:t>
            </a:r>
            <a:r>
              <a:rPr lang="it-IT" i="1" dirty="0" smtClean="0"/>
              <a:t>de minimis</a:t>
            </a:r>
            <a:r>
              <a:rPr lang="it-IT" dirty="0" smtClean="0"/>
              <a:t>)</a:t>
            </a:r>
          </a:p>
          <a:p>
            <a:pPr algn="just"/>
            <a:r>
              <a:rPr lang="it-IT" dirty="0" smtClean="0"/>
              <a:t>Rafforzare e razionalizzare le </a:t>
            </a:r>
            <a:r>
              <a:rPr lang="it-IT" b="1" dirty="0" smtClean="0"/>
              <a:t>funzioni di pubblicità e trasparenza</a:t>
            </a:r>
            <a:r>
              <a:rPr lang="it-IT" dirty="0" smtClean="0"/>
              <a:t>: </a:t>
            </a:r>
            <a:r>
              <a:rPr lang="it-IT" dirty="0" smtClean="0"/>
              <a:t>P. A. e soggetti gestori (anche privati) possono </a:t>
            </a:r>
            <a:r>
              <a:rPr lang="it-IT" dirty="0" smtClean="0"/>
              <a:t>effettuare </a:t>
            </a:r>
            <a:r>
              <a:rPr lang="it-IT" dirty="0" smtClean="0"/>
              <a:t>i controlli amministrativi nella fase di concessione attraverso il rilascio di specifiche “</a:t>
            </a:r>
            <a:r>
              <a:rPr lang="it-IT" b="1" dirty="0" smtClean="0"/>
              <a:t>visure</a:t>
            </a:r>
            <a:r>
              <a:rPr lang="it-IT" dirty="0" smtClean="0"/>
              <a:t>” (elenco dei benefici di cui il destinatario abbia già goduto negli ultimi esercizi in qualunque settore)</a:t>
            </a:r>
          </a:p>
          <a:p>
            <a:pPr algn="just"/>
            <a:r>
              <a:rPr lang="it-IT" dirty="0" smtClean="0"/>
              <a:t>Elenco dei soggetti tenuti alla </a:t>
            </a:r>
            <a:r>
              <a:rPr lang="it-IT" b="1" dirty="0" smtClean="0"/>
              <a:t>restituzione</a:t>
            </a:r>
            <a:r>
              <a:rPr lang="it-IT" dirty="0" smtClean="0"/>
              <a:t> di un aiuto oggetto di decisione di recupero della Commissione europea </a:t>
            </a:r>
            <a:endParaRPr lang="it-IT" i="1" dirty="0" smtClean="0"/>
          </a:p>
          <a:p>
            <a:pPr algn="just"/>
            <a:r>
              <a:rPr lang="it-IT" dirty="0" smtClean="0"/>
              <a:t>Dall’entrata in funzione del RNA ciascun aiuto deve riportare, </a:t>
            </a:r>
            <a:r>
              <a:rPr lang="it-IT" b="1" u="sng" dirty="0" smtClean="0"/>
              <a:t>pena la sua inefficacia</a:t>
            </a:r>
            <a:r>
              <a:rPr lang="it-IT" dirty="0" smtClean="0"/>
              <a:t>, i codici identificativi rilasciati dal Registro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it-IT" b="1" dirty="0" smtClean="0"/>
              <a:t>Obiettivi EU 2020 (PCEST) e qualità della spesa pubblica</a:t>
            </a:r>
            <a:endParaRPr lang="it-IT" b="1" dirty="0"/>
          </a:p>
        </p:txBody>
      </p:sp>
      <p:sp>
        <p:nvSpPr>
          <p:cNvPr id="3" name="Segnaposto contenuto 2"/>
          <p:cNvSpPr>
            <a:spLocks noGrp="1"/>
          </p:cNvSpPr>
          <p:nvPr>
            <p:ph idx="1"/>
          </p:nvPr>
        </p:nvSpPr>
        <p:spPr>
          <a:xfrm>
            <a:off x="457200" y="1600200"/>
            <a:ext cx="8229600" cy="492514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b="1" dirty="0" smtClean="0"/>
              <a:t>EU 2020 </a:t>
            </a:r>
            <a:r>
              <a:rPr lang="it-IT" dirty="0" smtClean="0"/>
              <a:t>- Obiettivi </a:t>
            </a:r>
            <a:r>
              <a:rPr lang="it-IT" b="1" dirty="0" smtClean="0"/>
              <a:t>RSI - Lotta ai cambiamenti climatici</a:t>
            </a:r>
            <a:r>
              <a:rPr lang="it-IT" dirty="0" smtClean="0"/>
              <a:t>: </a:t>
            </a:r>
            <a:r>
              <a:rPr lang="it-IT" dirty="0" smtClean="0"/>
              <a:t>miglioramento delle “</a:t>
            </a:r>
            <a:r>
              <a:rPr lang="it-IT" b="1" dirty="0" smtClean="0"/>
              <a:t>condizioni quadro</a:t>
            </a:r>
            <a:r>
              <a:rPr lang="it-IT" dirty="0" smtClean="0"/>
              <a:t>” e delle </a:t>
            </a:r>
            <a:r>
              <a:rPr lang="it-IT" b="1" dirty="0" smtClean="0"/>
              <a:t>modalità  di accesso </a:t>
            </a:r>
            <a:r>
              <a:rPr lang="it-IT" dirty="0" smtClean="0"/>
              <a:t>ai meccanismi di finanziamento a favore di ricerca e innovazione </a:t>
            </a:r>
            <a:r>
              <a:rPr lang="it-IT" dirty="0" smtClean="0"/>
              <a:t>(contrastare i “fallimenti di mercato”)</a:t>
            </a:r>
          </a:p>
          <a:p>
            <a:pPr algn="just"/>
            <a:r>
              <a:rPr lang="it-IT" dirty="0" smtClean="0"/>
              <a:t>Protezione brevettuale, </a:t>
            </a:r>
            <a:r>
              <a:rPr lang="it-IT" b="1" dirty="0" smtClean="0"/>
              <a:t>normalizzazione degli appalti pubblici</a:t>
            </a:r>
            <a:r>
              <a:rPr lang="it-IT" dirty="0" smtClean="0"/>
              <a:t>, regolamentazione intelligente, </a:t>
            </a:r>
            <a:r>
              <a:rPr lang="it-IT" dirty="0" smtClean="0"/>
              <a:t>incentivazione  </a:t>
            </a:r>
            <a:r>
              <a:rPr lang="it-IT" dirty="0" smtClean="0"/>
              <a:t>investimenti privati ed </a:t>
            </a:r>
            <a:r>
              <a:rPr lang="it-IT" b="1" dirty="0" smtClean="0"/>
              <a:t>aumento investimenti </a:t>
            </a:r>
            <a:r>
              <a:rPr lang="it-IT" b="1" dirty="0" smtClean="0"/>
              <a:t>europei in capitale di </a:t>
            </a:r>
            <a:r>
              <a:rPr lang="it-IT" b="1" dirty="0" smtClean="0"/>
              <a:t>rischio</a:t>
            </a:r>
          </a:p>
          <a:p>
            <a:pPr algn="just"/>
            <a:r>
              <a:rPr lang="it-IT" dirty="0" smtClean="0"/>
              <a:t>Modernizzazione “aiuti di Stato” </a:t>
            </a:r>
            <a:r>
              <a:rPr lang="it-IT" dirty="0" smtClean="0"/>
              <a:t>– </a:t>
            </a:r>
            <a:r>
              <a:rPr lang="it-IT" b="1" dirty="0" smtClean="0"/>
              <a:t>MAS</a:t>
            </a:r>
            <a:r>
              <a:rPr lang="it-IT" dirty="0" smtClean="0"/>
              <a:t> - nell’ambito </a:t>
            </a:r>
            <a:r>
              <a:rPr lang="it-IT" dirty="0" smtClean="0"/>
              <a:t>del generale processo di </a:t>
            </a:r>
            <a:r>
              <a:rPr lang="it-IT" i="1" dirty="0" smtClean="0"/>
              <a:t>spending review: </a:t>
            </a:r>
            <a:r>
              <a:rPr lang="it-IT" dirty="0" smtClean="0"/>
              <a:t>“</a:t>
            </a:r>
            <a:r>
              <a:rPr lang="it-IT" i="1" dirty="0" smtClean="0"/>
              <a:t>less and better aid”, </a:t>
            </a:r>
            <a:r>
              <a:rPr lang="it-IT" dirty="0" smtClean="0"/>
              <a:t>interventi </a:t>
            </a:r>
            <a:r>
              <a:rPr lang="it-IT" b="1" dirty="0" smtClean="0"/>
              <a:t>orizzontali e non settoriali </a:t>
            </a:r>
            <a:r>
              <a:rPr lang="it-IT" dirty="0" smtClean="0"/>
              <a:t>per limitare le distorsioni sulla concorrenza, contrasto ai numerosi “fallimenti del mercato</a:t>
            </a:r>
            <a:r>
              <a:rPr lang="it-IT" dirty="0" smtClean="0"/>
              <a:t>”, aiuti per </a:t>
            </a:r>
            <a:r>
              <a:rPr lang="it-IT" dirty="0" smtClean="0"/>
              <a:t>RSI </a:t>
            </a:r>
            <a:r>
              <a:rPr lang="it-IT" dirty="0" smtClean="0"/>
              <a:t>come “</a:t>
            </a:r>
            <a:r>
              <a:rPr lang="it-IT" b="1" dirty="0" smtClean="0"/>
              <a:t>compensazione</a:t>
            </a:r>
            <a:r>
              <a:rPr lang="it-IT" dirty="0" smtClean="0"/>
              <a:t>” </a:t>
            </a:r>
            <a:r>
              <a:rPr lang="it-IT" dirty="0" smtClean="0"/>
              <a:t>per le esternalità </a:t>
            </a:r>
            <a:r>
              <a:rPr lang="it-IT" dirty="0" smtClean="0"/>
              <a:t>positive generate  dalle </a:t>
            </a:r>
            <a:r>
              <a:rPr lang="it-IT" dirty="0" smtClean="0"/>
              <a:t>imprese più innovative </a:t>
            </a:r>
          </a:p>
          <a:p>
            <a:pPr algn="just"/>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it-IT" b="1" dirty="0" smtClean="0"/>
              <a:t>Art. 106 par. 2 TFUE (e art. 93 TFUE …)</a:t>
            </a:r>
            <a:endParaRPr lang="it-IT" b="1"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buNone/>
            </a:pPr>
            <a:r>
              <a:rPr lang="it-IT" b="1" dirty="0" smtClean="0"/>
              <a:t>“</a:t>
            </a:r>
            <a:r>
              <a:rPr lang="it-IT" b="1" i="1" dirty="0" smtClean="0"/>
              <a:t>Le imprese incaricate della gestione di servizi di interesse economico generale o aventi carattere di monopolio fiscale sono sottoposte alle norme dei trattati, e in particolare alle regole di concorrenza, nei limiti in cui l'applicazione di tali norme non osti all'adempimento, in linea di diritto e di fatto, della specifica missione loro affidata. Lo sviluppo degli scambi non deve essere compromesso in misura contraria agli interessi dell'Unione</a:t>
            </a:r>
            <a:r>
              <a:rPr lang="it-IT" b="1" dirty="0" smtClean="0"/>
              <a: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it-IT" b="1" dirty="0" smtClean="0"/>
              <a:t>… (segue)</a:t>
            </a:r>
            <a:endParaRPr lang="it-IT" b="1"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it-IT" dirty="0" smtClean="0"/>
              <a:t>Quindi, gestione del servizio secondo le regole delle concorrenza, ma ….</a:t>
            </a:r>
          </a:p>
          <a:p>
            <a:pPr algn="just">
              <a:buNone/>
            </a:pPr>
            <a:r>
              <a:rPr lang="it-IT" dirty="0" smtClean="0"/>
              <a:t>    1) </a:t>
            </a:r>
            <a:r>
              <a:rPr lang="it-IT" u="sng" dirty="0" smtClean="0"/>
              <a:t>Deroga</a:t>
            </a:r>
            <a:r>
              <a:rPr lang="it-IT" dirty="0" smtClean="0"/>
              <a:t> a tali regole se il loro rispetto rischia di compromettere l’adeguatezza del servizio affidato al gestore (specifico </a:t>
            </a:r>
            <a:r>
              <a:rPr lang="it-IT" i="1" dirty="0" smtClean="0"/>
              <a:t>market failure</a:t>
            </a:r>
            <a:r>
              <a:rPr lang="it-IT" dirty="0" smtClean="0"/>
              <a:t>)</a:t>
            </a:r>
          </a:p>
          <a:p>
            <a:pPr algn="just">
              <a:buNone/>
            </a:pPr>
            <a:r>
              <a:rPr lang="it-IT" dirty="0" smtClean="0"/>
              <a:t>    2) In ragione dell’importanza sociale del servizio, di fronte a tali “fallimenti del mercato” l’autorità pubblica può </a:t>
            </a:r>
            <a:r>
              <a:rPr lang="it-IT" u="sng" dirty="0" smtClean="0"/>
              <a:t>imporre</a:t>
            </a:r>
            <a:r>
              <a:rPr lang="it-IT" dirty="0" smtClean="0"/>
              <a:t> </a:t>
            </a:r>
            <a:r>
              <a:rPr lang="it-IT" b="1" dirty="0" smtClean="0"/>
              <a:t>obblighi di servizio pubblico </a:t>
            </a:r>
            <a:r>
              <a:rPr lang="it-IT" dirty="0" smtClean="0"/>
              <a:t>ovvero</a:t>
            </a:r>
            <a:r>
              <a:rPr lang="it-IT" b="1" dirty="0" smtClean="0"/>
              <a:t> </a:t>
            </a:r>
            <a:r>
              <a:rPr lang="it-IT" u="sng" dirty="0" smtClean="0"/>
              <a:t>concedere</a:t>
            </a:r>
            <a:r>
              <a:rPr lang="it-IT" b="1" dirty="0" smtClean="0"/>
              <a:t> diritti esclusivi o speciali </a:t>
            </a:r>
            <a:r>
              <a:rPr lang="it-IT" dirty="0" smtClean="0"/>
              <a:t>agli operatori</a:t>
            </a:r>
          </a:p>
          <a:p>
            <a:pPr algn="just">
              <a:buNone/>
            </a:pPr>
            <a:endParaRPr lang="it-IT" b="1" dirty="0" smtClean="0"/>
          </a:p>
          <a:p>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11560" y="0"/>
            <a:ext cx="8147248" cy="1124744"/>
          </a:xfrm>
        </p:spPr>
        <p:style>
          <a:lnRef idx="0">
            <a:schemeClr val="accent5"/>
          </a:lnRef>
          <a:fillRef idx="3">
            <a:schemeClr val="accent5"/>
          </a:fillRef>
          <a:effectRef idx="3">
            <a:schemeClr val="accent5"/>
          </a:effectRef>
          <a:fontRef idx="minor">
            <a:schemeClr val="lt1"/>
          </a:fontRef>
        </p:style>
        <p:txBody>
          <a:bodyPr>
            <a:normAutofit fontScale="90000"/>
          </a:bodyPr>
          <a:lstStyle/>
          <a:p>
            <a:r>
              <a:rPr lang="it-IT" b="1" dirty="0" smtClean="0"/>
              <a:t>  Tra “</a:t>
            </a:r>
            <a:r>
              <a:rPr lang="it-IT" b="1" i="1" dirty="0" smtClean="0"/>
              <a:t>criterio dell’aiuto di Stato</a:t>
            </a:r>
            <a:r>
              <a:rPr lang="it-IT" b="1" dirty="0" smtClean="0"/>
              <a:t>” e “</a:t>
            </a:r>
            <a:r>
              <a:rPr lang="it-IT" b="1" i="1" dirty="0" smtClean="0"/>
              <a:t>criterio della compensazione</a:t>
            </a:r>
            <a:r>
              <a:rPr lang="it-IT" b="1" dirty="0" smtClean="0"/>
              <a:t>”  </a:t>
            </a:r>
            <a:endParaRPr lang="it-IT" b="1" dirty="0"/>
          </a:p>
        </p:txBody>
      </p:sp>
      <p:sp>
        <p:nvSpPr>
          <p:cNvPr id="3" name="Segnaposto contenuto 2"/>
          <p:cNvSpPr>
            <a:spLocks noGrp="1"/>
          </p:cNvSpPr>
          <p:nvPr>
            <p:ph idx="1"/>
          </p:nvPr>
        </p:nvSpPr>
        <p:spPr>
          <a:xfrm>
            <a:off x="395536" y="1340768"/>
            <a:ext cx="8229600" cy="532859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dirty="0" smtClean="0"/>
              <a:t>Sent</a:t>
            </a:r>
            <a:r>
              <a:rPr lang="it-IT" dirty="0" smtClean="0"/>
              <a:t>. </a:t>
            </a:r>
            <a:r>
              <a:rPr lang="it-IT" i="1" dirty="0" smtClean="0"/>
              <a:t>Altmark</a:t>
            </a:r>
            <a:r>
              <a:rPr lang="it-IT" dirty="0" smtClean="0"/>
              <a:t> del 2003 (in materia di </a:t>
            </a:r>
            <a:r>
              <a:rPr lang="it-IT" dirty="0" smtClean="0"/>
              <a:t>trasporto), parametri per l’esclusione di un AS:</a:t>
            </a:r>
          </a:p>
          <a:p>
            <a:pPr marL="514350" indent="-514350" algn="just">
              <a:buFont typeface="+mj-lt"/>
              <a:buAutoNum type="arabicPeriod"/>
            </a:pPr>
            <a:r>
              <a:rPr lang="it-IT" b="1" dirty="0" smtClean="0">
                <a:latin typeface="Times New Roman" pitchFamily="18" charset="0"/>
                <a:cs typeface="Times New Roman" pitchFamily="18" charset="0"/>
              </a:rPr>
              <a:t>EFFETTIVITA’: </a:t>
            </a:r>
            <a:r>
              <a:rPr lang="it-IT" dirty="0" smtClean="0">
                <a:latin typeface="Times New Roman" pitchFamily="18" charset="0"/>
                <a:cs typeface="Times New Roman" pitchFamily="18" charset="0"/>
              </a:rPr>
              <a:t>incarico effettivo su obblighi di servizio </a:t>
            </a:r>
            <a:r>
              <a:rPr lang="it-IT" dirty="0" smtClean="0">
                <a:latin typeface="Times New Roman" pitchFamily="18" charset="0"/>
                <a:cs typeface="Times New Roman" pitchFamily="18" charset="0"/>
              </a:rPr>
              <a:t>pubblico</a:t>
            </a:r>
          </a:p>
          <a:p>
            <a:pPr marL="514350" indent="-514350" algn="just">
              <a:buFont typeface="+mj-lt"/>
              <a:buAutoNum type="arabicPeriod"/>
            </a:pPr>
            <a:r>
              <a:rPr lang="it-IT" b="1" dirty="0" smtClean="0">
                <a:latin typeface="Times New Roman" pitchFamily="18" charset="0"/>
                <a:cs typeface="Times New Roman" pitchFamily="18" charset="0"/>
              </a:rPr>
              <a:t>TRASPARENZA</a:t>
            </a:r>
            <a:r>
              <a:rPr lang="it-IT" b="1"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parametri di calcolo della compensazione previamente definiti in modo obiettivo e </a:t>
            </a:r>
            <a:r>
              <a:rPr lang="it-IT" dirty="0" smtClean="0">
                <a:latin typeface="Times New Roman" pitchFamily="18" charset="0"/>
                <a:cs typeface="Times New Roman" pitchFamily="18" charset="0"/>
              </a:rPr>
              <a:t>trasparente</a:t>
            </a:r>
          </a:p>
          <a:p>
            <a:pPr marL="514350" indent="-514350" algn="just">
              <a:buFont typeface="+mj-lt"/>
              <a:buAutoNum type="arabicPeriod"/>
            </a:pPr>
            <a:r>
              <a:rPr lang="it-IT" b="1" dirty="0" smtClean="0">
                <a:latin typeface="Times New Roman" pitchFamily="18" charset="0"/>
                <a:cs typeface="Times New Roman" pitchFamily="18" charset="0"/>
              </a:rPr>
              <a:t>PROPORZIONALITA</a:t>
            </a:r>
            <a:r>
              <a:rPr lang="it-IT" b="1"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compensazione non eccedente la copertura dei costi originati dall’adempimento degli obblighi di servizio pubblico, tenuto conto degli introiti relativi agli stessi e di un margine di utile </a:t>
            </a:r>
            <a:r>
              <a:rPr lang="it-IT" dirty="0" smtClean="0">
                <a:latin typeface="Times New Roman" pitchFamily="18" charset="0"/>
                <a:cs typeface="Times New Roman" pitchFamily="18" charset="0"/>
              </a:rPr>
              <a:t>ragionevole</a:t>
            </a:r>
          </a:p>
          <a:p>
            <a:pPr marL="514350" indent="-514350" algn="just">
              <a:buFont typeface="+mj-lt"/>
              <a:buAutoNum type="arabicPeriod"/>
            </a:pPr>
            <a:r>
              <a:rPr lang="it-IT" b="1" dirty="0" smtClean="0">
                <a:latin typeface="Times New Roman" pitchFamily="18" charset="0"/>
                <a:cs typeface="Times New Roman" pitchFamily="18" charset="0"/>
              </a:rPr>
              <a:t>EFFICIENZA</a:t>
            </a:r>
            <a:r>
              <a:rPr lang="it-IT" dirty="0" smtClean="0">
                <a:latin typeface="Times New Roman" pitchFamily="18" charset="0"/>
                <a:cs typeface="Times New Roman" pitchFamily="18" charset="0"/>
              </a:rPr>
              <a:t>: scelta dell’operatore con procedura di selezione pubblica. Altrimenti,  determinare il livello della compensazione sulla base di un'analisi dei costi di un'impresa media, gestita in modo efficiente, in considerazione del parametro della proporzionalità</a:t>
            </a:r>
          </a:p>
          <a:p>
            <a:pPr algn="just"/>
            <a:endParaRPr lang="it-IT" dirty="0" smtClean="0"/>
          </a:p>
          <a:p>
            <a:pPr algn="just"/>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19256" cy="100811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it-IT" b="1" dirty="0" smtClean="0"/>
              <a:t>Istanze etico – sociali e spesa pubblica</a:t>
            </a:r>
            <a:endParaRPr lang="it-IT" b="1" dirty="0"/>
          </a:p>
        </p:txBody>
      </p:sp>
      <p:sp>
        <p:nvSpPr>
          <p:cNvPr id="3" name="Segnaposto contenuto 2"/>
          <p:cNvSpPr>
            <a:spLocks noGrp="1"/>
          </p:cNvSpPr>
          <p:nvPr>
            <p:ph idx="1"/>
          </p:nvPr>
        </p:nvSpPr>
        <p:spPr>
          <a:xfrm>
            <a:off x="467544" y="1268760"/>
            <a:ext cx="8229600" cy="5328592"/>
          </a:xfrm>
        </p:spPr>
        <p:txBody>
          <a:bodyPr>
            <a:normAutofit fontScale="85000" lnSpcReduction="20000"/>
          </a:bodyPr>
          <a:lstStyle/>
          <a:p>
            <a:pPr algn="just"/>
            <a:r>
              <a:rPr lang="it-IT" dirty="0" smtClean="0"/>
              <a:t>M</a:t>
            </a:r>
            <a:r>
              <a:rPr lang="it-IT" b="1" dirty="0" smtClean="0"/>
              <a:t>odello economico del bene comune </a:t>
            </a:r>
            <a:r>
              <a:rPr lang="it-IT" dirty="0" smtClean="0"/>
              <a:t>(</a:t>
            </a:r>
            <a:r>
              <a:rPr lang="it-IT" b="1" dirty="0" smtClean="0"/>
              <a:t>EBC</a:t>
            </a:r>
            <a:r>
              <a:rPr lang="it-IT" dirty="0" smtClean="0"/>
              <a:t>): tra le </a:t>
            </a:r>
            <a:r>
              <a:rPr lang="it-IT" dirty="0" smtClean="0"/>
              <a:t>strategie proposte per la sua realizzazione, </a:t>
            </a:r>
            <a:r>
              <a:rPr lang="it-IT" dirty="0" smtClean="0"/>
              <a:t>introduzione </a:t>
            </a:r>
            <a:r>
              <a:rPr lang="it-IT" dirty="0" smtClean="0"/>
              <a:t>di indicatori di benessere </a:t>
            </a:r>
            <a:r>
              <a:rPr lang="it-IT" dirty="0" smtClean="0"/>
              <a:t>diversi dal PIL e l'elaborazione </a:t>
            </a:r>
            <a:r>
              <a:rPr lang="it-IT" dirty="0" smtClean="0"/>
              <a:t>di politiche mirate a riconoscere le imprese con il </a:t>
            </a:r>
            <a:r>
              <a:rPr lang="it-IT" b="1" dirty="0" smtClean="0"/>
              <a:t>maggiore contributo</a:t>
            </a:r>
            <a:r>
              <a:rPr lang="it-IT" dirty="0" smtClean="0"/>
              <a:t> al bene comune (</a:t>
            </a:r>
            <a:r>
              <a:rPr lang="it-IT" b="1" dirty="0" smtClean="0"/>
              <a:t>appalti pubblici etici</a:t>
            </a:r>
            <a:r>
              <a:rPr lang="it-IT" dirty="0" smtClean="0"/>
              <a:t> e promozione del commercio interno etico</a:t>
            </a:r>
            <a:r>
              <a:rPr lang="it-IT" dirty="0" smtClean="0"/>
              <a:t>)</a:t>
            </a:r>
          </a:p>
          <a:p>
            <a:pPr algn="just"/>
            <a:r>
              <a:rPr lang="it-IT" dirty="0" smtClean="0"/>
              <a:t>SBI (2011) – “Azioni chiave 10 e 11” (sinergia con SBA):</a:t>
            </a:r>
          </a:p>
          <a:p>
            <a:pPr marL="514350" indent="-514350" algn="just">
              <a:buFont typeface="+mj-lt"/>
              <a:buAutoNum type="arabicPeriod"/>
            </a:pPr>
            <a:r>
              <a:rPr lang="it-IT" dirty="0" smtClean="0"/>
              <a:t>N</a:t>
            </a:r>
            <a:r>
              <a:rPr lang="el-GR" dirty="0" smtClean="0"/>
              <a:t>el quadro della riforma degli </a:t>
            </a:r>
            <a:r>
              <a:rPr lang="el-GR" b="1" dirty="0" smtClean="0"/>
              <a:t>appalti pubblici</a:t>
            </a:r>
            <a:r>
              <a:rPr lang="el-GR" dirty="0" smtClean="0"/>
              <a:t>, valorizzare maggiormente l’elemento </a:t>
            </a:r>
            <a:r>
              <a:rPr lang="el-GR" b="1" dirty="0" smtClean="0"/>
              <a:t>della qualità </a:t>
            </a:r>
            <a:r>
              <a:rPr lang="el-GR" dirty="0" smtClean="0"/>
              <a:t>nell’aggiudicazione dei </a:t>
            </a:r>
            <a:r>
              <a:rPr lang="el-GR" dirty="0" smtClean="0"/>
              <a:t>contratti</a:t>
            </a:r>
            <a:r>
              <a:rPr lang="it-IT" dirty="0" smtClean="0"/>
              <a:t> (</a:t>
            </a:r>
            <a:r>
              <a:rPr lang="el-GR" dirty="0" smtClean="0"/>
              <a:t>soprattutto </a:t>
            </a:r>
            <a:r>
              <a:rPr lang="el-GR" dirty="0" smtClean="0"/>
              <a:t>nel caso dei servizi sociali e </a:t>
            </a:r>
            <a:r>
              <a:rPr lang="el-GR" dirty="0" smtClean="0"/>
              <a:t>sanitari</a:t>
            </a:r>
            <a:r>
              <a:rPr lang="it-IT" dirty="0" smtClean="0"/>
              <a:t>) tenendo conto </a:t>
            </a:r>
            <a:r>
              <a:rPr lang="el-GR" dirty="0" smtClean="0"/>
              <a:t>delle </a:t>
            </a:r>
            <a:r>
              <a:rPr lang="el-GR" b="1" dirty="0" smtClean="0"/>
              <a:t>condizioni di lavoro </a:t>
            </a:r>
            <a:r>
              <a:rPr lang="it-IT" b="1" dirty="0" smtClean="0"/>
              <a:t>praticate</a:t>
            </a:r>
          </a:p>
          <a:p>
            <a:pPr marL="514350" indent="-514350" algn="just">
              <a:buFont typeface="+mj-lt"/>
              <a:buAutoNum type="arabicPeriod"/>
            </a:pPr>
            <a:r>
              <a:rPr lang="it-IT" dirty="0" smtClean="0"/>
              <a:t>S</a:t>
            </a:r>
            <a:r>
              <a:rPr lang="el-GR" dirty="0" smtClean="0"/>
              <a:t>emplificare l’applicazione delle regole in materia di </a:t>
            </a:r>
            <a:r>
              <a:rPr lang="el-GR" b="1" dirty="0" smtClean="0"/>
              <a:t>aiuti di Stato </a:t>
            </a:r>
            <a:r>
              <a:rPr lang="el-GR" dirty="0" smtClean="0"/>
              <a:t>ai servizi sociali e ai servizi locali</a:t>
            </a:r>
            <a:endParaRPr lang="it-IT" dirty="0" smtClean="0"/>
          </a:p>
          <a:p>
            <a:pPr marL="514350" indent="-514350" algn="just">
              <a:buFont typeface="+mj-lt"/>
              <a:buAutoNum type="arabicPeriod"/>
            </a:pPr>
            <a:endParaRPr lang="it-IT" dirty="0" smtClean="0"/>
          </a:p>
          <a:p>
            <a:pPr marL="514350" indent="-514350" algn="just">
              <a:buFont typeface="+mj-lt"/>
              <a:buAutoNum type="arabicPeriod"/>
            </a:pP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864096"/>
          </a:xfrm>
        </p:spPr>
        <p:style>
          <a:lnRef idx="2">
            <a:schemeClr val="accent5">
              <a:shade val="50000"/>
            </a:schemeClr>
          </a:lnRef>
          <a:fillRef idx="1">
            <a:schemeClr val="accent5"/>
          </a:fillRef>
          <a:effectRef idx="0">
            <a:schemeClr val="accent5"/>
          </a:effectRef>
          <a:fontRef idx="minor">
            <a:schemeClr val="lt1"/>
          </a:fontRef>
        </p:style>
        <p:txBody>
          <a:bodyPr/>
          <a:lstStyle/>
          <a:p>
            <a:r>
              <a:rPr lang="it-IT" dirty="0" smtClean="0"/>
              <a:t>Aiuti di Stato e Sovvenzioni</a:t>
            </a:r>
            <a:endParaRPr lang="it-IT" dirty="0"/>
          </a:p>
        </p:txBody>
      </p:sp>
      <p:sp>
        <p:nvSpPr>
          <p:cNvPr id="3" name="Segnaposto contenuto 2"/>
          <p:cNvSpPr>
            <a:spLocks noGrp="1"/>
          </p:cNvSpPr>
          <p:nvPr>
            <p:ph idx="1"/>
          </p:nvPr>
        </p:nvSpPr>
        <p:spPr>
          <a:xfrm>
            <a:off x="251520" y="1052736"/>
            <a:ext cx="8640960" cy="580526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dirty="0" smtClean="0"/>
              <a:t>Intensificazione degli scambi commerciali:  generalizzata consapevolezza degli effetti distorsivi degli </a:t>
            </a:r>
            <a:r>
              <a:rPr lang="it-IT" b="1" dirty="0" smtClean="0"/>
              <a:t>aiuti pubblici </a:t>
            </a:r>
            <a:r>
              <a:rPr lang="it-IT" dirty="0" smtClean="0"/>
              <a:t>a favore di alcuni operatori economici. Necessità di predisporre opportune </a:t>
            </a:r>
            <a:r>
              <a:rPr lang="it-IT" b="1" dirty="0" smtClean="0"/>
              <a:t>garanzie giuridiche  </a:t>
            </a:r>
            <a:r>
              <a:rPr lang="it-IT" dirty="0" smtClean="0"/>
              <a:t>per le imprese nazionali:</a:t>
            </a:r>
          </a:p>
          <a:p>
            <a:pPr marL="457200" indent="-457200" algn="just">
              <a:buFont typeface="+mj-lt"/>
              <a:buAutoNum type="arabicPeriod"/>
            </a:pPr>
            <a:r>
              <a:rPr lang="it-IT" dirty="0" smtClean="0"/>
              <a:t>Inserimento di </a:t>
            </a:r>
            <a:r>
              <a:rPr lang="it-IT" b="1" dirty="0" smtClean="0"/>
              <a:t>specifiche clausole </a:t>
            </a:r>
            <a:r>
              <a:rPr lang="it-IT" dirty="0" smtClean="0"/>
              <a:t>negli accordi commerciali con il </a:t>
            </a:r>
            <a:r>
              <a:rPr lang="it-IT" b="1" dirty="0" smtClean="0"/>
              <a:t>mutuo impegno a non concedere premi all'esportazione di prodotti nazionali. </a:t>
            </a:r>
            <a:r>
              <a:rPr lang="it-IT" dirty="0" smtClean="0"/>
              <a:t>Reciproche assunzioni di obblighi </a:t>
            </a:r>
            <a:r>
              <a:rPr lang="it-IT" u="sng" dirty="0" smtClean="0"/>
              <a:t>prive di un correlato sistema di garanzie</a:t>
            </a:r>
            <a:r>
              <a:rPr lang="it-IT" dirty="0" smtClean="0"/>
              <a:t>: scarsa efficacia dal lato pratico</a:t>
            </a:r>
          </a:p>
          <a:p>
            <a:pPr marL="457200" indent="-457200" algn="just">
              <a:buFont typeface="+mj-lt"/>
              <a:buAutoNum type="arabicPeriod"/>
            </a:pPr>
            <a:r>
              <a:rPr lang="it-IT" dirty="0" smtClean="0"/>
              <a:t>Strada del </a:t>
            </a:r>
            <a:r>
              <a:rPr lang="it-IT" b="1" dirty="0" smtClean="0"/>
              <a:t>diritto interno </a:t>
            </a:r>
            <a:r>
              <a:rPr lang="it-IT" dirty="0" smtClean="0"/>
              <a:t>con la creazione di </a:t>
            </a:r>
            <a:r>
              <a:rPr lang="it-IT" b="1" dirty="0" smtClean="0"/>
              <a:t>regole di difesa commerciale unilaterali</a:t>
            </a:r>
            <a:r>
              <a:rPr lang="it-IT" dirty="0" smtClean="0"/>
              <a:t> per contrastare pratiche “aggressive” estere</a:t>
            </a:r>
          </a:p>
          <a:p>
            <a:pPr algn="just"/>
            <a:r>
              <a:rPr lang="it-IT" dirty="0" smtClean="0"/>
              <a:t>Modelli difformi e soluzioni eterogenee</a:t>
            </a:r>
          </a:p>
          <a:p>
            <a:pPr algn="just"/>
            <a:r>
              <a:rPr lang="it-IT" dirty="0" smtClean="0"/>
              <a:t>Tuttavia adozione generalizzata dei </a:t>
            </a:r>
            <a:r>
              <a:rPr lang="it-IT" b="1" dirty="0" smtClean="0"/>
              <a:t>dazi compensativi </a:t>
            </a:r>
            <a:r>
              <a:rPr lang="it-IT" dirty="0" smtClean="0"/>
              <a:t>per controbilanciare il vantaggio di prezzo di cui il prodotto importato fruiva in virtù dei sussidi erogati nel paese di provenienza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964488" cy="6858000"/>
          </a:xfrm>
        </p:spPr>
        <p:txBody>
          <a:bodyPr>
            <a:normAutofit lnSpcReduction="10000"/>
          </a:bodyPr>
          <a:lstStyle/>
          <a:p>
            <a:pPr algn="just">
              <a:buNone/>
            </a:pPr>
            <a:r>
              <a:rPr lang="it-IT" dirty="0" smtClean="0"/>
              <a:t>    Il </a:t>
            </a:r>
            <a:r>
              <a:rPr lang="it-IT" b="1" dirty="0" smtClean="0"/>
              <a:t>dibattito internazionale </a:t>
            </a:r>
            <a:r>
              <a:rPr lang="it-IT" dirty="0" smtClean="0"/>
              <a:t>sulle sovvenzioni pubbliche ha da sempre risentito della dialettica creatasi non tanto tra due differenti scuole di pensiero, quanto dall’incontro - scontro fra due diverse </a:t>
            </a:r>
            <a:r>
              <a:rPr lang="it-IT" b="1" dirty="0" smtClean="0"/>
              <a:t>esigenze della politica economica</a:t>
            </a:r>
            <a:r>
              <a:rPr lang="it-IT" dirty="0" smtClean="0"/>
              <a:t>:</a:t>
            </a:r>
          </a:p>
          <a:p>
            <a:pPr marL="514350" indent="-514350" algn="just">
              <a:buFont typeface="+mj-lt"/>
              <a:buAutoNum type="arabicPeriod"/>
            </a:pPr>
            <a:r>
              <a:rPr lang="it-IT" sz="3800" b="1" dirty="0" smtClean="0"/>
              <a:t>Lo slancio ideale</a:t>
            </a:r>
            <a:r>
              <a:rPr lang="it-IT" sz="3800" dirty="0" smtClean="0"/>
              <a:t>, supportato dalla dottrina prevalente, verso i </a:t>
            </a:r>
            <a:r>
              <a:rPr lang="it-IT" sz="3800" b="1" dirty="0" smtClean="0"/>
              <a:t>benefici del libero scambio </a:t>
            </a:r>
          </a:p>
          <a:p>
            <a:pPr marL="514350" indent="-514350" algn="just">
              <a:buFont typeface="+mj-lt"/>
              <a:buAutoNum type="arabicPeriod"/>
            </a:pPr>
            <a:r>
              <a:rPr lang="it-IT" sz="3800" dirty="0" smtClean="0"/>
              <a:t>Il necessario pragmatismo con cui i governi devono spesso fronteggiare le </a:t>
            </a:r>
            <a:r>
              <a:rPr lang="it-IT" sz="3800" b="1" dirty="0" smtClean="0"/>
              <a:t>difficoltà (congiunturali) interne</a:t>
            </a:r>
            <a:r>
              <a:rPr lang="it-IT" sz="3800" dirty="0" smtClean="0"/>
              <a:t>, spesso non sempre transitorie, causate di tale visone economico – politica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a:gradFill>
            <a:gsLst>
              <a:gs pos="0">
                <a:srgbClr val="FFEFD1"/>
              </a:gs>
              <a:gs pos="64999">
                <a:srgbClr val="F0EBD5"/>
              </a:gs>
              <a:gs pos="100000">
                <a:srgbClr val="D1C39F"/>
              </a:gs>
            </a:gsLst>
            <a:lin ang="5400000" scaled="0"/>
          </a:gradFill>
        </p:spPr>
        <p:txBody>
          <a:bodyPr>
            <a:normAutofit fontScale="85000" lnSpcReduction="20000"/>
          </a:bodyPr>
          <a:lstStyle/>
          <a:p>
            <a:pPr marL="514350" indent="-514350" algn="just">
              <a:buNone/>
            </a:pPr>
            <a:r>
              <a:rPr lang="it-IT" dirty="0" smtClean="0"/>
              <a:t>       Più precisamente, la disciplina internazionale volta a </a:t>
            </a:r>
            <a:r>
              <a:rPr lang="it-IT" b="1" dirty="0" smtClean="0"/>
              <a:t>limitare gli aiuti</a:t>
            </a:r>
            <a:r>
              <a:rPr lang="it-IT" dirty="0" smtClean="0"/>
              <a:t> (</a:t>
            </a:r>
            <a:r>
              <a:rPr lang="it-IT" b="1" dirty="0" smtClean="0"/>
              <a:t>divieti relativi</a:t>
            </a:r>
            <a:r>
              <a:rPr lang="it-IT" dirty="0" smtClean="0"/>
              <a:t>) rappresenta un punto di </a:t>
            </a:r>
            <a:r>
              <a:rPr lang="it-IT" b="1" dirty="0" smtClean="0"/>
              <a:t>equilibrio e mediazione </a:t>
            </a:r>
            <a:r>
              <a:rPr lang="it-IT" dirty="0" smtClean="0"/>
              <a:t>tra due necessità principali :</a:t>
            </a:r>
          </a:p>
          <a:p>
            <a:pPr marL="514350" lvl="0" indent="-514350" algn="just">
              <a:buFont typeface="+mj-lt"/>
              <a:buAutoNum type="alphaLcParenR"/>
            </a:pPr>
            <a:r>
              <a:rPr lang="it-IT" b="1" dirty="0" smtClean="0"/>
              <a:t>salvaguardare</a:t>
            </a:r>
            <a:r>
              <a:rPr lang="it-IT" dirty="0" smtClean="0"/>
              <a:t> il libero </a:t>
            </a:r>
            <a:r>
              <a:rPr lang="it-IT" b="1" dirty="0" smtClean="0"/>
              <a:t>intervento pubblico nell' economia</a:t>
            </a:r>
            <a:r>
              <a:rPr lang="it-IT" dirty="0" smtClean="0"/>
              <a:t> statale con la </a:t>
            </a:r>
            <a:r>
              <a:rPr lang="it-IT" b="1" dirty="0" smtClean="0"/>
              <a:t>contestuale</a:t>
            </a:r>
            <a:r>
              <a:rPr lang="it-IT" dirty="0" smtClean="0"/>
              <a:t> esigenza di evitare distorsioni negli scambi;</a:t>
            </a:r>
          </a:p>
          <a:p>
            <a:pPr marL="514350" lvl="0" indent="-514350" algn="just">
              <a:buFont typeface="+mj-lt"/>
              <a:buAutoNum type="alphaLcParenR"/>
            </a:pPr>
            <a:r>
              <a:rPr lang="it-IT" b="1" dirty="0" smtClean="0"/>
              <a:t>assicurare agli Stati</a:t>
            </a:r>
            <a:r>
              <a:rPr lang="it-IT" dirty="0" smtClean="0"/>
              <a:t>, pregiudicati dalle altrui misure di sostegno alle imprese, di poter adottare </a:t>
            </a:r>
            <a:r>
              <a:rPr lang="it-IT" b="1" dirty="0" smtClean="0"/>
              <a:t>misure di difesa commerciale </a:t>
            </a:r>
            <a:r>
              <a:rPr lang="it-IT" dirty="0" smtClean="0"/>
              <a:t>evitandone usi “impropri, pretestuosi e/o sproporzionati”</a:t>
            </a:r>
          </a:p>
          <a:p>
            <a:pPr marL="514350" indent="-514350" algn="just"/>
            <a:r>
              <a:rPr lang="it-IT" sz="3600" dirty="0" smtClean="0"/>
              <a:t>Gli aiuti alle imprese determinano inevitabilmente un meccanismo di </a:t>
            </a:r>
            <a:r>
              <a:rPr lang="it-IT" sz="3600" b="1" dirty="0" smtClean="0"/>
              <a:t>protezione dell’industria interna </a:t>
            </a:r>
            <a:r>
              <a:rPr lang="it-IT" sz="3600" dirty="0" smtClean="0"/>
              <a:t>che, soprattutto durante le varie crisi congiunturali, sembra diffondersi a macchia d’olio (</a:t>
            </a:r>
            <a:r>
              <a:rPr lang="it-IT" sz="3600" b="1" dirty="0" smtClean="0"/>
              <a:t>imitazione)</a:t>
            </a:r>
            <a:endParaRPr lang="it-IT" sz="3600" dirty="0" smtClean="0"/>
          </a:p>
          <a:p>
            <a:pPr marL="514350" indent="-514350" algn="just"/>
            <a:r>
              <a:rPr lang="it-IT" sz="3600" dirty="0" smtClean="0"/>
              <a:t>R</a:t>
            </a:r>
            <a:r>
              <a:rPr lang="it-IT" sz="3600" dirty="0" smtClean="0"/>
              <a:t>eplica dei </a:t>
            </a:r>
            <a:r>
              <a:rPr lang="it-IT" sz="3600" dirty="0" smtClean="0"/>
              <a:t>comportamenti protezionistici dei </a:t>
            </a:r>
            <a:r>
              <a:rPr lang="it-IT" sz="3600" i="1" dirty="0" smtClean="0"/>
              <a:t>competitors </a:t>
            </a:r>
            <a:r>
              <a:rPr lang="it-IT" sz="3600" dirty="0" smtClean="0"/>
              <a:t>commerciali piuttosto che perseverare  nell’applicazione delle regole del libero scambio</a:t>
            </a:r>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style>
          <a:lnRef idx="1">
            <a:schemeClr val="accent3"/>
          </a:lnRef>
          <a:fillRef idx="3">
            <a:schemeClr val="accent3"/>
          </a:fillRef>
          <a:effectRef idx="2">
            <a:schemeClr val="accent3"/>
          </a:effectRef>
          <a:fontRef idx="minor">
            <a:schemeClr val="lt1"/>
          </a:fontRef>
        </p:style>
        <p:txBody>
          <a:bodyPr/>
          <a:lstStyle/>
          <a:p>
            <a:r>
              <a:rPr lang="it-IT" b="1" dirty="0" smtClean="0"/>
              <a:t>Aiuti pubblici e sostenibilità</a:t>
            </a:r>
            <a:endParaRPr lang="it-IT" b="1" dirty="0"/>
          </a:p>
        </p:txBody>
      </p:sp>
      <p:sp>
        <p:nvSpPr>
          <p:cNvPr id="3" name="Segnaposto contenuto 2"/>
          <p:cNvSpPr>
            <a:spLocks noGrp="1"/>
          </p:cNvSpPr>
          <p:nvPr>
            <p:ph idx="1"/>
          </p:nvPr>
        </p:nvSpPr>
        <p:spPr>
          <a:xfrm>
            <a:off x="323528" y="1268760"/>
            <a:ext cx="8496944" cy="5400600"/>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it-IT" dirty="0" smtClean="0">
                <a:hlinkClick r:id="rId2"/>
              </a:rPr>
              <a:t>http://priceofoil.org/2017/07/05/g20-financing-climate-disaster/</a:t>
            </a:r>
            <a:endParaRPr lang="it-IT" dirty="0" smtClean="0"/>
          </a:p>
          <a:p>
            <a:pPr algn="just"/>
            <a:r>
              <a:rPr lang="it-IT" dirty="0" smtClean="0"/>
              <a:t>Studio effettuato da </a:t>
            </a:r>
            <a:r>
              <a:rPr lang="it-IT" b="1" dirty="0" smtClean="0"/>
              <a:t>Oil Change International, Friends of the Earth – U.S., Sierra Club, WWF European Policy Office, </a:t>
            </a:r>
            <a:r>
              <a:rPr lang="it-IT" dirty="0" smtClean="0"/>
              <a:t>con la collaborazione di Climate Action Network Europe, Environmental Defence (Canada), JACSES (Japan), Korea Federation for Environmental Movements (South Korea), Legambiente (Italy), Les Amis de la Terre (France), Urgewald (Germany), Friends of the Earth Japan, KIKO Network (Japan), and Re:Common (Italy). Le raccomandazioni qui contenute hanno ricevuto anche l’appoggio di AboveGround (Canada)</a:t>
            </a:r>
          </a:p>
          <a:p>
            <a:pPr algn="just"/>
            <a:r>
              <a:rPr lang="it-IT" dirty="0" smtClean="0"/>
              <a:t>Lo studio dimostra come gli Stati del G-20 concedano alle energie rinnovabili aiuti pari ad un ¼  di quelli stanziati a favore delle fonti </a:t>
            </a:r>
            <a:r>
              <a:rPr lang="it-IT" dirty="0" smtClean="0"/>
              <a:t>fossili </a:t>
            </a:r>
            <a:r>
              <a:rPr lang="it-IT" dirty="0" smtClean="0"/>
              <a:t>(nonostante che dopo </a:t>
            </a:r>
            <a:r>
              <a:rPr lang="it-IT" dirty="0" smtClean="0"/>
              <a:t>l’uscita degli USA dall’Accordo di Parigi, si </a:t>
            </a:r>
            <a:r>
              <a:rPr lang="it-IT" dirty="0" smtClean="0"/>
              <a:t>siano </a:t>
            </a:r>
            <a:r>
              <a:rPr lang="it-IT" dirty="0" smtClean="0"/>
              <a:t>schierati apertamente a favore della lotta ai cambiamenti </a:t>
            </a:r>
            <a:r>
              <a:rPr lang="it-IT" dirty="0" smtClean="0"/>
              <a:t>climatici)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19256" cy="922114"/>
          </a:xfrm>
        </p:spPr>
        <p:style>
          <a:lnRef idx="2">
            <a:schemeClr val="accent1">
              <a:shade val="50000"/>
            </a:schemeClr>
          </a:lnRef>
          <a:fillRef idx="1">
            <a:schemeClr val="accent1"/>
          </a:fillRef>
          <a:effectRef idx="0">
            <a:schemeClr val="accent1"/>
          </a:effectRef>
          <a:fontRef idx="minor">
            <a:schemeClr val="lt1"/>
          </a:fontRef>
        </p:style>
        <p:txBody>
          <a:bodyPr/>
          <a:lstStyle/>
          <a:p>
            <a:r>
              <a:rPr lang="it-IT" b="1" dirty="0" smtClean="0"/>
              <a:t>UE: divieto di aiuti di Stato</a:t>
            </a:r>
            <a:endParaRPr lang="it-IT" b="1" dirty="0"/>
          </a:p>
        </p:txBody>
      </p:sp>
      <p:sp>
        <p:nvSpPr>
          <p:cNvPr id="3" name="Segnaposto contenuto 2"/>
          <p:cNvSpPr>
            <a:spLocks noGrp="1"/>
          </p:cNvSpPr>
          <p:nvPr>
            <p:ph idx="1"/>
          </p:nvPr>
        </p:nvSpPr>
        <p:spPr>
          <a:xfrm>
            <a:off x="251520" y="1124744"/>
            <a:ext cx="8568952" cy="5472608"/>
          </a:xfrm>
        </p:spPr>
        <p:style>
          <a:lnRef idx="0">
            <a:scrgbClr r="0" g="0" b="0"/>
          </a:lnRef>
          <a:fillRef idx="1001">
            <a:schemeClr val="lt2"/>
          </a:fillRef>
          <a:effectRef idx="0">
            <a:scrgbClr r="0" g="0" b="0"/>
          </a:effectRef>
          <a:fontRef idx="major"/>
        </p:style>
        <p:txBody>
          <a:bodyPr>
            <a:normAutofit fontScale="77500" lnSpcReduction="20000"/>
          </a:bodyPr>
          <a:lstStyle/>
          <a:p>
            <a:pPr algn="just"/>
            <a:r>
              <a:rPr lang="it-IT" b="1" dirty="0" smtClean="0"/>
              <a:t>Art. 107 TFUE, </a:t>
            </a:r>
            <a:r>
              <a:rPr lang="it-IT" dirty="0" smtClean="0"/>
              <a:t>(Tit. </a:t>
            </a:r>
            <a:r>
              <a:rPr lang="it-IT" dirty="0" err="1" smtClean="0"/>
              <a:t>VI</a:t>
            </a:r>
            <a:r>
              <a:rPr lang="it-IT" dirty="0" smtClean="0"/>
              <a:t>, capo I, artt. 107-109) nelle “regole di concorrenza” applicabili agli Stati membri volte ad evitare distorsioni e perturbazioni del mercato interno a fronte di interventi pubblici a favore di particolari produzioni</a:t>
            </a:r>
            <a:endParaRPr lang="it-IT" b="1" dirty="0" smtClean="0"/>
          </a:p>
          <a:p>
            <a:pPr algn="just"/>
            <a:r>
              <a:rPr lang="it-IT" b="1" i="1" dirty="0" smtClean="0"/>
              <a:t>V</a:t>
            </a:r>
            <a:r>
              <a:rPr lang="it-IT" i="1" dirty="0" smtClean="0"/>
              <a:t>antaggio </a:t>
            </a:r>
            <a:r>
              <a:rPr lang="it-IT" dirty="0" smtClean="0"/>
              <a:t>economico per l’impresa beneficiaria derivante dalla misura pubblica</a:t>
            </a:r>
          </a:p>
          <a:p>
            <a:r>
              <a:rPr lang="it-IT" b="1" dirty="0" smtClean="0"/>
              <a:t>I</a:t>
            </a:r>
            <a:r>
              <a:rPr lang="it-IT" i="1" dirty="0" smtClean="0"/>
              <a:t>ncidenza </a:t>
            </a:r>
            <a:r>
              <a:rPr lang="it-IT" dirty="0" smtClean="0"/>
              <a:t>della misura sul commercio intra – UE</a:t>
            </a:r>
          </a:p>
          <a:p>
            <a:r>
              <a:rPr lang="it-IT" b="1" i="1" dirty="0" smtClean="0"/>
              <a:t>S</a:t>
            </a:r>
            <a:r>
              <a:rPr lang="it-IT" i="1" dirty="0" smtClean="0"/>
              <a:t>elettività </a:t>
            </a:r>
            <a:r>
              <a:rPr lang="it-IT" dirty="0" smtClean="0"/>
              <a:t>(o specificità) della misura, volta a favorire solo alcune imprese e non la totalità di esse</a:t>
            </a:r>
          </a:p>
          <a:p>
            <a:r>
              <a:rPr lang="it-IT" b="1" i="1" dirty="0" smtClean="0"/>
              <a:t>T</a:t>
            </a:r>
            <a:r>
              <a:rPr lang="it-IT" i="1" dirty="0" smtClean="0"/>
              <a:t>rasferimento </a:t>
            </a:r>
            <a:r>
              <a:rPr lang="it-IT" dirty="0" smtClean="0"/>
              <a:t>di risorse pubbliche</a:t>
            </a:r>
          </a:p>
          <a:p>
            <a:pPr algn="just"/>
            <a:r>
              <a:rPr lang="it-IT" dirty="0" smtClean="0"/>
              <a:t>Un ulteriore parametro può essere rinvenuto nella «(…) </a:t>
            </a:r>
            <a:r>
              <a:rPr lang="it-IT" b="1" dirty="0" smtClean="0"/>
              <a:t>dimensione dell’intervento </a:t>
            </a:r>
            <a:r>
              <a:rPr lang="it-IT" dirty="0" smtClean="0"/>
              <a:t>superiore alla soglia economica che determina la sua configurabilità in aiuto “</a:t>
            </a:r>
            <a:r>
              <a:rPr lang="it-IT" b="1" i="1" dirty="0" smtClean="0"/>
              <a:t>de minimis</a:t>
            </a:r>
            <a:r>
              <a:rPr lang="it-IT" dirty="0" smtClean="0"/>
              <a:t>”, come suggerito dalla Corte Costituzionale, sent. n. 249 del 7 novembre 2014 (</a:t>
            </a:r>
            <a:r>
              <a:rPr lang="it-IT" i="1" dirty="0" smtClean="0"/>
              <a:t>Considerato in diritto</a:t>
            </a:r>
            <a:r>
              <a:rPr lang="it-IT" dirty="0" smtClean="0"/>
              <a:t>, punto 2)</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157592" cy="692696"/>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it-IT" b="1" dirty="0" smtClean="0"/>
              <a:t>Ulteriori caratteristiche</a:t>
            </a:r>
            <a:endParaRPr lang="it-IT" b="1" dirty="0"/>
          </a:p>
        </p:txBody>
      </p:sp>
      <p:sp>
        <p:nvSpPr>
          <p:cNvPr id="3" name="Segnaposto contenuto 2"/>
          <p:cNvSpPr>
            <a:spLocks noGrp="1"/>
          </p:cNvSpPr>
          <p:nvPr>
            <p:ph idx="1"/>
          </p:nvPr>
        </p:nvSpPr>
        <p:spPr>
          <a:xfrm>
            <a:off x="323528" y="908720"/>
            <a:ext cx="8496944" cy="5688632"/>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it-IT" b="1" dirty="0" smtClean="0"/>
              <a:t>AIUTI AD HOC</a:t>
            </a:r>
            <a:r>
              <a:rPr lang="it-IT" dirty="0" smtClean="0"/>
              <a:t>: aiuti concessi a singole imprese individuate nello stesso atto istitutivo della misura</a:t>
            </a:r>
          </a:p>
          <a:p>
            <a:pPr algn="just"/>
            <a:r>
              <a:rPr lang="it-IT" b="1" dirty="0" smtClean="0"/>
              <a:t>REGIMI</a:t>
            </a:r>
            <a:r>
              <a:rPr lang="it-IT" dirty="0" smtClean="0"/>
              <a:t>: aiuti concessi a favore di imprese “definite nell’atto in linea generale e</a:t>
            </a:r>
            <a:r>
              <a:rPr lang="it-IT" i="1" dirty="0" smtClean="0"/>
              <a:t> </a:t>
            </a:r>
            <a:r>
              <a:rPr lang="it-IT" dirty="0" smtClean="0"/>
              <a:t>astratta”, senza legami con uno specifico progetto e per un ammontare e/o un periodo di tempo indefinito</a:t>
            </a:r>
          </a:p>
          <a:p>
            <a:pPr algn="just"/>
            <a:r>
              <a:rPr lang="it-IT" dirty="0" smtClean="0"/>
              <a:t>Conseguire “</a:t>
            </a:r>
            <a:r>
              <a:rPr lang="it-IT" b="1" dirty="0" smtClean="0"/>
              <a:t>obiettivo di interesse comune</a:t>
            </a:r>
            <a:r>
              <a:rPr lang="it-IT" dirty="0" smtClean="0"/>
              <a:t>” ben definito, riferibile alle fattispecie di cui all’art. 107, par.3, con azione pubblica “necessaria e proporzionale” (non sarebbe possibile ottenere il miglioramento atteso senza l’intervento dello Stato  - “fallimento del mercato” -  o con un intervento pubblico di minore </a:t>
            </a:r>
            <a:r>
              <a:rPr lang="it-IT" dirty="0" smtClean="0"/>
              <a:t>impatto)</a:t>
            </a:r>
            <a:endParaRPr lang="it-IT" dirty="0" smtClean="0"/>
          </a:p>
          <a:p>
            <a:pPr algn="just"/>
            <a:r>
              <a:rPr lang="it-IT" b="1" dirty="0" smtClean="0"/>
              <a:t>Effetto incentivazione: </a:t>
            </a:r>
            <a:r>
              <a:rPr lang="it-IT" dirty="0" smtClean="0"/>
              <a:t>modificare il comportamento delle imprese interessate, spingendole a intraprendere azioni supplementari che non avrebbero intrapreso senza l’aiuto</a:t>
            </a:r>
          </a:p>
          <a:p>
            <a:pPr algn="just"/>
            <a:r>
              <a:rPr lang="it-IT" dirty="0" smtClean="0"/>
              <a:t>Aiuti agli </a:t>
            </a:r>
            <a:r>
              <a:rPr lang="it-IT" b="1" dirty="0" smtClean="0"/>
              <a:t>investimenti </a:t>
            </a:r>
            <a:r>
              <a:rPr lang="it-IT" dirty="0" smtClean="0"/>
              <a:t>ed al </a:t>
            </a:r>
            <a:r>
              <a:rPr lang="it-IT" b="1" dirty="0" smtClean="0"/>
              <a:t>funzionamento</a:t>
            </a:r>
          </a:p>
          <a:p>
            <a:pPr algn="just"/>
            <a:r>
              <a:rPr lang="it-IT" b="1" dirty="0" smtClean="0"/>
              <a:t>Criterio investitore </a:t>
            </a:r>
            <a:r>
              <a:rPr lang="it-IT" b="1" dirty="0" smtClean="0"/>
              <a:t>privato</a:t>
            </a:r>
            <a:endParaRPr lang="it-IT"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2264</Words>
  <Application>Microsoft Office PowerPoint</Application>
  <PresentationFormat>Presentazione su schermo (4:3)</PresentationFormat>
  <Paragraphs>108</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    Cattedra Jean Monnet  - The implementation of EU policies by Regional and Local authorities (EUREL)  A.A. 2018/2019  Modulo “Diritto e politiche dell’Unione europea per l’occupazione e lo sviluppo”  Massimo Bartoli massimo.bartoli@unipg.it  </vt:lpstr>
      <vt:lpstr>Obiettivi EU 2020 (PCEST) e qualità della spesa pubblica</vt:lpstr>
      <vt:lpstr>Istanze etico – sociali e spesa pubblica</vt:lpstr>
      <vt:lpstr>Aiuti di Stato e Sovvenzioni</vt:lpstr>
      <vt:lpstr>Diapositiva 5</vt:lpstr>
      <vt:lpstr>Diapositiva 6</vt:lpstr>
      <vt:lpstr>Aiuti pubblici e sostenibilità</vt:lpstr>
      <vt:lpstr>UE: divieto di aiuti di Stato</vt:lpstr>
      <vt:lpstr>Ulteriori caratteristiche</vt:lpstr>
      <vt:lpstr>Diapositiva 10</vt:lpstr>
      <vt:lpstr>Diapositiva 11</vt:lpstr>
      <vt:lpstr>Diapositiva 12</vt:lpstr>
      <vt:lpstr>UE – Aiuti: aspetti procedurali</vt:lpstr>
      <vt:lpstr>La “doppia normativa”</vt:lpstr>
      <vt:lpstr>OMC: Accordo anti - sovvenzioni</vt:lpstr>
      <vt:lpstr>Svantaggio competitivo per le imprese europee?</vt:lpstr>
      <vt:lpstr>Diapositiva 17</vt:lpstr>
      <vt:lpstr>Aiuti e trasparenza: il RNA</vt:lpstr>
      <vt:lpstr>Diapositiva 19</vt:lpstr>
      <vt:lpstr>Art. 106 par. 2 TFUE (e art. 93 TFUE …)</vt:lpstr>
      <vt:lpstr>… (segue)</vt:lpstr>
      <vt:lpstr>  Tra “criterio dell’aiuto di Stato” e “criterio della compensazione”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Cattedra Jean Monnet  - The implementation of EU policies by Regional and Local authorities (EUREL)  A.A. 2018/2019  Modulo “Diritto e politiche dell’Unione europea per l’occupazione e lo sviluppo”  Massimo Bartoli massimo.bartoli@unipg.it  </dc:title>
  <dc:creator>Massimo</dc:creator>
  <cp:lastModifiedBy>Operatore</cp:lastModifiedBy>
  <cp:revision>28</cp:revision>
  <dcterms:created xsi:type="dcterms:W3CDTF">2019-05-01T17:25:59Z</dcterms:created>
  <dcterms:modified xsi:type="dcterms:W3CDTF">2019-05-02T11:19:46Z</dcterms:modified>
</cp:coreProperties>
</file>