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77" r:id="rId5"/>
    <p:sldId id="278" r:id="rId6"/>
    <p:sldId id="259" r:id="rId7"/>
    <p:sldId id="260" r:id="rId8"/>
    <p:sldId id="262" r:id="rId9"/>
    <p:sldId id="263" r:id="rId10"/>
    <p:sldId id="264" r:id="rId11"/>
    <p:sldId id="265" r:id="rId12"/>
    <p:sldId id="266" r:id="rId13"/>
    <p:sldId id="287" r:id="rId14"/>
    <p:sldId id="270" r:id="rId15"/>
    <p:sldId id="272" r:id="rId16"/>
    <p:sldId id="274" r:id="rId17"/>
    <p:sldId id="275" r:id="rId18"/>
    <p:sldId id="279" r:id="rId19"/>
    <p:sldId id="280" r:id="rId20"/>
    <p:sldId id="281" r:id="rId21"/>
    <p:sldId id="282" r:id="rId22"/>
    <p:sldId id="283" r:id="rId23"/>
    <p:sldId id="285" r:id="rId24"/>
    <p:sldId id="286" r:id="rId25"/>
    <p:sldId id="288" r:id="rId26"/>
    <p:sldId id="289"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ACD96-3C1D-414F-8CBF-0D22F1A4031C}" type="datetimeFigureOut">
              <a:rPr lang="it-IT" smtClean="0"/>
              <a:pPr/>
              <a:t>29/04/2019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A61B9B-A980-4F77-8BB9-9125AEB176C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29/04/2019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29/04/2019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c.europa.eu/internal_market/publications/docs/sbi-brochure/sbi-brochure-web_i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uropa.eu/rapid/press-release_IP-15-5909_en.htm" TargetMode="External"/><Relationship Id="rId2" Type="http://schemas.openxmlformats.org/officeDocument/2006/relationships/hyperlink" Target="https://ec.europa.eu/transparency/regdoc/rep/1/2016/IT/1-2016-356-IT-F1-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c.europa.eu/competition/state_aid/overview/new_guide_eu_rules_procurement_i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ur-lex.europa.eu/smartapi/cgi/sga_doc?smartapi!celexplus!prod!DocNumber&amp;lg=IT&amp;type_doc=COMfinal&amp;an_doc=2017&amp;nu_doc=0797" TargetMode="External"/><Relationship Id="rId2" Type="http://schemas.openxmlformats.org/officeDocument/2006/relationships/hyperlink" Target="http://www.europarl.europa.eu/doceo/document/TA-8-2019-0379_IT.html?redirect" TargetMode="External"/><Relationship Id="rId1" Type="http://schemas.openxmlformats.org/officeDocument/2006/relationships/slideLayout" Target="../slideLayouts/slideLayout2.xml"/><Relationship Id="rId4" Type="http://schemas.openxmlformats.org/officeDocument/2006/relationships/hyperlink" Target="http://www.europarl.europa.eu/oeil/popups/ficheprocedure.do?lang=fr&amp;reference=2017/0355(CO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esc.europa.eu/?i=portal.it.home" TargetMode="External"/><Relationship Id="rId2" Type="http://schemas.openxmlformats.org/officeDocument/2006/relationships/hyperlink" Target="http://eur-lex.europa.eu/legal-content/IT/ALL/?uri=CELEX:52015IE20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gemconsortium.org/about.aspx?page=pub_gem_special_topic_repor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peratore\Desktop\JM 2019\sfondo slid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olo 1"/>
          <p:cNvSpPr>
            <a:spLocks noGrp="1"/>
          </p:cNvSpPr>
          <p:nvPr>
            <p:ph type="ctrTitle"/>
          </p:nvPr>
        </p:nvSpPr>
        <p:spPr>
          <a:xfrm>
            <a:off x="611560" y="1196752"/>
            <a:ext cx="7844408" cy="3024336"/>
          </a:xfrm>
        </p:spPr>
        <p:txBody>
          <a:bodyPr>
            <a:normAutofit fontScale="90000"/>
          </a:bodyPr>
          <a:lstStyle/>
          <a:p>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Cattedra Jean Monnet  - The implementation of EU policies by Regional and Local authorities (EUREL) </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A.A. 2018/2019</a:t>
            </a:r>
            <a:br>
              <a:rPr lang="en-US" sz="2200" b="1" dirty="0" smtClean="0">
                <a:solidFill>
                  <a:srgbClr val="002060"/>
                </a:solidFill>
                <a:ea typeface="Tahoma" panose="020B0604030504040204" pitchFamily="34" charset="0"/>
                <a:cs typeface="Times New Roman" panose="02020603050405020304" pitchFamily="18" charset="0"/>
              </a:rPr>
            </a:br>
            <a:r>
              <a:rPr lang="en-US" sz="2200" b="1" dirty="0" smtClean="0">
                <a:solidFill>
                  <a:srgbClr val="002060"/>
                </a:solidFill>
                <a:ea typeface="Tahoma" panose="020B0604030504040204" pitchFamily="34" charset="0"/>
                <a:cs typeface="Times New Roman" panose="02020603050405020304" pitchFamily="18" charset="0"/>
              </a:rPr>
              <a:t/>
            </a:r>
            <a:br>
              <a:rPr lang="en-US" sz="2200" b="1" dirty="0" smtClean="0">
                <a:solidFill>
                  <a:srgbClr val="002060"/>
                </a:solidFill>
                <a:ea typeface="Tahoma" panose="020B0604030504040204" pitchFamily="34" charset="0"/>
                <a:cs typeface="Times New Roman" panose="02020603050405020304" pitchFamily="18" charset="0"/>
              </a:rPr>
            </a:br>
            <a:r>
              <a:rPr lang="en-US" sz="3100" b="1" dirty="0" smtClean="0">
                <a:solidFill>
                  <a:srgbClr val="C00000"/>
                </a:solidFill>
                <a:ea typeface="Tahoma" panose="020B0604030504040204" pitchFamily="34" charset="0"/>
                <a:cs typeface="Times New Roman" panose="02020603050405020304" pitchFamily="18" charset="0"/>
              </a:rPr>
              <a:t>Modulo “</a:t>
            </a:r>
            <a:r>
              <a:rPr lang="it-IT" sz="3100" b="1" dirty="0" smtClean="0">
                <a:solidFill>
                  <a:srgbClr val="C00000"/>
                </a:solidFill>
              </a:rPr>
              <a:t>Diritto e politiche dell’Unione europea per l’occupazione e lo sviluppo”</a:t>
            </a:r>
            <a:r>
              <a:rPr lang="it-IT" sz="3100" b="1" dirty="0" smtClean="0">
                <a:solidFill>
                  <a:srgbClr val="002060"/>
                </a:solidFill>
              </a:rPr>
              <a:t/>
            </a:r>
            <a:br>
              <a:rPr lang="it-IT" sz="3100" b="1" dirty="0" smtClean="0">
                <a:solidFill>
                  <a:srgbClr val="002060"/>
                </a:solidFill>
              </a:rPr>
            </a:br>
            <a:r>
              <a:rPr lang="it-IT" sz="3100" b="1" dirty="0" smtClean="0">
                <a:solidFill>
                  <a:srgbClr val="002060"/>
                </a:solidFill>
              </a:rPr>
              <a:t/>
            </a:r>
            <a:br>
              <a:rPr lang="it-IT" sz="3100" b="1" dirty="0" smtClean="0">
                <a:solidFill>
                  <a:srgbClr val="002060"/>
                </a:solidFill>
              </a:rPr>
            </a:br>
            <a:r>
              <a:rPr lang="it-IT" sz="2200" b="1" dirty="0" smtClean="0">
                <a:solidFill>
                  <a:srgbClr val="002060"/>
                </a:solidFill>
              </a:rPr>
              <a:t>Massimo Bartoli</a:t>
            </a:r>
            <a:br>
              <a:rPr lang="it-IT" sz="2200" b="1" dirty="0" smtClean="0">
                <a:solidFill>
                  <a:srgbClr val="002060"/>
                </a:solidFill>
              </a:rPr>
            </a:br>
            <a:r>
              <a:rPr lang="it-IT" sz="2200" b="1" dirty="0" smtClean="0">
                <a:solidFill>
                  <a:srgbClr val="002060"/>
                </a:solidFill>
              </a:rPr>
              <a:t>massimo.bartoli@unipg.it</a:t>
            </a:r>
            <a:r>
              <a:rPr lang="it-IT" sz="3100" b="1" dirty="0" smtClean="0">
                <a:solidFill>
                  <a:srgbClr val="002060"/>
                </a:solidFill>
              </a:rPr>
              <a:t/>
            </a:r>
            <a:br>
              <a:rPr lang="it-IT" sz="3100" b="1" dirty="0" smtClean="0">
                <a:solidFill>
                  <a:srgbClr val="002060"/>
                </a:solidFill>
              </a:rPr>
            </a:br>
            <a:r>
              <a:rPr lang="it-IT" sz="4800" b="1" dirty="0" smtClean="0">
                <a:solidFill>
                  <a:srgbClr val="002060"/>
                </a:solidFill>
              </a:rPr>
              <a:t/>
            </a:r>
            <a:br>
              <a:rPr lang="it-IT" sz="4800" b="1" dirty="0" smtClean="0">
                <a:solidFill>
                  <a:srgbClr val="002060"/>
                </a:solidFill>
              </a:rPr>
            </a:br>
            <a:endParaRPr lang="it-IT" dirty="0"/>
          </a:p>
        </p:txBody>
      </p:sp>
      <p:pic>
        <p:nvPicPr>
          <p:cNvPr id="6" name="Immagine 5" descr="C:\Users\Operatore\Desktop\JM 2019\lepa-logoweb.png"/>
          <p:cNvPicPr/>
          <p:nvPr/>
        </p:nvPicPr>
        <p:blipFill>
          <a:blip r:embed="rId3" cstate="print"/>
          <a:srcRect/>
          <a:stretch>
            <a:fillRect/>
          </a:stretch>
        </p:blipFill>
        <p:spPr bwMode="auto">
          <a:xfrm>
            <a:off x="251520" y="0"/>
            <a:ext cx="2267744" cy="764704"/>
          </a:xfrm>
          <a:prstGeom prst="rect">
            <a:avLst/>
          </a:prstGeom>
          <a:ln>
            <a:noFill/>
          </a:ln>
          <a:effectLst>
            <a:outerShdw blurRad="292100" dist="139700" dir="2700000" algn="tl" rotWithShape="0">
              <a:srgbClr val="333333">
                <a:alpha val="65000"/>
              </a:srgbClr>
            </a:outerShdw>
          </a:effectLst>
        </p:spPr>
      </p:pic>
      <p:sp>
        <p:nvSpPr>
          <p:cNvPr id="3" name="Sottotitolo 2"/>
          <p:cNvSpPr>
            <a:spLocks noGrp="1"/>
          </p:cNvSpPr>
          <p:nvPr>
            <p:ph type="subTitle" idx="1"/>
          </p:nvPr>
        </p:nvSpPr>
        <p:spPr>
          <a:xfrm>
            <a:off x="1331640" y="4509120"/>
            <a:ext cx="6400800" cy="1752600"/>
          </a:xfrm>
        </p:spPr>
        <p:txBody>
          <a:bodyPr>
            <a:normAutofit fontScale="85000" lnSpcReduction="10000"/>
          </a:bodyPr>
          <a:lstStyle/>
          <a:p>
            <a:r>
              <a:rPr lang="it-IT" b="1" dirty="0" smtClean="0">
                <a:solidFill>
                  <a:schemeClr val="tx1"/>
                </a:solidFill>
              </a:rPr>
              <a:t>Lezione 5</a:t>
            </a:r>
          </a:p>
          <a:p>
            <a:r>
              <a:rPr lang="it-IT" b="1" i="1" dirty="0" smtClean="0">
                <a:solidFill>
                  <a:schemeClr val="tx1"/>
                </a:solidFill>
              </a:rPr>
              <a:t>Riflessioni in tema di imprenditoria sociale e di nuove frontiere dell’economia </a:t>
            </a:r>
            <a:r>
              <a:rPr lang="it-IT" i="1" dirty="0" smtClean="0"/>
              <a:t>	</a:t>
            </a:r>
          </a:p>
          <a:p>
            <a:r>
              <a:rPr lang="it-IT" i="1" dirty="0" smtClean="0"/>
              <a:t>	</a:t>
            </a:r>
          </a:p>
          <a:p>
            <a:endParaRPr lang="it-IT" dirty="0"/>
          </a:p>
        </p:txBody>
      </p:sp>
      <p:pic>
        <p:nvPicPr>
          <p:cNvPr id="7" name="Immagine 6" descr="C:\Users\Operatore\Desktop\JM 2019\unipg - Copia.jpg"/>
          <p:cNvPicPr/>
          <p:nvPr/>
        </p:nvPicPr>
        <p:blipFill>
          <a:blip r:embed="rId4" cstate="print"/>
          <a:srcRect/>
          <a:stretch>
            <a:fillRect/>
          </a:stretch>
        </p:blipFill>
        <p:spPr bwMode="auto">
          <a:xfrm>
            <a:off x="2915816" y="0"/>
            <a:ext cx="864096" cy="764704"/>
          </a:xfrm>
          <a:prstGeom prst="rect">
            <a:avLst/>
          </a:prstGeom>
          <a:ln>
            <a:noFill/>
          </a:ln>
          <a:effectLst>
            <a:outerShdw blurRad="292100" dist="139700" dir="2700000" algn="tl" rotWithShape="0">
              <a:srgbClr val="333333">
                <a:alpha val="65000"/>
              </a:srgbClr>
            </a:outerShdw>
          </a:effectLst>
        </p:spPr>
      </p:pic>
      <p:pic>
        <p:nvPicPr>
          <p:cNvPr id="8" name="Immagine 7" descr="C:\Users\Operatore\Desktop\JM 2019\Eurel.jpg"/>
          <p:cNvPicPr/>
          <p:nvPr/>
        </p:nvPicPr>
        <p:blipFill>
          <a:blip r:embed="rId5" cstate="print"/>
          <a:srcRect/>
          <a:stretch>
            <a:fillRect/>
          </a:stretch>
        </p:blipFill>
        <p:spPr bwMode="auto">
          <a:xfrm>
            <a:off x="4211960" y="0"/>
            <a:ext cx="1224136" cy="764704"/>
          </a:xfrm>
          <a:prstGeom prst="rect">
            <a:avLst/>
          </a:prstGeom>
          <a:ln>
            <a:noFill/>
          </a:ln>
          <a:effectLst>
            <a:outerShdw blurRad="292100" dist="139700" dir="2700000" algn="tl" rotWithShape="0">
              <a:srgbClr val="333333">
                <a:alpha val="65000"/>
              </a:srgbClr>
            </a:outerShdw>
          </a:effectLst>
        </p:spPr>
      </p:pic>
      <p:pic>
        <p:nvPicPr>
          <p:cNvPr id="9" name="Immagine 8" descr="C:\Users\Operatore\Desktop\JM 2019\cofinanziato.jpg"/>
          <p:cNvPicPr/>
          <p:nvPr/>
        </p:nvPicPr>
        <p:blipFill>
          <a:blip r:embed="rId6" cstate="print"/>
          <a:srcRect/>
          <a:stretch>
            <a:fillRect/>
          </a:stretch>
        </p:blipFill>
        <p:spPr bwMode="auto">
          <a:xfrm>
            <a:off x="5796136" y="0"/>
            <a:ext cx="2880320" cy="76470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87624" y="0"/>
            <a:ext cx="6665168" cy="620688"/>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it-IT" b="1" dirty="0" smtClean="0">
                <a:solidFill>
                  <a:schemeClr val="tx1"/>
                </a:solidFill>
              </a:rPr>
              <a:t>IS:  casistica e tipologie</a:t>
            </a:r>
            <a:endParaRPr lang="it-IT" b="1" dirty="0">
              <a:solidFill>
                <a:schemeClr val="tx1"/>
              </a:solidFill>
            </a:endParaRPr>
          </a:p>
        </p:txBody>
      </p:sp>
      <p:sp>
        <p:nvSpPr>
          <p:cNvPr id="3" name="Segnaposto contenuto 2"/>
          <p:cNvSpPr>
            <a:spLocks noGrp="1"/>
          </p:cNvSpPr>
          <p:nvPr>
            <p:ph sz="quarter" idx="1"/>
          </p:nvPr>
        </p:nvSpPr>
        <p:spPr>
          <a:xfrm>
            <a:off x="323528" y="836712"/>
            <a:ext cx="8424936" cy="576064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marL="457200" indent="-457200" algn="just">
              <a:buFont typeface="+mj-lt"/>
              <a:buAutoNum type="alphaUcPeriod"/>
            </a:pPr>
            <a:r>
              <a:rPr lang="it-IT" b="1" dirty="0" smtClean="0"/>
              <a:t>fornitrici </a:t>
            </a:r>
            <a:r>
              <a:rPr lang="el-GR" b="1" dirty="0" smtClean="0"/>
              <a:t>di </a:t>
            </a:r>
            <a:r>
              <a:rPr lang="it-IT" b="1" dirty="0" smtClean="0"/>
              <a:t>beni e </a:t>
            </a:r>
            <a:r>
              <a:rPr lang="el-GR" b="1" dirty="0" smtClean="0"/>
              <a:t>servizi sociali destinati a un “pubblico vulnerabile</a:t>
            </a:r>
            <a:r>
              <a:rPr lang="it-IT" b="1" dirty="0" smtClean="0"/>
              <a:t>” </a:t>
            </a:r>
            <a:r>
              <a:rPr lang="it-IT" dirty="0" smtClean="0"/>
              <a:t>(</a:t>
            </a:r>
            <a:r>
              <a:rPr lang="el-GR" dirty="0" smtClean="0"/>
              <a:t>accesso all’alloggio e alle cure, l’assistenza a persone anziane o disabili, l’inclusione di gruppi vulnerabili, l’assistenza all’infanzia, l’accesso all’impiego e alla formazione</a:t>
            </a:r>
            <a:r>
              <a:rPr lang="it-IT" dirty="0" smtClean="0"/>
              <a:t>);</a:t>
            </a:r>
          </a:p>
          <a:p>
            <a:pPr marL="457200" indent="-457200" algn="just">
              <a:buFont typeface="+mj-lt"/>
              <a:buAutoNum type="alphaUcPeriod"/>
            </a:pPr>
            <a:r>
              <a:rPr lang="el-GR" dirty="0" smtClean="0"/>
              <a:t>che </a:t>
            </a:r>
            <a:r>
              <a:rPr lang="el-GR" b="1" dirty="0" smtClean="0"/>
              <a:t>perseguono un obiettivo generale di natura sociale, ma la cui attività può riguardare beni o servizi non di natura sociale </a:t>
            </a:r>
            <a:r>
              <a:rPr lang="el-GR" dirty="0" smtClean="0"/>
              <a:t>(come la formazione e la riqualificazione professionale)</a:t>
            </a:r>
            <a:endParaRPr lang="it-IT" dirty="0" smtClean="0"/>
          </a:p>
          <a:p>
            <a:pPr marL="457200" indent="-457200" algn="just"/>
            <a:r>
              <a:rPr lang="it-IT" b="1" dirty="0" smtClean="0"/>
              <a:t>F</a:t>
            </a:r>
            <a:r>
              <a:rPr lang="el-GR" b="1" dirty="0" smtClean="0"/>
              <a:t>orma giuri</a:t>
            </a:r>
            <a:r>
              <a:rPr lang="it-IT" b="1" dirty="0" smtClean="0"/>
              <a:t>dica: </a:t>
            </a:r>
            <a:r>
              <a:rPr lang="el-GR" dirty="0" smtClean="0"/>
              <a:t>non è raro trovare </a:t>
            </a:r>
            <a:r>
              <a:rPr lang="el-GR" b="1" dirty="0" smtClean="0"/>
              <a:t>raggruppamenti</a:t>
            </a:r>
            <a:r>
              <a:rPr lang="el-GR" dirty="0" smtClean="0"/>
              <a:t> di entità distinte (</a:t>
            </a:r>
            <a:r>
              <a:rPr lang="el-GR" i="1" dirty="0" smtClean="0"/>
              <a:t>cooperative, fondazioni, associazioni e mutue</a:t>
            </a:r>
            <a:r>
              <a:rPr lang="el-GR" dirty="0" smtClean="0"/>
              <a:t>), alcune delle quali possono essere imprese sociali </a:t>
            </a:r>
            <a:r>
              <a:rPr lang="el-GR" i="1" dirty="0" smtClean="0"/>
              <a:t>tout court</a:t>
            </a:r>
            <a:r>
              <a:rPr lang="it-IT" i="1" dirty="0" smtClean="0"/>
              <a:t>, </a:t>
            </a:r>
            <a:r>
              <a:rPr lang="el-GR" dirty="0" smtClean="0"/>
              <a:t>mentre altre possono assumere la forma di società privata o di </a:t>
            </a:r>
            <a:r>
              <a:rPr lang="it-IT" dirty="0" smtClean="0"/>
              <a:t>S.p.A. </a:t>
            </a:r>
            <a:r>
              <a:rPr lang="el-GR" dirty="0" smtClean="0"/>
              <a:t> </a:t>
            </a:r>
            <a:r>
              <a:rPr lang="it-IT" dirty="0" smtClean="0"/>
              <a:t>di tipo </a:t>
            </a:r>
            <a:r>
              <a:rPr lang="el-GR" dirty="0" smtClean="0"/>
              <a:t>tradizionale</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99592" y="260648"/>
            <a:ext cx="6984776" cy="580926"/>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it-IT" b="1" dirty="0" smtClean="0"/>
              <a:t>SBI</a:t>
            </a:r>
            <a:endParaRPr lang="it-IT" b="1" dirty="0"/>
          </a:p>
        </p:txBody>
      </p:sp>
      <p:sp>
        <p:nvSpPr>
          <p:cNvPr id="3" name="Segnaposto contenuto 2"/>
          <p:cNvSpPr>
            <a:spLocks noGrp="1"/>
          </p:cNvSpPr>
          <p:nvPr>
            <p:ph sz="quarter" idx="1"/>
          </p:nvPr>
        </p:nvSpPr>
        <p:spPr>
          <a:xfrm>
            <a:off x="323528" y="908720"/>
            <a:ext cx="8352928" cy="5688632"/>
          </a:xfrm>
        </p:spPr>
        <p:style>
          <a:lnRef idx="2">
            <a:schemeClr val="accent5"/>
          </a:lnRef>
          <a:fillRef idx="1">
            <a:schemeClr val="lt1"/>
          </a:fillRef>
          <a:effectRef idx="0">
            <a:schemeClr val="accent5"/>
          </a:effectRef>
          <a:fontRef idx="minor">
            <a:schemeClr val="dk1"/>
          </a:fontRef>
        </p:style>
        <p:txBody>
          <a:bodyPr>
            <a:normAutofit fontScale="77500" lnSpcReduction="20000"/>
          </a:bodyPr>
          <a:lstStyle/>
          <a:p>
            <a:pPr algn="just"/>
            <a:r>
              <a:rPr lang="it-IT" dirty="0" smtClean="0"/>
              <a:t>SBI: lanciata dalla Commissione nel 2011 con la citata Comunicazione n. 682 (</a:t>
            </a:r>
            <a:r>
              <a:rPr lang="en-US" dirty="0" smtClean="0">
                <a:hlinkClick r:id="rId2"/>
              </a:rPr>
              <a:t>http://ec.europa.eu/internal_market/publications/docs/sbi-brochure/sbi-brochure-web_it.pdf</a:t>
            </a:r>
            <a:r>
              <a:rPr lang="en-US" dirty="0" smtClean="0"/>
              <a:t>)</a:t>
            </a:r>
            <a:endParaRPr lang="it-IT" dirty="0" smtClean="0"/>
          </a:p>
          <a:p>
            <a:pPr algn="just"/>
            <a:r>
              <a:rPr lang="it-IT" dirty="0" smtClean="0"/>
              <a:t>Iniziative “</a:t>
            </a:r>
            <a:r>
              <a:rPr lang="el-GR" dirty="0" smtClean="0"/>
              <a:t>complementar</a:t>
            </a:r>
            <a:r>
              <a:rPr lang="it-IT" dirty="0" smtClean="0"/>
              <a:t>i” come, ad esempio, quelle legate:</a:t>
            </a:r>
          </a:p>
          <a:p>
            <a:pPr algn="just">
              <a:buFont typeface="Wingdings" pitchFamily="2" charset="2"/>
              <a:buChar char="Ø"/>
            </a:pPr>
            <a:r>
              <a:rPr lang="it-IT" dirty="0" smtClean="0"/>
              <a:t> al</a:t>
            </a:r>
            <a:r>
              <a:rPr lang="el-GR" dirty="0" smtClean="0"/>
              <a:t>la Comunicazione della Commissione </a:t>
            </a:r>
            <a:r>
              <a:rPr lang="el-GR" i="1" dirty="0" smtClean="0"/>
              <a:t>sulla responsabilità sociale delle imprese</a:t>
            </a:r>
            <a:r>
              <a:rPr lang="el-GR" dirty="0" smtClean="0"/>
              <a:t> (RSI)</a:t>
            </a:r>
            <a:r>
              <a:rPr lang="it-IT" dirty="0" smtClean="0"/>
              <a:t> - </a:t>
            </a:r>
            <a:r>
              <a:rPr lang="el-GR" dirty="0" smtClean="0"/>
              <a:t>COM(2011) 681</a:t>
            </a:r>
            <a:r>
              <a:rPr lang="it-IT" dirty="0" smtClean="0"/>
              <a:t>;</a:t>
            </a:r>
          </a:p>
          <a:p>
            <a:pPr algn="just">
              <a:buFont typeface="Wingdings" pitchFamily="2" charset="2"/>
              <a:buChar char="Ø"/>
            </a:pPr>
            <a:r>
              <a:rPr lang="it-IT" dirty="0" smtClean="0"/>
              <a:t>all’implementazione dei punti dello </a:t>
            </a:r>
            <a:r>
              <a:rPr lang="it-IT" i="1" dirty="0" smtClean="0"/>
              <a:t>Small Business Act </a:t>
            </a:r>
            <a:r>
              <a:rPr lang="it-IT" dirty="0" smtClean="0"/>
              <a:t>[</a:t>
            </a:r>
            <a:r>
              <a:rPr lang="el-GR" i="1" dirty="0" smtClean="0"/>
              <a:t>Riesame dello </a:t>
            </a:r>
            <a:r>
              <a:rPr lang="el-GR" dirty="0" smtClean="0"/>
              <a:t>“</a:t>
            </a:r>
            <a:r>
              <a:rPr lang="el-GR" i="1" dirty="0" smtClean="0"/>
              <a:t>Small Business Act</a:t>
            </a:r>
            <a:r>
              <a:rPr lang="el-GR" dirty="0" smtClean="0"/>
              <a:t>” per l’Europa”, COM(2011) 78</a:t>
            </a:r>
            <a:r>
              <a:rPr lang="it-IT" dirty="0" smtClean="0"/>
              <a:t>]</a:t>
            </a:r>
          </a:p>
          <a:p>
            <a:pPr algn="just"/>
            <a:r>
              <a:rPr lang="it-IT" dirty="0" smtClean="0"/>
              <a:t>La SBI si prefigge un </a:t>
            </a:r>
            <a:r>
              <a:rPr lang="it-IT" b="1" dirty="0" smtClean="0"/>
              <a:t>triplice obiettivo </a:t>
            </a:r>
            <a:r>
              <a:rPr lang="it-IT" dirty="0" smtClean="0"/>
              <a:t>a beneficio dell’imprenditoria sociale:</a:t>
            </a:r>
          </a:p>
          <a:p>
            <a:pPr marL="457200" indent="-457200" algn="just">
              <a:buFont typeface="+mj-lt"/>
              <a:buAutoNum type="arabicPeriod"/>
            </a:pPr>
            <a:r>
              <a:rPr lang="it-IT" dirty="0" smtClean="0"/>
              <a:t>agevolarne l’</a:t>
            </a:r>
            <a:r>
              <a:rPr lang="it-IT" b="1" dirty="0" smtClean="0"/>
              <a:t>accesso ai finanziamenti</a:t>
            </a:r>
            <a:endParaRPr lang="it-IT" dirty="0" smtClean="0"/>
          </a:p>
          <a:p>
            <a:pPr marL="457200" indent="-457200" algn="just">
              <a:buFont typeface="+mj-lt"/>
              <a:buAutoNum type="arabicPeriod"/>
            </a:pPr>
            <a:r>
              <a:rPr lang="it-IT" dirty="0" smtClean="0"/>
              <a:t>accentuarne la </a:t>
            </a:r>
            <a:r>
              <a:rPr lang="it-IT" b="1" dirty="0" smtClean="0"/>
              <a:t>visibilità nel mercato</a:t>
            </a:r>
            <a:endParaRPr lang="it-IT" dirty="0" smtClean="0"/>
          </a:p>
          <a:p>
            <a:pPr marL="457200" indent="-457200" algn="just">
              <a:buFont typeface="+mj-lt"/>
              <a:buAutoNum type="arabicPeriod"/>
            </a:pPr>
            <a:r>
              <a:rPr lang="it-IT" dirty="0" smtClean="0"/>
              <a:t>migliorare il </a:t>
            </a:r>
            <a:r>
              <a:rPr lang="it-IT" b="1" dirty="0" smtClean="0"/>
              <a:t>quadro normativo </a:t>
            </a:r>
            <a:r>
              <a:rPr lang="it-IT" dirty="0" smtClean="0"/>
              <a:t>di riferimento</a:t>
            </a:r>
          </a:p>
          <a:p>
            <a:pPr marL="457200" indent="-457200" algn="just"/>
            <a:r>
              <a:rPr lang="it-IT" dirty="0" smtClean="0"/>
              <a:t>Obiettivi perseguiti attraverso </a:t>
            </a:r>
            <a:r>
              <a:rPr lang="it-IT" b="1" dirty="0" smtClean="0"/>
              <a:t>11 azioni chiave</a:t>
            </a:r>
          </a:p>
          <a:p>
            <a:pPr algn="just"/>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sz="quarter" idx="1"/>
          </p:nvPr>
        </p:nvGraphicFramePr>
        <p:xfrm>
          <a:off x="0" y="-1"/>
          <a:ext cx="9144000" cy="6669360"/>
        </p:xfrm>
        <a:graphic>
          <a:graphicData uri="http://schemas.openxmlformats.org/drawingml/2006/table">
            <a:tbl>
              <a:tblPr firstRow="1" bandRow="1">
                <a:tableStyleId>{5C22544A-7EE6-4342-B048-85BDC9FD1C3A}</a:tableStyleId>
              </a:tblPr>
              <a:tblGrid>
                <a:gridCol w="9144000"/>
              </a:tblGrid>
              <a:tr h="657029">
                <a:tc>
                  <a:txBody>
                    <a:bodyPr/>
                    <a:lstStyle/>
                    <a:p>
                      <a:pPr algn="just"/>
                      <a:r>
                        <a:rPr lang="it-IT" dirty="0" smtClean="0"/>
                        <a:t>Q</a:t>
                      </a:r>
                      <a:r>
                        <a:rPr lang="el-GR" dirty="0" smtClean="0"/>
                        <a:t>uadro normativo europeo per i fondi di investimento solidale per agevolare l’accesso delle imprese sociali ai mercati finanziari</a:t>
                      </a:r>
                      <a:endParaRPr lang="it-IT" dirty="0"/>
                    </a:p>
                  </a:txBody>
                  <a:tcPr/>
                </a:tc>
              </a:tr>
              <a:tr h="657029">
                <a:tc>
                  <a:txBody>
                    <a:bodyPr/>
                    <a:lstStyle/>
                    <a:p>
                      <a:pPr algn="just"/>
                      <a:r>
                        <a:rPr lang="it-IT" dirty="0" smtClean="0"/>
                        <a:t>A</a:t>
                      </a:r>
                      <a:r>
                        <a:rPr lang="el-GR" dirty="0" smtClean="0"/>
                        <a:t>gevolare </a:t>
                      </a:r>
                      <a:r>
                        <a:rPr lang="el-GR" b="1" dirty="0" smtClean="0"/>
                        <a:t>l’accesso al microcredito </a:t>
                      </a:r>
                      <a:r>
                        <a:rPr lang="el-GR" dirty="0" smtClean="0"/>
                        <a:t>attraverso lo strumento europeo di micro-finanziamento “Progress”</a:t>
                      </a:r>
                      <a:endParaRPr lang="it-IT" dirty="0"/>
                    </a:p>
                  </a:txBody>
                  <a:tcPr/>
                </a:tc>
              </a:tr>
              <a:tr h="938612">
                <a:tc>
                  <a:txBody>
                    <a:bodyPr/>
                    <a:lstStyle/>
                    <a:p>
                      <a:pPr algn="just"/>
                      <a:r>
                        <a:rPr lang="it-IT" dirty="0" smtClean="0"/>
                        <a:t>Creazione in EaSI </a:t>
                      </a:r>
                      <a:r>
                        <a:rPr lang="el-GR" dirty="0" smtClean="0"/>
                        <a:t>di uno </a:t>
                      </a:r>
                      <a:r>
                        <a:rPr lang="el-GR" b="1" dirty="0" smtClean="0"/>
                        <a:t>strumento finanziario </a:t>
                      </a:r>
                      <a:r>
                        <a:rPr lang="it-IT" dirty="0" smtClean="0"/>
                        <a:t>per </a:t>
                      </a:r>
                      <a:r>
                        <a:rPr lang="el-GR" dirty="0" smtClean="0"/>
                        <a:t>agevolare l’accesso al finanziamento per le </a:t>
                      </a:r>
                      <a:r>
                        <a:rPr lang="it-IT" dirty="0" smtClean="0"/>
                        <a:t>IS </a:t>
                      </a:r>
                      <a:r>
                        <a:rPr lang="el-GR" dirty="0" smtClean="0"/>
                        <a:t>per consentirne l’avvio, lo sviluppo e l’espansione, grazie ad investimenti </a:t>
                      </a:r>
                      <a:r>
                        <a:rPr lang="el-GR" b="1" dirty="0" smtClean="0"/>
                        <a:t>in fondi d’investimento solidale</a:t>
                      </a:r>
                      <a:endParaRPr lang="it-IT" b="1" dirty="0"/>
                    </a:p>
                  </a:txBody>
                  <a:tcPr/>
                </a:tc>
              </a:tr>
              <a:tr h="380659">
                <a:tc>
                  <a:txBody>
                    <a:bodyPr/>
                    <a:lstStyle/>
                    <a:p>
                      <a:r>
                        <a:rPr lang="it-IT" b="1" dirty="0" smtClean="0"/>
                        <a:t>P</a:t>
                      </a:r>
                      <a:r>
                        <a:rPr lang="el-GR" b="1" dirty="0" smtClean="0"/>
                        <a:t>riorità d’investimento </a:t>
                      </a:r>
                      <a:r>
                        <a:rPr lang="el-GR" dirty="0" smtClean="0"/>
                        <a:t>“imprese sociali” nei regolamenti FESR e FSE a partire dal 2014</a:t>
                      </a:r>
                      <a:endParaRPr lang="it-IT" dirty="0"/>
                    </a:p>
                  </a:txBody>
                  <a:tcPr/>
                </a:tc>
              </a:tr>
              <a:tr h="657029">
                <a:tc>
                  <a:txBody>
                    <a:bodyPr/>
                    <a:lstStyle/>
                    <a:p>
                      <a:pPr algn="just"/>
                      <a:r>
                        <a:rPr lang="it-IT" dirty="0" smtClean="0"/>
                        <a:t>Ide</a:t>
                      </a:r>
                      <a:r>
                        <a:rPr lang="el-GR" dirty="0" smtClean="0"/>
                        <a:t>ntifica</a:t>
                      </a:r>
                      <a:r>
                        <a:rPr lang="it-IT" b="1" dirty="0" smtClean="0"/>
                        <a:t>re</a:t>
                      </a:r>
                      <a:r>
                        <a:rPr lang="el-GR" b="1" dirty="0" smtClean="0"/>
                        <a:t> buone pratiche</a:t>
                      </a:r>
                      <a:r>
                        <a:rPr lang="it-IT" b="1" dirty="0" smtClean="0"/>
                        <a:t>/</a:t>
                      </a:r>
                      <a:r>
                        <a:rPr lang="el-GR" b="1" dirty="0" smtClean="0"/>
                        <a:t>modelli riproducibili</a:t>
                      </a:r>
                      <a:r>
                        <a:rPr lang="it-IT" b="1" dirty="0" smtClean="0"/>
                        <a:t> </a:t>
                      </a:r>
                      <a:r>
                        <a:rPr lang="it-IT" dirty="0" smtClean="0"/>
                        <a:t>per una </a:t>
                      </a:r>
                      <a:r>
                        <a:rPr lang="el-GR" dirty="0" smtClean="0"/>
                        <a:t>mappa</a:t>
                      </a:r>
                      <a:r>
                        <a:rPr lang="it-IT" dirty="0" smtClean="0"/>
                        <a:t>tura</a:t>
                      </a:r>
                      <a:r>
                        <a:rPr lang="el-GR" dirty="0" smtClean="0"/>
                        <a:t> completa delle imprese sociali in Europa </a:t>
                      </a:r>
                      <a:endParaRPr lang="it-IT" dirty="0"/>
                    </a:p>
                  </a:txBody>
                  <a:tcPr/>
                </a:tc>
              </a:tr>
              <a:tr h="657029">
                <a:tc>
                  <a:txBody>
                    <a:bodyPr/>
                    <a:lstStyle/>
                    <a:p>
                      <a:pPr algn="just"/>
                      <a:r>
                        <a:rPr lang="it-IT" dirty="0" smtClean="0"/>
                        <a:t>B</a:t>
                      </a:r>
                      <a:r>
                        <a:rPr lang="el-GR" dirty="0" smtClean="0"/>
                        <a:t>anca dati pubblica delle </a:t>
                      </a:r>
                      <a:r>
                        <a:rPr lang="el-GR" b="1" dirty="0" smtClean="0"/>
                        <a:t>etichette e certificazioni </a:t>
                      </a:r>
                      <a:r>
                        <a:rPr lang="el-GR" dirty="0" smtClean="0"/>
                        <a:t>applicabili alle </a:t>
                      </a:r>
                      <a:r>
                        <a:rPr lang="it-IT" dirty="0" smtClean="0"/>
                        <a:t>IS</a:t>
                      </a:r>
                      <a:r>
                        <a:rPr lang="el-GR" dirty="0" smtClean="0"/>
                        <a:t> in Europa, per migliorarne la visibilità e la comparabilità</a:t>
                      </a:r>
                      <a:endParaRPr lang="it-IT" dirty="0"/>
                    </a:p>
                  </a:txBody>
                  <a:tcPr/>
                </a:tc>
              </a:tr>
              <a:tr h="122019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dirty="0" smtClean="0"/>
                        <a:t>P</a:t>
                      </a:r>
                      <a:r>
                        <a:rPr lang="el-GR" dirty="0" smtClean="0"/>
                        <a:t>romuovere il reciproco apprendimento e il rafforzamento delle </a:t>
                      </a:r>
                      <a:r>
                        <a:rPr lang="el-GR" b="1" dirty="0" smtClean="0"/>
                        <a:t>competenze delle amministrazioni nazionali e regionali</a:t>
                      </a:r>
                      <a:r>
                        <a:rPr lang="el-GR" dirty="0" smtClean="0"/>
                        <a:t> per l’attuazione di strategie</a:t>
                      </a:r>
                      <a:r>
                        <a:rPr lang="it-IT" dirty="0" smtClean="0"/>
                        <a:t> </a:t>
                      </a:r>
                      <a:r>
                        <a:rPr lang="el-GR" dirty="0" smtClean="0"/>
                        <a:t>di sostegno, promozione e finanziamento delle </a:t>
                      </a:r>
                      <a:r>
                        <a:rPr lang="it-IT" dirty="0" smtClean="0"/>
                        <a:t>IS (</a:t>
                      </a:r>
                      <a:r>
                        <a:rPr lang="el-GR" dirty="0" smtClean="0"/>
                        <a:t>in particolare nell’ambito dei fondi strutturali</a:t>
                      </a:r>
                      <a:r>
                        <a:rPr lang="it-IT" dirty="0" smtClean="0"/>
                        <a:t>)</a:t>
                      </a:r>
                    </a:p>
                    <a:p>
                      <a:endParaRPr lang="it-IT" dirty="0"/>
                    </a:p>
                  </a:txBody>
                  <a:tcPr/>
                </a:tc>
              </a:tr>
              <a:tr h="15017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a:t>
                      </a:r>
                      <a:r>
                        <a:rPr lang="el-GR" dirty="0" smtClean="0"/>
                        <a:t>reare </a:t>
                      </a:r>
                      <a:r>
                        <a:rPr lang="it-IT" dirty="0" smtClean="0"/>
                        <a:t>per le IS </a:t>
                      </a:r>
                      <a:r>
                        <a:rPr lang="el-GR" b="1" dirty="0" smtClean="0"/>
                        <a:t>una piattaforma elettronica di informazione e di scambio</a:t>
                      </a:r>
                      <a:r>
                        <a:rPr lang="el-GR" dirty="0" smtClean="0"/>
                        <a:t>, unica e multilingue, eventualmente collegata alla piattaforma “</a:t>
                      </a:r>
                      <a:r>
                        <a:rPr lang="el-GR" i="1" dirty="0" smtClean="0"/>
                        <a:t>Social Innovation Europe</a:t>
                      </a:r>
                      <a:r>
                        <a:rPr lang="el-GR" dirty="0" smtClean="0"/>
                        <a:t>” e alla rete “</a:t>
                      </a:r>
                      <a:r>
                        <a:rPr lang="el-GR" i="1" dirty="0" smtClean="0"/>
                        <a:t>Europe</a:t>
                      </a:r>
                      <a:r>
                        <a:rPr lang="it-IT" i="1" dirty="0" smtClean="0"/>
                        <a:t> </a:t>
                      </a:r>
                      <a:r>
                        <a:rPr lang="el-GR" i="1" dirty="0" smtClean="0"/>
                        <a:t>Enterprise</a:t>
                      </a:r>
                      <a:r>
                        <a:rPr lang="it-IT" i="1" dirty="0" smtClean="0"/>
                        <a:t> </a:t>
                      </a:r>
                      <a:r>
                        <a:rPr lang="el-GR" i="1" dirty="0" smtClean="0"/>
                        <a:t>Network</a:t>
                      </a:r>
                      <a:r>
                        <a:rPr lang="el-GR" dirty="0" smtClean="0"/>
                        <a:t>”, </a:t>
                      </a:r>
                      <a:r>
                        <a:rPr lang="it-IT" dirty="0" smtClean="0"/>
                        <a:t>nonché far </a:t>
                      </a:r>
                      <a:r>
                        <a:rPr lang="el-GR" dirty="0" smtClean="0"/>
                        <a:t>conoscere meglio e rendere più accessibili i programmi dell’UE che possono offrire un sostegno agli imprenditori sociali</a:t>
                      </a:r>
                      <a:endParaRPr lang="it-IT" dirty="0" smtClean="0"/>
                    </a:p>
                    <a:p>
                      <a:endParaRPr lang="it-IT"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nvPr>
        </p:nvGraphicFramePr>
        <p:xfrm>
          <a:off x="0" y="0"/>
          <a:ext cx="9144000" cy="6857999"/>
        </p:xfrm>
        <a:graphic>
          <a:graphicData uri="http://schemas.openxmlformats.org/drawingml/2006/table">
            <a:tbl>
              <a:tblPr firstRow="1" bandRow="1">
                <a:tableStyleId>{5C22544A-7EE6-4342-B048-85BDC9FD1C3A}</a:tableStyleId>
              </a:tblPr>
              <a:tblGrid>
                <a:gridCol w="9144000"/>
              </a:tblGrid>
              <a:tr h="2813538">
                <a:tc>
                  <a:txBody>
                    <a:bodyPr/>
                    <a:lstStyle/>
                    <a:p>
                      <a:pPr algn="just"/>
                      <a:r>
                        <a:rPr lang="it-IT" sz="2400" dirty="0" smtClean="0"/>
                        <a:t>Presentare:</a:t>
                      </a:r>
                      <a:r>
                        <a:rPr lang="it-IT" sz="2400" baseline="0" dirty="0" smtClean="0"/>
                        <a:t> 1) </a:t>
                      </a:r>
                      <a:r>
                        <a:rPr lang="it-IT" sz="2400" dirty="0" smtClean="0"/>
                        <a:t>p</a:t>
                      </a:r>
                      <a:r>
                        <a:rPr lang="el-GR" sz="2400" dirty="0" smtClean="0"/>
                        <a:t>roposta di semplificazione del </a:t>
                      </a:r>
                      <a:r>
                        <a:rPr lang="el-GR" sz="2400" i="1" dirty="0" smtClean="0"/>
                        <a:t>regolamento sullo statuto della società cooperativa europea</a:t>
                      </a:r>
                      <a:r>
                        <a:rPr lang="it-IT" sz="2400" dirty="0" smtClean="0"/>
                        <a:t>; </a:t>
                      </a:r>
                      <a:r>
                        <a:rPr lang="it-IT" sz="2400" dirty="0" err="1" smtClean="0"/>
                        <a:t>2</a:t>
                      </a:r>
                      <a:r>
                        <a:rPr lang="it-IT" sz="2400" dirty="0" smtClean="0"/>
                        <a:t>)</a:t>
                      </a:r>
                      <a:r>
                        <a:rPr lang="it-IT" sz="2400" baseline="0" dirty="0" smtClean="0"/>
                        <a:t> </a:t>
                      </a:r>
                      <a:r>
                        <a:rPr lang="el-GR" sz="2400" i="1" dirty="0" smtClean="0"/>
                        <a:t>regolamento che istituisca uno statuto della fondazione europea</a:t>
                      </a:r>
                      <a:r>
                        <a:rPr lang="it-IT" sz="2400" i="1" dirty="0" smtClean="0"/>
                        <a:t> </a:t>
                      </a:r>
                      <a:r>
                        <a:rPr lang="it-IT" sz="2400" dirty="0" smtClean="0"/>
                        <a:t>(ad utilizzo facoltativo rispetto alle forme giuridiche nazionali).</a:t>
                      </a:r>
                    </a:p>
                    <a:p>
                      <a:pPr algn="just"/>
                      <a:r>
                        <a:rPr lang="it-IT" sz="2400" dirty="0" smtClean="0"/>
                        <a:t>A</a:t>
                      </a:r>
                      <a:r>
                        <a:rPr lang="el-GR" sz="2400" dirty="0" smtClean="0"/>
                        <a:t>vviare uno </a:t>
                      </a:r>
                      <a:r>
                        <a:rPr lang="el-GR" sz="2400" i="1" dirty="0" smtClean="0"/>
                        <a:t>studio sulla situazione delle mutue </a:t>
                      </a:r>
                      <a:r>
                        <a:rPr lang="el-GR" sz="2400" dirty="0" smtClean="0"/>
                        <a:t>in tutti gli Stati membri per esaminare in particolare le loro attività transfrontaliere</a:t>
                      </a:r>
                      <a:endParaRPr lang="it-IT" sz="2400" dirty="0"/>
                    </a:p>
                  </a:txBody>
                  <a:tcPr/>
                </a:tc>
              </a:tr>
              <a:tr h="2813538">
                <a:tc>
                  <a:txBody>
                    <a:bodyPr/>
                    <a:lstStyle/>
                    <a:p>
                      <a:pPr algn="just"/>
                      <a:r>
                        <a:rPr lang="it-IT" sz="2400" dirty="0" smtClean="0"/>
                        <a:t>N</a:t>
                      </a:r>
                      <a:r>
                        <a:rPr lang="el-GR" sz="2400" dirty="0" smtClean="0"/>
                        <a:t>el quadro della riforma degli </a:t>
                      </a:r>
                      <a:r>
                        <a:rPr lang="el-GR" sz="2400" b="1" dirty="0" smtClean="0"/>
                        <a:t>appalti pubblici</a:t>
                      </a:r>
                      <a:r>
                        <a:rPr lang="el-GR" sz="2400" dirty="0" smtClean="0"/>
                        <a:t>, valorizzare maggiormente l’elemento </a:t>
                      </a:r>
                      <a:r>
                        <a:rPr lang="el-GR" sz="2400" b="1" dirty="0" smtClean="0"/>
                        <a:t>della qualità </a:t>
                      </a:r>
                      <a:r>
                        <a:rPr lang="el-GR" sz="2400" dirty="0" smtClean="0"/>
                        <a:t>nell’aggiudicazione dei contratti, soprattutto nel caso dei servizi sociali e sanitari, e valutare le modalità per tener conto delle </a:t>
                      </a:r>
                      <a:r>
                        <a:rPr lang="el-GR" sz="2400" b="1" dirty="0" smtClean="0"/>
                        <a:t>condizioni di lavoro </a:t>
                      </a:r>
                      <a:r>
                        <a:rPr lang="el-GR" sz="2400" dirty="0" smtClean="0"/>
                        <a:t>delle persone che partecipano alla produzione di beni e servizi oggetto dell’appalto, </a:t>
                      </a:r>
                      <a:r>
                        <a:rPr lang="it-IT" sz="2400" dirty="0" smtClean="0"/>
                        <a:t>nel rispetto de</a:t>
                      </a:r>
                      <a:r>
                        <a:rPr lang="el-GR" sz="2400" dirty="0" smtClean="0"/>
                        <a:t>i principi di non discriminazione, parità di trattamento e trasparenza sanciti dal </a:t>
                      </a:r>
                      <a:r>
                        <a:rPr lang="it-IT" sz="2400" dirty="0" smtClean="0"/>
                        <a:t>T</a:t>
                      </a:r>
                      <a:r>
                        <a:rPr lang="el-GR" sz="2400" dirty="0" smtClean="0"/>
                        <a:t>rattato</a:t>
                      </a:r>
                      <a:endParaRPr lang="it-IT" sz="2400" dirty="0"/>
                    </a:p>
                  </a:txBody>
                  <a:tcPr/>
                </a:tc>
              </a:tr>
              <a:tr h="1230923">
                <a:tc>
                  <a:txBody>
                    <a:bodyPr/>
                    <a:lstStyle/>
                    <a:p>
                      <a:pPr algn="just"/>
                      <a:r>
                        <a:rPr lang="it-IT" sz="2400" dirty="0" smtClean="0"/>
                        <a:t>S</a:t>
                      </a:r>
                      <a:r>
                        <a:rPr lang="el-GR" sz="2400" dirty="0" smtClean="0"/>
                        <a:t>emplificare l’applicazione delle regole in materia di </a:t>
                      </a:r>
                      <a:r>
                        <a:rPr lang="el-GR" sz="2400" b="1" dirty="0" smtClean="0"/>
                        <a:t>aiuti di Stato </a:t>
                      </a:r>
                      <a:r>
                        <a:rPr lang="el-GR" sz="2400" dirty="0" smtClean="0"/>
                        <a:t>ai servizi sociali e ai servizi locali</a:t>
                      </a:r>
                      <a:endParaRPr lang="it-IT" sz="24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115616" y="0"/>
            <a:ext cx="6665168" cy="724942"/>
          </a:xfrm>
          <a:solidFill>
            <a:srgbClr val="92D050"/>
          </a:solidFill>
        </p:spPr>
        <p:txBody>
          <a:bodyPr>
            <a:normAutofit fontScale="90000"/>
          </a:bodyPr>
          <a:lstStyle/>
          <a:p>
            <a:pPr algn="ctr"/>
            <a:r>
              <a:rPr lang="it-IT" b="1" dirty="0" smtClean="0">
                <a:solidFill>
                  <a:schemeClr val="bg1"/>
                </a:solidFill>
              </a:rPr>
              <a:t>IS: i canali di finanziamento</a:t>
            </a:r>
            <a:endParaRPr lang="it-IT" b="1" dirty="0">
              <a:solidFill>
                <a:schemeClr val="bg1"/>
              </a:solidFill>
            </a:endParaRPr>
          </a:p>
        </p:txBody>
      </p:sp>
      <p:sp>
        <p:nvSpPr>
          <p:cNvPr id="3" name="Segnaposto contenuto 2"/>
          <p:cNvSpPr>
            <a:spLocks noGrp="1"/>
          </p:cNvSpPr>
          <p:nvPr>
            <p:ph sz="quarter" idx="1"/>
          </p:nvPr>
        </p:nvSpPr>
        <p:spPr>
          <a:xfrm>
            <a:off x="323528" y="980728"/>
            <a:ext cx="8424936" cy="5616624"/>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lgn="just"/>
            <a:r>
              <a:rPr lang="it-IT" dirty="0" smtClean="0"/>
              <a:t>Il </a:t>
            </a:r>
            <a:r>
              <a:rPr lang="el-GR" i="1" dirty="0" smtClean="0"/>
              <a:t>quadro normativo </a:t>
            </a:r>
            <a:r>
              <a:rPr lang="el-GR" dirty="0" smtClean="0"/>
              <a:t>generale, sia a livello europeo che nazionale, non sembra tener sufficientemente conto delle </a:t>
            </a:r>
            <a:r>
              <a:rPr lang="el-GR" b="1" dirty="0" smtClean="0"/>
              <a:t>specificità</a:t>
            </a:r>
            <a:r>
              <a:rPr lang="el-GR" dirty="0" smtClean="0"/>
              <a:t> d</a:t>
            </a:r>
            <a:r>
              <a:rPr lang="it-IT" dirty="0" smtClean="0"/>
              <a:t>i tali</a:t>
            </a:r>
            <a:r>
              <a:rPr lang="el-GR" dirty="0" smtClean="0"/>
              <a:t> imprese, </a:t>
            </a:r>
            <a:r>
              <a:rPr lang="el-GR" i="1" dirty="0" smtClean="0"/>
              <a:t>in primis</a:t>
            </a:r>
            <a:r>
              <a:rPr lang="el-GR" dirty="0" smtClean="0"/>
              <a:t> per ciò che concerne le regole sugli appalti pubblici o gli statuti esistenti</a:t>
            </a:r>
            <a:endParaRPr lang="it-IT" dirty="0" smtClean="0"/>
          </a:p>
          <a:p>
            <a:pPr algn="just"/>
            <a:r>
              <a:rPr lang="it-IT" dirty="0" smtClean="0"/>
              <a:t>I</a:t>
            </a:r>
            <a:r>
              <a:rPr lang="el-GR" b="1" dirty="0" smtClean="0"/>
              <a:t>nvestitori </a:t>
            </a:r>
            <a:r>
              <a:rPr lang="it-IT" b="1" dirty="0" smtClean="0"/>
              <a:t>incerti </a:t>
            </a:r>
            <a:r>
              <a:rPr lang="it-IT" dirty="0" smtClean="0"/>
              <a:t>di fronte </a:t>
            </a:r>
            <a:r>
              <a:rPr lang="el-GR" dirty="0" smtClean="0"/>
              <a:t>a</a:t>
            </a:r>
            <a:r>
              <a:rPr lang="it-IT" dirty="0" smtClean="0"/>
              <a:t> fattori come </a:t>
            </a:r>
            <a:r>
              <a:rPr lang="el-GR" dirty="0" smtClean="0"/>
              <a:t>la redistribuzione degli utili o l’impiego di lavoratori vulnerabili, </a:t>
            </a:r>
            <a:r>
              <a:rPr lang="it-IT" dirty="0" smtClean="0"/>
              <a:t>fattori che spesso connotano</a:t>
            </a:r>
            <a:r>
              <a:rPr lang="el-GR" dirty="0" smtClean="0"/>
              <a:t> </a:t>
            </a:r>
            <a:r>
              <a:rPr lang="it-IT" dirty="0" smtClean="0"/>
              <a:t>tali </a:t>
            </a:r>
            <a:r>
              <a:rPr lang="el-GR" dirty="0" smtClean="0"/>
              <a:t>imprese </a:t>
            </a:r>
            <a:r>
              <a:rPr lang="it-IT" dirty="0" smtClean="0"/>
              <a:t>come “</a:t>
            </a:r>
            <a:r>
              <a:rPr lang="el-GR" b="1" dirty="0" smtClean="0"/>
              <a:t>più rischiose e meno redditizie di altre</a:t>
            </a:r>
            <a:r>
              <a:rPr lang="it-IT" dirty="0" smtClean="0"/>
              <a:t>”</a:t>
            </a:r>
          </a:p>
          <a:p>
            <a:pPr algn="just"/>
            <a:r>
              <a:rPr lang="el-GR" dirty="0" smtClean="0"/>
              <a:t>Accesso alle sovvenzioni</a:t>
            </a:r>
            <a:r>
              <a:rPr lang="it-IT" dirty="0" smtClean="0"/>
              <a:t>: spesso </a:t>
            </a:r>
            <a:r>
              <a:rPr lang="el-GR" b="1" dirty="0" smtClean="0"/>
              <a:t>rigidità burocratica </a:t>
            </a:r>
            <a:r>
              <a:rPr lang="it-IT" dirty="0" smtClean="0"/>
              <a:t>che </a:t>
            </a:r>
            <a:r>
              <a:rPr lang="el-GR" dirty="0" smtClean="0"/>
              <a:t>rend</a:t>
            </a:r>
            <a:r>
              <a:rPr lang="it-IT" dirty="0" smtClean="0"/>
              <a:t>e</a:t>
            </a:r>
            <a:r>
              <a:rPr lang="el-GR" dirty="0" smtClean="0"/>
              <a:t> particolarmente </a:t>
            </a:r>
            <a:r>
              <a:rPr lang="it-IT" dirty="0" smtClean="0"/>
              <a:t>ostico</a:t>
            </a:r>
            <a:r>
              <a:rPr lang="el-GR" dirty="0" smtClean="0"/>
              <a:t> i</a:t>
            </a:r>
            <a:r>
              <a:rPr lang="it-IT" dirty="0" smtClean="0"/>
              <a:t>l’</a:t>
            </a:r>
            <a:r>
              <a:rPr lang="el-GR" i="1" dirty="0" smtClean="0"/>
              <a:t>iter</a:t>
            </a:r>
            <a:r>
              <a:rPr lang="el-GR" dirty="0" smtClean="0"/>
              <a:t> di presentazione di un progetto</a:t>
            </a:r>
            <a:r>
              <a:rPr lang="it-IT" dirty="0" smtClean="0"/>
              <a:t> </a:t>
            </a:r>
            <a:r>
              <a:rPr lang="it-IT" b="1" dirty="0" smtClean="0"/>
              <a:t>in ragione della forma associativa richiesta per partecipare al bando</a:t>
            </a:r>
            <a:r>
              <a:rPr lang="it-IT" dirty="0" smtClean="0"/>
              <a:t>, </a:t>
            </a:r>
            <a:r>
              <a:rPr lang="el-GR" dirty="0" smtClean="0"/>
              <a:t>oppure </a:t>
            </a:r>
            <a:r>
              <a:rPr lang="it-IT" dirty="0" smtClean="0"/>
              <a:t>bandi per </a:t>
            </a:r>
            <a:r>
              <a:rPr lang="el-GR" dirty="0" smtClean="0"/>
              <a:t>programmi di </a:t>
            </a:r>
            <a:r>
              <a:rPr lang="el-GR" b="1" dirty="0" smtClean="0"/>
              <a:t>breve durata</a:t>
            </a:r>
            <a:r>
              <a:rPr lang="it-IT" dirty="0" smtClean="0"/>
              <a:t>, non idonei al perseguimento delle finalità sociali “a lungo termine” tipici delle IS</a:t>
            </a:r>
          </a:p>
          <a:p>
            <a:pPr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251520" y="188640"/>
            <a:ext cx="8424936" cy="6669360"/>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a:r>
              <a:rPr lang="it-IT" dirty="0" smtClean="0"/>
              <a:t>Dal lato delle “</a:t>
            </a:r>
            <a:r>
              <a:rPr lang="it-IT" b="1" dirty="0" smtClean="0"/>
              <a:t>risorse pubbliche</a:t>
            </a:r>
            <a:r>
              <a:rPr lang="it-IT" dirty="0" smtClean="0"/>
              <a:t>”, il </a:t>
            </a:r>
            <a:r>
              <a:rPr lang="it-IT" b="1" dirty="0" smtClean="0"/>
              <a:t>Programma </a:t>
            </a:r>
            <a:r>
              <a:rPr lang="el-GR" b="1" dirty="0" smtClean="0"/>
              <a:t>EaSI</a:t>
            </a:r>
            <a:r>
              <a:rPr lang="it-IT" dirty="0" smtClean="0"/>
              <a:t> ha</a:t>
            </a:r>
            <a:r>
              <a:rPr lang="el-GR" dirty="0" smtClean="0"/>
              <a:t> messo a disposizione per lo sviluppo del mercato dell’investimento sociale</a:t>
            </a:r>
            <a:r>
              <a:rPr lang="it-IT" dirty="0" smtClean="0"/>
              <a:t> - </a:t>
            </a:r>
            <a:r>
              <a:rPr lang="el-GR" dirty="0" smtClean="0"/>
              <a:t>e per agevolare l</a:t>
            </a:r>
            <a:r>
              <a:rPr lang="it-IT" dirty="0" smtClean="0"/>
              <a:t>’</a:t>
            </a:r>
            <a:r>
              <a:rPr lang="el-GR" dirty="0" smtClean="0"/>
              <a:t>accesso ai finanziamenti</a:t>
            </a:r>
            <a:r>
              <a:rPr lang="it-IT" dirty="0" smtClean="0"/>
              <a:t> -</a:t>
            </a:r>
            <a:r>
              <a:rPr lang="el-GR" dirty="0" smtClean="0"/>
              <a:t> una cifra di 85</a:t>
            </a:r>
            <a:r>
              <a:rPr lang="it-IT" dirty="0" smtClean="0"/>
              <a:t> </a:t>
            </a:r>
            <a:r>
              <a:rPr lang="it-IT" dirty="0" err="1" smtClean="0"/>
              <a:t>ML</a:t>
            </a:r>
            <a:r>
              <a:rPr lang="el-GR" dirty="0" smtClean="0"/>
              <a:t> di euro nel periodo 2014-2020 mediante strumenti simili ai prestiti</a:t>
            </a:r>
            <a:endParaRPr lang="it-IT" dirty="0" smtClean="0"/>
          </a:p>
          <a:p>
            <a:pPr algn="just"/>
            <a:r>
              <a:rPr lang="it-IT" dirty="0" smtClean="0"/>
              <a:t>Il terzo asse di EaSI </a:t>
            </a:r>
            <a:r>
              <a:rPr lang="el-GR" dirty="0" smtClean="0"/>
              <a:t>"</a:t>
            </a:r>
            <a:r>
              <a:rPr lang="el-GR" b="1" i="1" dirty="0" smtClean="0"/>
              <a:t>Microfinanza e imprenditoria sociale</a:t>
            </a:r>
            <a:r>
              <a:rPr lang="el-GR" dirty="0" smtClean="0"/>
              <a:t>"</a:t>
            </a:r>
            <a:r>
              <a:rPr lang="it-IT" dirty="0" smtClean="0"/>
              <a:t> (21% del totale), ripartisce le relative dotazioni finanziarie nelle  sezioni “</a:t>
            </a:r>
            <a:r>
              <a:rPr lang="el-GR" i="1" dirty="0" smtClean="0"/>
              <a:t>microfinanziamenti per le categorie vulnerabili e le microimprese</a:t>
            </a:r>
            <a:r>
              <a:rPr lang="el-GR" dirty="0" smtClean="0"/>
              <a:t>” e “</a:t>
            </a:r>
            <a:r>
              <a:rPr lang="el-GR" i="1" dirty="0" smtClean="0"/>
              <a:t>imprenditoria sociale</a:t>
            </a:r>
            <a:r>
              <a:rPr lang="el-GR" dirty="0" smtClean="0"/>
              <a:t>” per le percentuali minime del 45%: la quota restante può essere assegnata ad entrambe oppure ad una combinazione di esse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476672"/>
            <a:ext cx="8064896" cy="5925272"/>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just"/>
            <a:r>
              <a:rPr lang="el-GR" dirty="0" smtClean="0"/>
              <a:t>Dal lato dello stimolo agli investimenti privati va segnalata l’attenzione posta dalla U</a:t>
            </a:r>
            <a:r>
              <a:rPr lang="it-IT" dirty="0" smtClean="0"/>
              <a:t>E</a:t>
            </a:r>
            <a:r>
              <a:rPr lang="el-GR" dirty="0" smtClean="0"/>
              <a:t> all’implementazione di specifici strumenti finanziari, come i </a:t>
            </a:r>
            <a:r>
              <a:rPr lang="el-GR" b="1" dirty="0" smtClean="0"/>
              <a:t>fondi comuni di investimento specializzati nell’area del sociale</a:t>
            </a:r>
            <a:r>
              <a:rPr lang="el-GR" dirty="0" smtClean="0"/>
              <a:t>, dando seguito all’azione chiave n. 3 della SBI</a:t>
            </a:r>
            <a:endParaRPr lang="it-IT" dirty="0" smtClean="0"/>
          </a:p>
          <a:p>
            <a:pPr algn="just"/>
            <a:r>
              <a:rPr lang="it-IT" dirty="0" smtClean="0"/>
              <a:t>Con il </a:t>
            </a:r>
            <a:r>
              <a:rPr lang="it-IT" b="1" dirty="0" smtClean="0"/>
              <a:t>Reg. (UE) 346/2013 </a:t>
            </a:r>
            <a:r>
              <a:rPr lang="it-IT" i="1" dirty="0" smtClean="0"/>
              <a:t>relativo ai fondi europei per l’imprenditoria sociale</a:t>
            </a:r>
            <a:r>
              <a:rPr lang="it-IT" dirty="0" smtClean="0"/>
              <a:t> si è tentato di stabilire un “quadro comune di norme riguardo all’utilizzo della denominazione «</a:t>
            </a:r>
            <a:r>
              <a:rPr lang="it-IT" b="1" i="1" dirty="0" smtClean="0"/>
              <a:t>EuSEF</a:t>
            </a:r>
            <a:r>
              <a:rPr lang="it-IT" dirty="0" smtClean="0"/>
              <a:t>» in relazione a fondi qualificati per l’imprenditoria sociale, con particolare riferimento alla </a:t>
            </a:r>
            <a:r>
              <a:rPr lang="it-IT" b="1" dirty="0" smtClean="0"/>
              <a:t>composizione del portafoglio </a:t>
            </a:r>
            <a:r>
              <a:rPr lang="it-IT" dirty="0" smtClean="0"/>
              <a:t>dei fondi che operano sotto tale denominazione, agli </a:t>
            </a:r>
            <a:r>
              <a:rPr lang="it-IT" b="1" dirty="0" smtClean="0"/>
              <a:t>obiettivi di investimento ammissibili</a:t>
            </a:r>
            <a:r>
              <a:rPr lang="it-IT" dirty="0" smtClean="0"/>
              <a:t>, agli </a:t>
            </a:r>
            <a:r>
              <a:rPr lang="it-IT" b="1" dirty="0" smtClean="0"/>
              <a:t>strumenti di investimento che essi possono impiegare </a:t>
            </a:r>
            <a:r>
              <a:rPr lang="it-IT" dirty="0" smtClean="0"/>
              <a:t>e alle </a:t>
            </a:r>
            <a:r>
              <a:rPr lang="it-IT" b="1" dirty="0" smtClean="0"/>
              <a:t>categorie di investitori </a:t>
            </a:r>
            <a:r>
              <a:rPr lang="it-IT" dirty="0" smtClean="0"/>
              <a:t>che possono investire in tali fondi in virtù di norme uniformi nell’Unione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23528" y="188640"/>
            <a:ext cx="8424936" cy="648072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lgn="just"/>
            <a:r>
              <a:rPr lang="el-GR" dirty="0" smtClean="0"/>
              <a:t>In particolare, ai </a:t>
            </a:r>
            <a:r>
              <a:rPr lang="el-GR" b="1" dirty="0" smtClean="0"/>
              <a:t>gestori </a:t>
            </a:r>
            <a:r>
              <a:rPr lang="el-GR" dirty="0" smtClean="0"/>
              <a:t>di tali fondi è vietato applicare “</a:t>
            </a:r>
            <a:r>
              <a:rPr lang="el-GR" i="1" dirty="0" smtClean="0"/>
              <a:t>metodi che possono aumentarne l’esposizione oltre il livello del capitale sottoscritto, sia attraverso l’assunzione di prestiti di contante o titoli, sia assumendo posizioni in strumenti derivati o attraverso altri mezzi</a:t>
            </a:r>
            <a:r>
              <a:rPr lang="el-GR" dirty="0" smtClean="0"/>
              <a:t>” (art. 5, par. 2), conducendo i propri affari “</a:t>
            </a:r>
            <a:r>
              <a:rPr lang="el-GR" i="1" dirty="0" smtClean="0"/>
              <a:t>in modo da favorire l’impatto sociale positivo delle imprese di portafoglio ammissibili</a:t>
            </a:r>
            <a:r>
              <a:rPr lang="el-GR" dirty="0" smtClean="0"/>
              <a:t>” ed applicando “</a:t>
            </a:r>
            <a:r>
              <a:rPr lang="el-GR" i="1" dirty="0" smtClean="0"/>
              <a:t>un livello elevato di diligenza nella selezione e nel controllo continuo degli investimenti in imprese di portafoglio ammissibili e dell’impatto sociale positivo di tali imprese</a:t>
            </a:r>
            <a:r>
              <a:rPr lang="el-GR" dirty="0" smtClean="0"/>
              <a:t>” (art. 7, lett. c, d)</a:t>
            </a:r>
            <a:endParaRPr lang="it-IT" dirty="0" smtClean="0"/>
          </a:p>
          <a:p>
            <a:pPr algn="just"/>
            <a:r>
              <a:rPr lang="el-GR" b="1" dirty="0" smtClean="0"/>
              <a:t>Re</a:t>
            </a:r>
            <a:r>
              <a:rPr lang="it-IT" b="1" dirty="0" smtClean="0"/>
              <a:t>g. </a:t>
            </a:r>
            <a:r>
              <a:rPr lang="el-GR" b="1" dirty="0" smtClean="0"/>
              <a:t>(UE) 345/2013  </a:t>
            </a:r>
            <a:r>
              <a:rPr lang="el-GR" i="1" dirty="0" smtClean="0"/>
              <a:t>sui fondi di venture capital “qualificati” </a:t>
            </a:r>
            <a:r>
              <a:rPr lang="el-GR" dirty="0" smtClean="0"/>
              <a:t>– in quanto destinati alle </a:t>
            </a:r>
            <a:r>
              <a:rPr lang="el-GR" i="1" dirty="0" smtClean="0"/>
              <a:t>start-up</a:t>
            </a:r>
            <a:r>
              <a:rPr lang="el-GR" dirty="0" smtClean="0"/>
              <a:t> europee - introduttivo della nuova denominazione distintiva di “fondo europeo di </a:t>
            </a:r>
            <a:r>
              <a:rPr lang="el-GR" i="1" dirty="0" smtClean="0"/>
              <a:t>venture capital</a:t>
            </a:r>
            <a:r>
              <a:rPr lang="el-GR" dirty="0" smtClean="0"/>
              <a:t>” (</a:t>
            </a:r>
            <a:r>
              <a:rPr lang="el-GR" b="1" i="1" dirty="0" smtClean="0"/>
              <a:t>EuVECA</a:t>
            </a:r>
            <a:r>
              <a:rPr lang="el-GR" dirty="0" smtClean="0"/>
              <a:t>)</a:t>
            </a:r>
            <a:r>
              <a:rPr lang="it-IT" dirty="0" smtClean="0"/>
              <a:t> e </a:t>
            </a:r>
            <a:r>
              <a:rPr lang="it-IT" b="1" dirty="0" smtClean="0"/>
              <a:t>Reg. </a:t>
            </a:r>
            <a:r>
              <a:rPr lang="el-GR" b="1" dirty="0" smtClean="0"/>
              <a:t>(UE) 760/2015 </a:t>
            </a:r>
            <a:r>
              <a:rPr lang="el-GR" i="1" dirty="0" smtClean="0"/>
              <a:t>su fondi europei di investimento </a:t>
            </a:r>
            <a:r>
              <a:rPr lang="el-GR" dirty="0" smtClean="0"/>
              <a:t>(alternativi) </a:t>
            </a:r>
            <a:r>
              <a:rPr lang="el-GR" i="1" dirty="0" smtClean="0"/>
              <a:t>a lungo termine </a:t>
            </a:r>
            <a:r>
              <a:rPr lang="el-GR" dirty="0" smtClean="0"/>
              <a:t>(</a:t>
            </a:r>
            <a:r>
              <a:rPr lang="el-GR" b="1" i="1" dirty="0" smtClean="0"/>
              <a:t>ELTIF</a:t>
            </a:r>
            <a:r>
              <a:rPr lang="el-GR" dirty="0" smtClean="0"/>
              <a:t>)</a:t>
            </a:r>
            <a:r>
              <a:rPr lang="it-IT" dirty="0" smtClean="0"/>
              <a:t> (strumento volto a </a:t>
            </a:r>
            <a:r>
              <a:rPr lang="el-GR" dirty="0" smtClean="0"/>
              <a:t>scongiurare il rischio di norme nazionali differenziate per la commercializzazione transfrontaliera dei fondi di investimento che si concentrano su imprese non quotate e su attività </a:t>
            </a:r>
            <a:r>
              <a:rPr lang="it-IT" dirty="0" smtClean="0"/>
              <a:t>“</a:t>
            </a:r>
            <a:r>
              <a:rPr lang="el-GR" dirty="0" smtClean="0"/>
              <a:t>reali</a:t>
            </a:r>
            <a:r>
              <a:rPr lang="it-IT"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99592" y="188640"/>
            <a:ext cx="7128792" cy="58092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it-IT" b="1" dirty="0" smtClean="0"/>
              <a:t>La </a:t>
            </a:r>
            <a:r>
              <a:rPr lang="it-IT" b="1" i="1" dirty="0" smtClean="0"/>
              <a:t>sharing – gig - economy</a:t>
            </a:r>
            <a:endParaRPr lang="it-IT" b="1" i="1" dirty="0"/>
          </a:p>
        </p:txBody>
      </p:sp>
      <p:sp>
        <p:nvSpPr>
          <p:cNvPr id="3" name="Segnaposto contenuto 2"/>
          <p:cNvSpPr>
            <a:spLocks noGrp="1"/>
          </p:cNvSpPr>
          <p:nvPr>
            <p:ph sz="quarter" idx="1"/>
          </p:nvPr>
        </p:nvSpPr>
        <p:spPr>
          <a:xfrm>
            <a:off x="323528" y="908720"/>
            <a:ext cx="8136904" cy="5565232"/>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r>
              <a:rPr lang="it-IT" dirty="0" smtClean="0"/>
              <a:t>La Commissione europea spinge per l’armonizzazione delle regole nazionali su imprese e servizi per evitare:</a:t>
            </a:r>
          </a:p>
          <a:p>
            <a:pPr marL="457200" indent="-457200" algn="just">
              <a:buFont typeface="+mj-lt"/>
              <a:buAutoNum type="arabicPeriod"/>
            </a:pPr>
            <a:r>
              <a:rPr lang="it-IT" dirty="0" smtClean="0"/>
              <a:t>il rallentamento dello sviluppo del mercato interno;</a:t>
            </a:r>
          </a:p>
          <a:p>
            <a:pPr marL="457200" indent="-457200" algn="just">
              <a:buFont typeface="+mj-lt"/>
              <a:buAutoNum type="arabicPeriod"/>
            </a:pPr>
            <a:r>
              <a:rPr lang="it-IT" dirty="0" smtClean="0"/>
              <a:t>gli ostacoli alla crescita, all’innovazione ed alla creazione di nuovi posti di lavoro</a:t>
            </a:r>
          </a:p>
          <a:p>
            <a:pPr algn="just"/>
            <a:r>
              <a:rPr lang="it-IT" dirty="0" smtClean="0"/>
              <a:t>Così è avvenuto il 2 giugno 2016 con l’</a:t>
            </a:r>
            <a:r>
              <a:rPr lang="it-IT" u="sng" dirty="0" smtClean="0">
                <a:hlinkClick r:id="rId2"/>
              </a:rPr>
              <a:t>Agenda sull’economia collaborativa</a:t>
            </a:r>
            <a:r>
              <a:rPr lang="it-IT" dirty="0" smtClean="0"/>
              <a:t> - COM(2016) 356 final - uno strumento di indirizzo, peraltro preannunciato nella </a:t>
            </a:r>
            <a:r>
              <a:rPr lang="it-IT" u="sng" dirty="0" smtClean="0">
                <a:hlinkClick r:id="rId3"/>
              </a:rPr>
              <a:t>strategia per il mercato unico</a:t>
            </a:r>
            <a:r>
              <a:rPr lang="it-IT" dirty="0" smtClean="0"/>
              <a:t>, contenente specifici orientamenti per le autorità nazionali ed i vari </a:t>
            </a:r>
            <a:r>
              <a:rPr lang="it-IT" i="1" dirty="0" smtClean="0"/>
              <a:t>stakeholder</a:t>
            </a:r>
            <a:r>
              <a:rPr lang="it-IT" dirty="0" smtClean="0"/>
              <a:t>, con lo scopo di favorire uno sviluppo equilibrato del settore, prestando una speciale attenzione alle c.d. “piattaforme collaborative”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332656"/>
            <a:ext cx="8136904" cy="6525344"/>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just"/>
            <a:r>
              <a:rPr lang="it-IT" dirty="0" smtClean="0"/>
              <a:t>Dipanare la “zona grigia” creatasi con i vari interventi nazionali (incertezza sia per gli operatori tradizionali che per i nuovi prestatori di servizi ed i consumatori) </a:t>
            </a:r>
          </a:p>
          <a:p>
            <a:pPr algn="just"/>
            <a:r>
              <a:rPr lang="it-IT" dirty="0" smtClean="0"/>
              <a:t>Tra i temi trattati, le </a:t>
            </a:r>
            <a:r>
              <a:rPr lang="it-IT" b="1" dirty="0" smtClean="0"/>
              <a:t>condizioni di accesso </a:t>
            </a:r>
            <a:r>
              <a:rPr lang="it-IT" dirty="0" smtClean="0"/>
              <a:t>al mercato (licenze ed autorizzazioni all’esercizio di impresa) il regime delle </a:t>
            </a:r>
            <a:r>
              <a:rPr lang="it-IT" b="1" dirty="0" smtClean="0"/>
              <a:t>responsabilità</a:t>
            </a:r>
            <a:r>
              <a:rPr lang="it-IT" dirty="0" smtClean="0"/>
              <a:t>, della </a:t>
            </a:r>
            <a:r>
              <a:rPr lang="it-IT" b="1" dirty="0" smtClean="0"/>
              <a:t>protezione</a:t>
            </a:r>
            <a:r>
              <a:rPr lang="it-IT" dirty="0" smtClean="0"/>
              <a:t> dei consumatori, della </a:t>
            </a:r>
            <a:r>
              <a:rPr lang="it-IT" b="1" dirty="0" smtClean="0"/>
              <a:t>tutela </a:t>
            </a:r>
            <a:r>
              <a:rPr lang="it-IT" dirty="0" smtClean="0"/>
              <a:t>dei lavoratori e, infine, le questioni fiscali</a:t>
            </a:r>
          </a:p>
          <a:p>
            <a:pPr algn="just"/>
            <a:r>
              <a:rPr lang="it-IT" dirty="0" smtClean="0"/>
              <a:t>In linea generale, ciò che la Commissione raccomanda agli Stati membri, e su cui avverte di voler svolgere un’azione di monitoraggio e controllo, è:</a:t>
            </a:r>
          </a:p>
          <a:p>
            <a:pPr marL="514350" indent="-514350" algn="just">
              <a:buFont typeface="+mj-lt"/>
              <a:buAutoNum type="arabicPeriod"/>
            </a:pPr>
            <a:r>
              <a:rPr lang="it-IT" dirty="0" smtClean="0"/>
              <a:t>vietare</a:t>
            </a:r>
            <a:r>
              <a:rPr lang="it-IT" b="1" dirty="0" smtClean="0"/>
              <a:t> il meno possibile </a:t>
            </a:r>
            <a:r>
              <a:rPr lang="it-IT" dirty="0" smtClean="0"/>
              <a:t>simili attività</a:t>
            </a:r>
          </a:p>
          <a:p>
            <a:pPr marL="514350" indent="-514350" algn="just">
              <a:buFont typeface="+mj-lt"/>
              <a:buAutoNum type="arabicPeriod"/>
            </a:pPr>
            <a:r>
              <a:rPr lang="it-IT" dirty="0" smtClean="0"/>
              <a:t>non equiparare, in termini di </a:t>
            </a:r>
            <a:r>
              <a:rPr lang="it-IT" b="1" dirty="0" smtClean="0"/>
              <a:t>costi, oneri e responsabilità</a:t>
            </a:r>
            <a:r>
              <a:rPr lang="it-IT" dirty="0" smtClean="0"/>
              <a:t>, i prestatori occasionali di un servizio ai veri professionisti, distinguibili sia per il volume di attività svolte, sia per il carattere di “</a:t>
            </a:r>
            <a:r>
              <a:rPr lang="it-IT" u="sng" dirty="0" smtClean="0">
                <a:hlinkClick r:id="rId2"/>
              </a:rPr>
              <a:t>interesse generale</a:t>
            </a:r>
            <a:r>
              <a:rPr lang="it-IT" dirty="0" smtClean="0"/>
              <a:t>” da queste incorporato</a:t>
            </a:r>
          </a:p>
          <a:p>
            <a:pPr marL="514350" indent="-514350" algn="just">
              <a:buFont typeface="+mj-lt"/>
              <a:buAutoNum type="arabicPeriod"/>
            </a:pPr>
            <a:r>
              <a:rPr lang="it-IT" dirty="0" smtClean="0"/>
              <a:t>non assimilare il </a:t>
            </a:r>
            <a:r>
              <a:rPr lang="it-IT" b="1" dirty="0" smtClean="0"/>
              <a:t>mero intermediario</a:t>
            </a:r>
            <a:r>
              <a:rPr lang="it-IT" dirty="0" smtClean="0"/>
              <a:t>, a metà strada tra l’offerente ed il consumatore, al prestatore reale dell’attività</a:t>
            </a:r>
          </a:p>
          <a:p>
            <a:pPr marL="514350" indent="-514350" algn="just">
              <a:buFont typeface="+mj-lt"/>
              <a:buAutoNum type="arabicPeriod"/>
            </a:pPr>
            <a:r>
              <a:rPr lang="it-IT" dirty="0" smtClean="0"/>
              <a:t>ogni servizio “</a:t>
            </a:r>
            <a:r>
              <a:rPr lang="it-IT" b="1" dirty="0" smtClean="0"/>
              <a:t>di carattere economico</a:t>
            </a:r>
            <a:r>
              <a:rPr lang="it-IT" dirty="0" smtClean="0"/>
              <a:t>” (costo per il consumatore ed impiego effettivo di personale) soggetto alle regole UE sulla concorrenza, sugli standard sociali minimi per il lavoro subordinato e sulla protezione dei consumatori</a:t>
            </a:r>
          </a:p>
          <a:p>
            <a:pPr marL="514350" indent="-514350" algn="just">
              <a:buFont typeface="+mj-lt"/>
              <a:buAutoNum type="arabicPeriod"/>
            </a:pPr>
            <a:r>
              <a:rPr lang="it-IT" dirty="0" smtClean="0"/>
              <a:t>in tali circostanze non ci si potrà sottrarre dalle </a:t>
            </a:r>
            <a:r>
              <a:rPr lang="it-IT" b="1" dirty="0" smtClean="0"/>
              <a:t>imposte</a:t>
            </a:r>
            <a:r>
              <a:rPr lang="it-IT" dirty="0" smtClean="0"/>
              <a:t> (reddito delle persone fisiche, delle società ed IVA)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6">
              <a:lumMod val="20000"/>
              <a:lumOff val="80000"/>
            </a:schemeClr>
          </a:solidFill>
        </p:spPr>
        <p:txBody>
          <a:bodyPr/>
          <a:lstStyle/>
          <a:p>
            <a:pPr algn="ctr"/>
            <a:r>
              <a:rPr lang="it-IT" b="1" dirty="0" smtClean="0"/>
              <a:t>Il Trattato: “Economia sociale”</a:t>
            </a:r>
            <a:endParaRPr lang="it-IT" b="1" dirty="0"/>
          </a:p>
        </p:txBody>
      </p:sp>
      <p:sp>
        <p:nvSpPr>
          <p:cNvPr id="3" name="Segnaposto contenuto 2"/>
          <p:cNvSpPr>
            <a:spLocks noGrp="1"/>
          </p:cNvSpPr>
          <p:nvPr>
            <p:ph sz="quarter" idx="1"/>
          </p:nvPr>
        </p:nvSpPr>
        <p:spPr/>
        <p:txBody>
          <a:bodyPr>
            <a:normAutofit lnSpcReduction="10000"/>
          </a:bodyPr>
          <a:lstStyle/>
          <a:p>
            <a:pPr algn="just"/>
            <a:r>
              <a:rPr lang="it-IT" b="1" dirty="0" smtClean="0"/>
              <a:t>Art. 3.3 TUE</a:t>
            </a:r>
            <a:r>
              <a:rPr lang="it-IT" dirty="0" smtClean="0"/>
              <a:t>: “</a:t>
            </a:r>
            <a:r>
              <a:rPr lang="it-IT" i="1" dirty="0" smtClean="0"/>
              <a:t>L'Unione instaura un mercato interno. Si adopera per lo </a:t>
            </a:r>
            <a:r>
              <a:rPr lang="it-IT" b="1" i="1" dirty="0" smtClean="0"/>
              <a:t>sviluppo sostenibile </a:t>
            </a:r>
            <a:r>
              <a:rPr lang="it-IT" i="1" dirty="0" smtClean="0"/>
              <a:t>dell'Europa, basato su una crescita economica equilibrata e sulla stabilità dei prezzi, su </a:t>
            </a:r>
            <a:r>
              <a:rPr lang="it-IT" b="1" i="1" dirty="0" smtClean="0"/>
              <a:t>un'economia sociale di mercato fortemente competitiva</a:t>
            </a:r>
            <a:r>
              <a:rPr lang="it-IT" i="1" dirty="0" smtClean="0"/>
              <a:t>, che mira alla piena occupazione e al progresso sociale, e su un elevato livello di tutela e di </a:t>
            </a:r>
            <a:r>
              <a:rPr lang="it-IT" b="1" i="1" dirty="0" smtClean="0"/>
              <a:t>miglioramento della qualità dell'ambiente</a:t>
            </a:r>
            <a:r>
              <a:rPr lang="it-IT" i="1" dirty="0" smtClean="0"/>
              <a:t>. Essa promuove il progresso scientifico e tecnologico</a:t>
            </a:r>
            <a:r>
              <a:rPr lang="it-IT" dirty="0" smtClean="0"/>
              <a:t>”</a:t>
            </a: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43608" y="188640"/>
            <a:ext cx="6809184" cy="508918"/>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it-IT" b="1" dirty="0" smtClean="0"/>
              <a:t>Il caso </a:t>
            </a:r>
            <a:r>
              <a:rPr lang="it-IT" b="1" i="1" dirty="0" smtClean="0"/>
              <a:t>Uber</a:t>
            </a:r>
            <a:endParaRPr lang="it-IT" b="1" i="1" dirty="0"/>
          </a:p>
        </p:txBody>
      </p:sp>
      <p:sp>
        <p:nvSpPr>
          <p:cNvPr id="3" name="Segnaposto contenuto 2"/>
          <p:cNvSpPr>
            <a:spLocks noGrp="1"/>
          </p:cNvSpPr>
          <p:nvPr>
            <p:ph sz="quarter" idx="1"/>
          </p:nvPr>
        </p:nvSpPr>
        <p:spPr>
          <a:xfrm>
            <a:off x="323528" y="908720"/>
            <a:ext cx="8352928" cy="5565232"/>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lgn="just"/>
            <a:r>
              <a:rPr lang="it-IT" dirty="0" smtClean="0"/>
              <a:t>Sent. CGUE del 20 dicembre 2017 (rinvio pregiudiziale operato dal Tribunale di commercio n. 3 di Barcellona, con decisione del 16 luglio 2015) - </a:t>
            </a:r>
            <a:r>
              <a:rPr lang="it-IT" b="1" dirty="0" smtClean="0"/>
              <a:t>C‑434/15</a:t>
            </a:r>
          </a:p>
          <a:p>
            <a:pPr algn="just"/>
            <a:r>
              <a:rPr lang="it-IT" dirty="0" smtClean="0"/>
              <a:t>«</a:t>
            </a:r>
            <a:r>
              <a:rPr lang="it-IT" i="1" dirty="0" smtClean="0"/>
              <a:t>Rinvio pregiudiziale – Articolo 56 TFUE – Articolo 58, paragrafo 1, TFUE – Servizi nel settore dei trasporti – Direttiva 2006/123/CE – Servizi nel mercato interno – Direttiva 2000/31/CE – Direttiva 98/34/CE – Servizi della società dell’informazione – Servizio d’intermediazione che consente, mediante un’applicazione per smartphone, di mettere in contatto dietro retribuzione conducenti non professionisti che utilizzano il proprio veicolo con persone che intendono effettuare spostamenti in aerea urbana – Requisito di un’autorizzazione</a:t>
            </a:r>
            <a:r>
              <a:rPr lang="it-IT" dirty="0" smtClean="0"/>
              <a:t>»</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83568" y="260648"/>
            <a:ext cx="7467600" cy="6213304"/>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just"/>
            <a:r>
              <a:rPr lang="it-IT" dirty="0" smtClean="0"/>
              <a:t>Uber si già era resa protagonista di una serie di ricorsi interni</a:t>
            </a:r>
          </a:p>
          <a:p>
            <a:pPr algn="just"/>
            <a:r>
              <a:rPr lang="it-IT" dirty="0" smtClean="0"/>
              <a:t> </a:t>
            </a:r>
            <a:r>
              <a:rPr lang="it-IT" i="1" dirty="0" smtClean="0"/>
              <a:t>Tribunal de commerce de Bruxelles </a:t>
            </a:r>
            <a:r>
              <a:rPr lang="it-IT" dirty="0" smtClean="0"/>
              <a:t>(31 marzo 2014); </a:t>
            </a:r>
            <a:r>
              <a:rPr lang="it-IT" i="1" dirty="0" smtClean="0"/>
              <a:t>Employment Tribunal </a:t>
            </a:r>
            <a:r>
              <a:rPr lang="it-IT" dirty="0" smtClean="0"/>
              <a:t>di Londra (Case 2202550/2015 &amp; </a:t>
            </a:r>
            <a:r>
              <a:rPr lang="it-IT" i="1" dirty="0" smtClean="0"/>
              <a:t>Other Employment Tribunal between Mr Y Aslam, &amp; Other and Uber B.V., Uber London Ltd and Uber Britannia Ltd</a:t>
            </a:r>
            <a:r>
              <a:rPr lang="it-IT" dirty="0" smtClean="0"/>
              <a:t>); </a:t>
            </a:r>
            <a:r>
              <a:rPr lang="it-IT" i="1" dirty="0" smtClean="0"/>
              <a:t>Frankfurt District Court </a:t>
            </a:r>
            <a:r>
              <a:rPr lang="it-IT" dirty="0" smtClean="0"/>
              <a:t>(sentenza del 18 marzo 2015 n. 3 08 0 136/14 confermata in Corte d’appello in data 9 giugno 2016); </a:t>
            </a:r>
            <a:r>
              <a:rPr lang="it-IT" i="1" dirty="0" smtClean="0"/>
              <a:t>Tribunale Ordinario di Torino</a:t>
            </a:r>
            <a:r>
              <a:rPr lang="it-IT" dirty="0" smtClean="0"/>
              <a:t> (sentenza n. 1553/2017 del 20 marzo 2017); </a:t>
            </a:r>
            <a:r>
              <a:rPr lang="it-IT" i="1" dirty="0" smtClean="0"/>
              <a:t>Conseil Constitutionnel </a:t>
            </a:r>
            <a:r>
              <a:rPr lang="it-IT" dirty="0" smtClean="0"/>
              <a:t>(decisione n. 2015-484 QPC 22 settembre 2015, </a:t>
            </a:r>
            <a:r>
              <a:rPr lang="it-IT" i="1" dirty="0" smtClean="0"/>
              <a:t>Societé UBER France SAS et autre III</a:t>
            </a:r>
            <a:r>
              <a:rPr lang="it-IT" dirty="0" smtClean="0"/>
              <a:t>) e </a:t>
            </a:r>
            <a:r>
              <a:rPr lang="it-IT" i="1" dirty="0" smtClean="0"/>
              <a:t>High Court of Denmark </a:t>
            </a:r>
            <a:r>
              <a:rPr lang="it-IT" dirty="0" smtClean="0"/>
              <a:t>(sentenza del 18 novembre 2016)</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23528" y="188640"/>
            <a:ext cx="8424936" cy="6408712"/>
          </a:xfrm>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algn="just"/>
            <a:r>
              <a:rPr lang="it-IT" b="1" dirty="0" smtClean="0"/>
              <a:t>Domanda pregiudiziale </a:t>
            </a:r>
            <a:r>
              <a:rPr lang="it-IT" dirty="0" smtClean="0"/>
              <a:t>da un procedimento promosso da un’associazione professionale di conducenti dei taxi:  violazione delle regole di “leale concorrenza” da parte della multinazionale californiana </a:t>
            </a:r>
          </a:p>
          <a:p>
            <a:pPr algn="just"/>
            <a:r>
              <a:rPr lang="it-IT" dirty="0" smtClean="0"/>
              <a:t>I termini principali della questione vertono sulla </a:t>
            </a:r>
            <a:r>
              <a:rPr lang="it-IT" b="1" dirty="0" smtClean="0"/>
              <a:t>tipologia di servizio “</a:t>
            </a:r>
            <a:r>
              <a:rPr lang="it-IT" dirty="0" smtClean="0"/>
              <a:t>principalmente ed essenzialmente” offerto:  </a:t>
            </a:r>
          </a:p>
          <a:p>
            <a:pPr marL="457200" indent="-457200" algn="just">
              <a:buFont typeface="+mj-lt"/>
              <a:buAutoNum type="arabicPeriod"/>
            </a:pPr>
            <a:r>
              <a:rPr lang="it-IT" b="1" dirty="0" smtClean="0"/>
              <a:t>servizio di trasporto </a:t>
            </a:r>
            <a:r>
              <a:rPr lang="it-IT" dirty="0" smtClean="0"/>
              <a:t>(come sostenuto dalle associazioni di categoria in rivolta)?</a:t>
            </a:r>
          </a:p>
          <a:p>
            <a:pPr marL="457200" indent="-457200" algn="just">
              <a:buFont typeface="+mj-lt"/>
              <a:buAutoNum type="arabicPeriod"/>
            </a:pPr>
            <a:r>
              <a:rPr lang="it-IT" dirty="0" smtClean="0"/>
              <a:t>mero </a:t>
            </a:r>
            <a:r>
              <a:rPr lang="it-IT" b="1" dirty="0" smtClean="0"/>
              <a:t>servizio tecnologico di intermediazione</a:t>
            </a:r>
            <a:r>
              <a:rPr lang="it-IT" dirty="0" smtClean="0"/>
              <a:t> fra utenti e conducenti (come affermato dai legali di </a:t>
            </a:r>
            <a:r>
              <a:rPr lang="it-IT" i="1" dirty="0" smtClean="0"/>
              <a:t>Uber</a:t>
            </a:r>
            <a:r>
              <a:rPr lang="it-IT" dirty="0" smtClean="0"/>
              <a:t>)?</a:t>
            </a:r>
          </a:p>
          <a:p>
            <a:pPr marL="457200" indent="-457200" algn="just"/>
            <a:r>
              <a:rPr lang="it-IT" dirty="0" smtClean="0"/>
              <a:t>Decisione con ripercussioni anche </a:t>
            </a:r>
            <a:r>
              <a:rPr lang="it-IT" b="1" dirty="0" smtClean="0"/>
              <a:t>per tutte le imprese </a:t>
            </a:r>
            <a:r>
              <a:rPr lang="it-IT" dirty="0" smtClean="0"/>
              <a:t>le cui </a:t>
            </a:r>
            <a:r>
              <a:rPr lang="it-IT" b="1" dirty="0" smtClean="0"/>
              <a:t>piattaforme digitali </a:t>
            </a:r>
            <a:r>
              <a:rPr lang="it-IT" dirty="0" smtClean="0"/>
              <a:t>possono ricadere nei settori dell’</a:t>
            </a:r>
            <a:r>
              <a:rPr lang="it-IT" i="1" dirty="0" smtClean="0"/>
              <a:t>economia on-demand</a:t>
            </a:r>
            <a:r>
              <a:rPr lang="it-IT" dirty="0" smtClean="0"/>
              <a:t>, della </a:t>
            </a:r>
            <a:r>
              <a:rPr lang="it-IT" i="1" dirty="0" smtClean="0"/>
              <a:t>gig economy</a:t>
            </a:r>
            <a:r>
              <a:rPr lang="it-IT" dirty="0" smtClean="0"/>
              <a:t> o della </a:t>
            </a:r>
            <a:r>
              <a:rPr lang="it-IT" i="1" dirty="0" smtClean="0"/>
              <a:t>rental economy</a:t>
            </a:r>
          </a:p>
          <a:p>
            <a:pPr marL="457200" indent="-457200" algn="just"/>
            <a:r>
              <a:rPr lang="it-IT" dirty="0" smtClean="0"/>
              <a:t>Punto di partenza per “meglio inquadrare” (giuridicamente) i servizi di “</a:t>
            </a:r>
            <a:r>
              <a:rPr lang="it-IT" b="1" dirty="0" smtClean="0"/>
              <a:t>mera intermediazione informatica</a:t>
            </a:r>
            <a:r>
              <a:rPr lang="it-IT" dirty="0" smtClean="0"/>
              <a:t>” ascrivibili dentro il contenitore della </a:t>
            </a:r>
            <a:r>
              <a:rPr lang="it-IT" i="1" dirty="0" smtClean="0"/>
              <a:t>sharing economy, </a:t>
            </a:r>
            <a:r>
              <a:rPr lang="it-IT" dirty="0" smtClean="0"/>
              <a:t>con le imprese  che, formalmente, sembrerebbero limitarsi a gestire un </a:t>
            </a:r>
            <a:r>
              <a:rPr lang="it-IT" i="1" dirty="0" smtClean="0"/>
              <a:t>marketplace</a:t>
            </a:r>
          </a:p>
          <a:p>
            <a:pPr marL="457200" indent="-457200" algn="just"/>
            <a:endParaRPr lang="it-IT" i="1" dirty="0" smtClean="0"/>
          </a:p>
          <a:p>
            <a:pPr marL="457200" indent="-457200"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827584" y="0"/>
            <a:ext cx="7035552" cy="738336"/>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it-IT" b="1" dirty="0" smtClean="0"/>
              <a:t>La pronuncia della Corte</a:t>
            </a:r>
            <a:endParaRPr lang="it-IT" b="1" dirty="0"/>
          </a:p>
        </p:txBody>
      </p:sp>
      <p:sp>
        <p:nvSpPr>
          <p:cNvPr id="3" name="Segnaposto contenuto 2"/>
          <p:cNvSpPr>
            <a:spLocks noGrp="1"/>
          </p:cNvSpPr>
          <p:nvPr>
            <p:ph sz="quarter" idx="1"/>
          </p:nvPr>
        </p:nvSpPr>
        <p:spPr>
          <a:xfrm>
            <a:off x="395536" y="908720"/>
            <a:ext cx="8136904" cy="5616624"/>
          </a:xfrm>
        </p:spPr>
        <p:style>
          <a:lnRef idx="2">
            <a:schemeClr val="accent6"/>
          </a:lnRef>
          <a:fillRef idx="1">
            <a:schemeClr val="lt1"/>
          </a:fillRef>
          <a:effectRef idx="0">
            <a:schemeClr val="accent6"/>
          </a:effectRef>
          <a:fontRef idx="minor">
            <a:schemeClr val="dk1"/>
          </a:fontRef>
        </p:style>
        <p:txBody>
          <a:bodyPr>
            <a:normAutofit fontScale="92500" lnSpcReduction="20000"/>
          </a:bodyPr>
          <a:lstStyle/>
          <a:p>
            <a:pPr algn="just"/>
            <a:r>
              <a:rPr lang="it-IT" dirty="0" smtClean="0"/>
              <a:t>Avvalorando il ragionamento dell’Avvocato generale, la CGUE ha dichiarato che:</a:t>
            </a:r>
          </a:p>
          <a:p>
            <a:pPr marL="457200" indent="-457200" algn="just">
              <a:buFont typeface="+mj-lt"/>
              <a:buAutoNum type="arabicPeriod"/>
            </a:pPr>
            <a:r>
              <a:rPr lang="it-IT" dirty="0" smtClean="0"/>
              <a:t>l’attività di intermediazione offerta da </a:t>
            </a:r>
            <a:r>
              <a:rPr lang="it-IT" i="1" dirty="0" smtClean="0"/>
              <a:t>Uber </a:t>
            </a:r>
            <a:r>
              <a:rPr lang="it-IT" dirty="0" smtClean="0"/>
              <a:t>tramite la </a:t>
            </a:r>
            <a:r>
              <a:rPr lang="it-IT" i="1" dirty="0" smtClean="0"/>
              <a:t>app</a:t>
            </a:r>
            <a:r>
              <a:rPr lang="it-IT" dirty="0" smtClean="0"/>
              <a:t> “</a:t>
            </a:r>
            <a:r>
              <a:rPr lang="it-IT" i="1" dirty="0" smtClean="0"/>
              <a:t>UberPop</a:t>
            </a:r>
            <a:r>
              <a:rPr lang="it-IT" dirty="0" smtClean="0"/>
              <a:t>” si configura, sebbene con </a:t>
            </a:r>
            <a:r>
              <a:rPr lang="it-IT" b="1" dirty="0" smtClean="0"/>
              <a:t>modalità innovative,</a:t>
            </a:r>
            <a:r>
              <a:rPr lang="it-IT" dirty="0" smtClean="0"/>
              <a:t> quale “</a:t>
            </a:r>
            <a:r>
              <a:rPr lang="it-IT" b="1" dirty="0" smtClean="0"/>
              <a:t>servizio nel settore dei trasporti</a:t>
            </a:r>
            <a:r>
              <a:rPr lang="it-IT" dirty="0" smtClean="0"/>
              <a:t>” e non come “</a:t>
            </a:r>
            <a:r>
              <a:rPr lang="it-IT" b="1" dirty="0" smtClean="0"/>
              <a:t>servizio di intermediazione elettronica o della società dell’informazione</a:t>
            </a:r>
            <a:r>
              <a:rPr lang="it-IT" dirty="0" smtClean="0"/>
              <a:t>”;</a:t>
            </a:r>
          </a:p>
          <a:p>
            <a:pPr marL="457200" indent="-457200" algn="just">
              <a:buFont typeface="+mj-lt"/>
              <a:buAutoNum type="arabicPeriod"/>
            </a:pPr>
            <a:r>
              <a:rPr lang="it-IT" dirty="0" smtClean="0"/>
              <a:t>il servizio d’intermediazione è </a:t>
            </a:r>
            <a:r>
              <a:rPr lang="it-IT" b="1" dirty="0" smtClean="0"/>
              <a:t>secondario </a:t>
            </a:r>
            <a:r>
              <a:rPr lang="it-IT" dirty="0" smtClean="0"/>
              <a:t>rispetto al potere organizzativo che esercita su aspetti come </a:t>
            </a:r>
            <a:r>
              <a:rPr lang="it-IT" b="1" dirty="0" smtClean="0"/>
              <a:t>i prezzi, gli orari di lavoro e le condizioni del veicolo e del servizio</a:t>
            </a:r>
            <a:r>
              <a:rPr lang="it-IT" dirty="0" smtClean="0"/>
              <a:t>, nonché, in ultimo, </a:t>
            </a:r>
            <a:r>
              <a:rPr lang="it-IT" b="1" dirty="0" smtClean="0"/>
              <a:t>sugli autisti stessi</a:t>
            </a:r>
            <a:r>
              <a:rPr lang="it-IT" dirty="0" smtClean="0"/>
              <a:t>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95536" y="188640"/>
            <a:ext cx="8208912" cy="6408712"/>
          </a:xfrm>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algn="just"/>
            <a:r>
              <a:rPr lang="it-IT" dirty="0" smtClean="0"/>
              <a:t>La sentenza garantisce la compatibilità con il diritto UE di qualsiasi normativa nazionale che </a:t>
            </a:r>
            <a:r>
              <a:rPr lang="it-IT" b="1" dirty="0" smtClean="0"/>
              <a:t>assoggetti</a:t>
            </a:r>
            <a:r>
              <a:rPr lang="it-IT" dirty="0" smtClean="0"/>
              <a:t> l’attività di </a:t>
            </a:r>
            <a:r>
              <a:rPr lang="it-IT" i="1" dirty="0" smtClean="0"/>
              <a:t>Uber, </a:t>
            </a:r>
            <a:r>
              <a:rPr lang="it-IT" dirty="0" smtClean="0"/>
              <a:t>e non solo quella dei suoi autisti, a </a:t>
            </a:r>
            <a:r>
              <a:rPr lang="it-IT" b="1" dirty="0" smtClean="0"/>
              <a:t>licenze o autorizzazioni</a:t>
            </a:r>
            <a:endParaRPr lang="it-IT" dirty="0" smtClean="0"/>
          </a:p>
          <a:p>
            <a:pPr algn="just"/>
            <a:r>
              <a:rPr lang="it-IT" i="1" dirty="0" smtClean="0"/>
              <a:t>Uber</a:t>
            </a:r>
            <a:r>
              <a:rPr lang="it-IT" dirty="0" smtClean="0"/>
              <a:t> qualificato come “</a:t>
            </a:r>
            <a:r>
              <a:rPr lang="it-IT" b="1" dirty="0" smtClean="0"/>
              <a:t>gestore di servizi di trasporto urbano</a:t>
            </a:r>
            <a:r>
              <a:rPr lang="it-IT" dirty="0" smtClean="0"/>
              <a:t>”: ridefinire i rapporti contrattuali con i propri conducenti (non “prestatori liberi ed autonomi” come sostenuto da </a:t>
            </a:r>
            <a:r>
              <a:rPr lang="it-IT" i="1" dirty="0" smtClean="0"/>
              <a:t>Uber</a:t>
            </a:r>
            <a:r>
              <a:rPr lang="it-IT" dirty="0" smtClean="0"/>
              <a:t>)</a:t>
            </a:r>
          </a:p>
          <a:p>
            <a:pPr algn="just"/>
            <a:r>
              <a:rPr lang="it-IT" dirty="0" smtClean="0"/>
              <a:t>Riconoscendo un </a:t>
            </a:r>
            <a:r>
              <a:rPr lang="it-IT" b="1" dirty="0" smtClean="0"/>
              <a:t>ampio potere organizzativo </a:t>
            </a:r>
            <a:r>
              <a:rPr lang="it-IT" dirty="0" smtClean="0"/>
              <a:t>sulle </a:t>
            </a:r>
            <a:r>
              <a:rPr lang="it-IT" b="1" dirty="0" smtClean="0"/>
              <a:t>modalità di prestazione del servizio</a:t>
            </a:r>
            <a:r>
              <a:rPr lang="it-IT" dirty="0" smtClean="0"/>
              <a:t>, il contratto di trasporto deve ritenersi stipulato, non tanto fra i </a:t>
            </a:r>
            <a:r>
              <a:rPr lang="it-IT" i="1" dirty="0" smtClean="0"/>
              <a:t>drivers</a:t>
            </a:r>
            <a:r>
              <a:rPr lang="it-IT" dirty="0" smtClean="0"/>
              <a:t> di Uber ed il passeggero, quanto con la stessa compagnia statunitense</a:t>
            </a:r>
          </a:p>
          <a:p>
            <a:pPr algn="just"/>
            <a:r>
              <a:rPr lang="it-IT" dirty="0" smtClean="0"/>
              <a:t>Dagli accordi stipulati sul modello </a:t>
            </a:r>
            <a:r>
              <a:rPr lang="it-IT" i="1" dirty="0" smtClean="0"/>
              <a:t>peer-to-peer –</a:t>
            </a:r>
            <a:r>
              <a:rPr lang="it-IT" dirty="0" smtClean="0"/>
              <a:t> con incertezza sul diritto applicabile - si passerebbe al modello </a:t>
            </a:r>
            <a:r>
              <a:rPr lang="it-IT" i="1" dirty="0" smtClean="0"/>
              <a:t>business-to-consumer</a:t>
            </a:r>
            <a:r>
              <a:rPr lang="it-IT" dirty="0" smtClean="0"/>
              <a:t> (B2C), con applicazione della normativa del </a:t>
            </a:r>
            <a:r>
              <a:rPr lang="it-IT" dirty="0" smtClean="0"/>
              <a:t>“Codice </a:t>
            </a:r>
            <a:r>
              <a:rPr lang="it-IT" dirty="0" smtClean="0"/>
              <a:t>dei consumatori”</a:t>
            </a:r>
          </a:p>
          <a:p>
            <a:pPr algn="just"/>
            <a:r>
              <a:rPr lang="it-IT" dirty="0" smtClean="0"/>
              <a:t>Auspicata la pronta adozione di norme comuni a livello UE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976664"/>
          </a:xfrm>
        </p:spPr>
        <p:style>
          <a:lnRef idx="2">
            <a:schemeClr val="accent6"/>
          </a:lnRef>
          <a:fillRef idx="1">
            <a:schemeClr val="lt1"/>
          </a:fillRef>
          <a:effectRef idx="0">
            <a:schemeClr val="accent6"/>
          </a:effectRef>
          <a:fontRef idx="minor">
            <a:schemeClr val="dk1"/>
          </a:fontRef>
        </p:style>
        <p:txBody>
          <a:bodyPr/>
          <a:lstStyle/>
          <a:p>
            <a:r>
              <a:rPr lang="it-IT" dirty="0" smtClean="0">
                <a:hlinkClick r:id="rId2"/>
              </a:rPr>
              <a:t>http://www.europarl.europa.eu/</a:t>
            </a:r>
            <a:r>
              <a:rPr lang="it-IT" dirty="0" err="1" smtClean="0">
                <a:hlinkClick r:id="rId2"/>
              </a:rPr>
              <a:t>doceo</a:t>
            </a:r>
            <a:r>
              <a:rPr lang="it-IT" dirty="0" smtClean="0">
                <a:hlinkClick r:id="rId2"/>
              </a:rPr>
              <a:t>/document/TA-8-2019-0379_IT.html?redirect#BKMD-31</a:t>
            </a:r>
            <a:endParaRPr lang="it-IT" dirty="0" smtClean="0"/>
          </a:p>
          <a:p>
            <a:pPr algn="just"/>
            <a:r>
              <a:rPr lang="it-IT" b="1" dirty="0" smtClean="0"/>
              <a:t>Risoluzione legislativa del Parlamento europeo del 16 aprile 2019 sulla proposta di direttiva del Parlamento europeo e del Consiglio relativa a condizioni di lavoro trasparenti e prevedibili nell'Unione europea (</a:t>
            </a:r>
            <a:r>
              <a:rPr lang="it-IT" b="1" dirty="0" smtClean="0">
                <a:hlinkClick r:id="rId3"/>
              </a:rPr>
              <a:t>COM(2017)0797</a:t>
            </a:r>
            <a:r>
              <a:rPr lang="it-IT" b="1" dirty="0" smtClean="0"/>
              <a:t> – C8-0006/2018 – </a:t>
            </a:r>
            <a:r>
              <a:rPr lang="it-IT" b="1" dirty="0" smtClean="0">
                <a:hlinkClick r:id="rId4"/>
              </a:rPr>
              <a:t>2017/0355(COD)</a:t>
            </a:r>
            <a:r>
              <a:rPr lang="it-IT" b="1" dirty="0" smtClean="0"/>
              <a:t>)</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6672"/>
            <a:ext cx="8229600" cy="6048672"/>
          </a:xfrm>
        </p:spPr>
        <p:style>
          <a:lnRef idx="2">
            <a:schemeClr val="accent6"/>
          </a:lnRef>
          <a:fillRef idx="1">
            <a:schemeClr val="lt1"/>
          </a:fillRef>
          <a:effectRef idx="0">
            <a:schemeClr val="accent6"/>
          </a:effectRef>
          <a:fontRef idx="minor">
            <a:schemeClr val="dk1"/>
          </a:fontRef>
        </p:style>
        <p:txBody>
          <a:bodyPr>
            <a:normAutofit fontScale="70000" lnSpcReduction="20000"/>
          </a:bodyPr>
          <a:lstStyle/>
          <a:p>
            <a:pPr algn="just" fontAlgn="t"/>
            <a:r>
              <a:rPr lang="it-IT" b="1" dirty="0" smtClean="0"/>
              <a:t>Diritti minimi </a:t>
            </a:r>
            <a:r>
              <a:rPr lang="it-IT" dirty="0" smtClean="0"/>
              <a:t>per i lavoratori che svolgono un'occupazione occasionale o a breve termine</a:t>
            </a:r>
          </a:p>
          <a:p>
            <a:pPr algn="just" fontAlgn="t"/>
            <a:r>
              <a:rPr lang="it-IT" b="1" dirty="0" smtClean="0"/>
              <a:t>Obbligo di comunicare </a:t>
            </a:r>
            <a:r>
              <a:rPr lang="it-IT" dirty="0" smtClean="0"/>
              <a:t>le condizioni di lavoro il primo giorno o entro 7 giorni se giustificato (descrizione delle mansioni, data di inizio, durata, retribuzione, giornata lavorativa standard o orario di riferimento per coloro che hanno orari di lavoro imprevedibili)</a:t>
            </a:r>
          </a:p>
          <a:p>
            <a:pPr algn="just" fontAlgn="ctr"/>
            <a:r>
              <a:rPr lang="it-IT" b="1" dirty="0" smtClean="0"/>
              <a:t>Possibilità di rifiutare</a:t>
            </a:r>
            <a:r>
              <a:rPr lang="it-IT" dirty="0" smtClean="0"/>
              <a:t>, senza conseguenze, un incarico al di fuori dell’orario prestabilito o essere compensati se l'incarico non è annullato in tempo</a:t>
            </a:r>
          </a:p>
          <a:p>
            <a:pPr algn="just" fontAlgn="ctr"/>
            <a:r>
              <a:rPr lang="it-IT" b="1" dirty="0" smtClean="0"/>
              <a:t>Divieto </a:t>
            </a:r>
            <a:r>
              <a:rPr lang="it-IT" dirty="0" smtClean="0"/>
              <a:t>per i datori di lavoro </a:t>
            </a:r>
            <a:r>
              <a:rPr lang="it-IT" b="1" dirty="0" smtClean="0"/>
              <a:t>di sanzionare </a:t>
            </a:r>
            <a:r>
              <a:rPr lang="it-IT" dirty="0" smtClean="0"/>
              <a:t>i lavoratori che vogliono accettare impieghi con altre imprese, sempre che le nuove mansioni non rientrino nell'orario di lavoro </a:t>
            </a:r>
            <a:r>
              <a:rPr lang="it-IT" dirty="0" smtClean="0"/>
              <a:t>stabilito</a:t>
            </a:r>
            <a:endParaRPr lang="it-IT" dirty="0" smtClean="0"/>
          </a:p>
          <a:p>
            <a:pPr algn="just" fontAlgn="ctr"/>
            <a:r>
              <a:rPr lang="it-IT" b="1" dirty="0" smtClean="0"/>
              <a:t>Periodo di prova </a:t>
            </a:r>
            <a:r>
              <a:rPr lang="it-IT" dirty="0" smtClean="0"/>
              <a:t>limitato a </a:t>
            </a:r>
            <a:r>
              <a:rPr lang="it-IT" b="1" dirty="0" smtClean="0"/>
              <a:t>sei mesi </a:t>
            </a:r>
            <a:r>
              <a:rPr lang="it-IT" dirty="0" smtClean="0"/>
              <a:t>(o proporzionale alla durata prevista del contratto in caso di lavoro a tempo determinato). Un contratto rinnovato per la stessa funzione non potrà essere definito quale periodo di prova</a:t>
            </a:r>
          </a:p>
          <a:p>
            <a:pPr algn="just" fontAlgn="ctr"/>
            <a:r>
              <a:rPr lang="it-IT" dirty="0" smtClean="0"/>
              <a:t>Il datore di lavoro dovrà fornire </a:t>
            </a:r>
            <a:r>
              <a:rPr lang="it-IT" b="1" dirty="0" smtClean="0"/>
              <a:t>gratuitamente una formazione </a:t>
            </a:r>
            <a:r>
              <a:rPr lang="it-IT" dirty="0" smtClean="0"/>
              <a:t>che sarà inclusa nell’orario di lavoro. Quando possibile, tale formazione dovrà essere anche completata entro l'orario di lavoro</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it-IT" b="1" dirty="0" smtClean="0"/>
              <a:t>Mercato unico: etica e socialità</a:t>
            </a:r>
            <a:endParaRPr lang="it-IT" b="1" dirty="0"/>
          </a:p>
        </p:txBody>
      </p:sp>
      <p:sp>
        <p:nvSpPr>
          <p:cNvPr id="3" name="Segnaposto contenuto 2"/>
          <p:cNvSpPr>
            <a:spLocks noGrp="1"/>
          </p:cNvSpPr>
          <p:nvPr>
            <p:ph sz="quarter" idx="1"/>
          </p:nvPr>
        </p:nvSpPr>
        <p:spPr>
          <a:xfrm>
            <a:off x="457200" y="1600200"/>
            <a:ext cx="8229600" cy="4709120"/>
          </a:xfrm>
        </p:spPr>
        <p:style>
          <a:lnRef idx="2">
            <a:schemeClr val="accent4"/>
          </a:lnRef>
          <a:fillRef idx="1">
            <a:schemeClr val="lt1"/>
          </a:fillRef>
          <a:effectRef idx="0">
            <a:schemeClr val="accent4"/>
          </a:effectRef>
          <a:fontRef idx="minor">
            <a:schemeClr val="dk1"/>
          </a:fontRef>
        </p:style>
        <p:txBody>
          <a:bodyPr>
            <a:normAutofit fontScale="77500" lnSpcReduction="20000"/>
          </a:bodyPr>
          <a:lstStyle/>
          <a:p>
            <a:pPr algn="just"/>
            <a:r>
              <a:rPr lang="el-GR" b="1" dirty="0" smtClean="0"/>
              <a:t>L</a:t>
            </a:r>
            <a:r>
              <a:rPr lang="el-GR" dirty="0" smtClean="0"/>
              <a:t>e esigenze di riqualificare la crescita del mercato </a:t>
            </a:r>
            <a:r>
              <a:rPr lang="it-IT" dirty="0" smtClean="0"/>
              <a:t>interno</a:t>
            </a:r>
            <a:r>
              <a:rPr lang="el-GR" dirty="0" smtClean="0"/>
              <a:t> verso “</a:t>
            </a:r>
            <a:r>
              <a:rPr lang="el-GR" b="1" dirty="0" smtClean="0"/>
              <a:t>la massima inclusione possibile</a:t>
            </a:r>
            <a:r>
              <a:rPr lang="it-IT" dirty="0" smtClean="0"/>
              <a:t>”</a:t>
            </a:r>
            <a:r>
              <a:rPr lang="el-GR" dirty="0" smtClean="0"/>
              <a:t> ha da tempo spinto l’U</a:t>
            </a:r>
            <a:r>
              <a:rPr lang="it-IT" dirty="0" smtClean="0"/>
              <a:t>E </a:t>
            </a:r>
            <a:r>
              <a:rPr lang="el-GR" dirty="0" smtClean="0"/>
              <a:t>ad orientare la propria azione a favore di uno scenario in cui «lavoro (…) consumi, (…) risparmi e (…) investimenti abbiano un impatto e un significato più “</a:t>
            </a:r>
            <a:r>
              <a:rPr lang="el-GR" b="1" dirty="0" smtClean="0"/>
              <a:t>etici</a:t>
            </a:r>
            <a:r>
              <a:rPr lang="el-GR" dirty="0" smtClean="0"/>
              <a:t>” e più “</a:t>
            </a:r>
            <a:r>
              <a:rPr lang="el-GR" b="1" dirty="0" smtClean="0"/>
              <a:t>sociali</a:t>
            </a:r>
            <a:r>
              <a:rPr lang="el-GR" dirty="0" smtClean="0"/>
              <a:t>”, senza per questo rinunciare al fattore </a:t>
            </a:r>
            <a:r>
              <a:rPr lang="el-GR" b="1" dirty="0" smtClean="0"/>
              <a:t>competitività</a:t>
            </a:r>
            <a:r>
              <a:rPr lang="el-GR" dirty="0" smtClean="0"/>
              <a:t>»</a:t>
            </a:r>
            <a:r>
              <a:rPr lang="it-IT" dirty="0" smtClean="0"/>
              <a:t> [</a:t>
            </a:r>
            <a:r>
              <a:rPr lang="el-GR" i="1" dirty="0" smtClean="0"/>
              <a:t>Iniziativa per l’imprenditoria sociale. Costruire un ecosistema per promuovere le imprese sociali al centro dell’economia e dell’innovazione sociale</a:t>
            </a:r>
            <a:r>
              <a:rPr lang="el-GR" b="1" dirty="0" smtClean="0"/>
              <a:t>, </a:t>
            </a:r>
            <a:r>
              <a:rPr lang="el-GR" dirty="0" smtClean="0"/>
              <a:t>COM(2011) 682</a:t>
            </a:r>
            <a:r>
              <a:rPr lang="it-IT" dirty="0" smtClean="0"/>
              <a:t>] - </a:t>
            </a:r>
            <a:r>
              <a:rPr lang="it-IT" b="1" dirty="0" smtClean="0"/>
              <a:t>SBI</a:t>
            </a:r>
          </a:p>
          <a:p>
            <a:pPr algn="just"/>
            <a:r>
              <a:rPr lang="it-IT" dirty="0" smtClean="0"/>
              <a:t>“</a:t>
            </a:r>
            <a:r>
              <a:rPr lang="it-IT" b="1" dirty="0" smtClean="0"/>
              <a:t>E</a:t>
            </a:r>
            <a:r>
              <a:rPr lang="el-GR" b="1" dirty="0" smtClean="0"/>
              <a:t>conomia ed innovazione sociale</a:t>
            </a:r>
            <a:r>
              <a:rPr lang="it-IT" dirty="0" smtClean="0"/>
              <a:t>”</a:t>
            </a:r>
            <a:r>
              <a:rPr lang="el-GR" dirty="0" smtClean="0"/>
              <a:t> al centro delle recenti strategie di crescita</a:t>
            </a:r>
            <a:r>
              <a:rPr lang="it-IT" dirty="0" smtClean="0"/>
              <a:t>, declinate</a:t>
            </a:r>
            <a:r>
              <a:rPr lang="el-GR" dirty="0" smtClean="0"/>
              <a:t> in termini di </a:t>
            </a:r>
            <a:r>
              <a:rPr lang="el-GR" b="1" dirty="0" smtClean="0"/>
              <a:t>coesione territoriale</a:t>
            </a:r>
            <a:r>
              <a:rPr lang="it-IT" b="1" dirty="0" smtClean="0"/>
              <a:t> </a:t>
            </a:r>
            <a:r>
              <a:rPr lang="it-IT" dirty="0" smtClean="0"/>
              <a:t>e di </a:t>
            </a:r>
            <a:r>
              <a:rPr lang="el-GR" b="1" dirty="0" smtClean="0"/>
              <a:t>ricerca di nuove soluzioni</a:t>
            </a:r>
            <a:r>
              <a:rPr lang="it-IT" b="1" dirty="0" smtClean="0"/>
              <a:t> occupazionali</a:t>
            </a:r>
            <a:r>
              <a:rPr lang="it-IT" dirty="0" smtClean="0"/>
              <a:t>,</a:t>
            </a:r>
            <a:r>
              <a:rPr lang="el-GR" dirty="0" smtClean="0"/>
              <a:t> soprattutto </a:t>
            </a:r>
            <a:r>
              <a:rPr lang="it-IT" dirty="0" smtClean="0"/>
              <a:t>per </a:t>
            </a:r>
            <a:r>
              <a:rPr lang="el-GR" dirty="0" smtClean="0"/>
              <a:t>l</a:t>
            </a:r>
            <a:r>
              <a:rPr lang="it-IT" dirty="0" smtClean="0"/>
              <a:t>e </a:t>
            </a:r>
            <a:r>
              <a:rPr lang="el-GR" dirty="0" smtClean="0"/>
              <a:t>lott</a:t>
            </a:r>
            <a:r>
              <a:rPr lang="it-IT" dirty="0" smtClean="0"/>
              <a:t>a</a:t>
            </a:r>
            <a:r>
              <a:rPr lang="el-GR" dirty="0" smtClean="0"/>
              <a:t> contro la povertà e l’esclusione</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11560" y="0"/>
            <a:ext cx="7467600" cy="1143000"/>
          </a:xfrm>
          <a:solidFill>
            <a:schemeClr val="accent3">
              <a:lumMod val="20000"/>
              <a:lumOff val="80000"/>
            </a:schemeClr>
          </a:solidFill>
        </p:spPr>
        <p:txBody>
          <a:bodyPr>
            <a:normAutofit fontScale="90000"/>
          </a:bodyPr>
          <a:lstStyle/>
          <a:p>
            <a:pPr algn="ctr"/>
            <a:r>
              <a:rPr lang="it-IT" b="1" dirty="0" smtClean="0"/>
              <a:t>Verso un mercato interno più etico? Il dibattito sul </a:t>
            </a:r>
            <a:r>
              <a:rPr lang="it-IT" b="1" i="1" dirty="0" smtClean="0"/>
              <a:t>modello EBC</a:t>
            </a:r>
            <a:endParaRPr lang="it-IT" b="1" i="1" dirty="0"/>
          </a:p>
        </p:txBody>
      </p:sp>
      <p:sp>
        <p:nvSpPr>
          <p:cNvPr id="3" name="Segnaposto contenuto 2"/>
          <p:cNvSpPr>
            <a:spLocks noGrp="1"/>
          </p:cNvSpPr>
          <p:nvPr>
            <p:ph sz="quarter" idx="1"/>
          </p:nvPr>
        </p:nvSpPr>
        <p:spPr>
          <a:xfrm>
            <a:off x="457200" y="1340768"/>
            <a:ext cx="7859216" cy="525658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dirty="0" smtClean="0"/>
              <a:t>Crescita delle istanze etiche del mercato interno? </a:t>
            </a:r>
          </a:p>
          <a:p>
            <a:pPr algn="just"/>
            <a:r>
              <a:rPr lang="it-IT" dirty="0" smtClean="0"/>
              <a:t>Ciò si deduce da un </a:t>
            </a:r>
            <a:r>
              <a:rPr lang="it-IT" u="sng" dirty="0" smtClean="0">
                <a:hlinkClick r:id="rId2"/>
              </a:rPr>
              <a:t>recente parere di iniziativa</a:t>
            </a:r>
            <a:r>
              <a:rPr lang="it-IT" dirty="0" smtClean="0"/>
              <a:t> del </a:t>
            </a:r>
            <a:r>
              <a:rPr lang="it-IT" u="sng" dirty="0" smtClean="0">
                <a:hlinkClick r:id="rId3"/>
              </a:rPr>
              <a:t>Comitato Economico e Sociale</a:t>
            </a:r>
            <a:r>
              <a:rPr lang="it-IT" dirty="0" smtClean="0"/>
              <a:t> dell’UE  - «</a:t>
            </a:r>
            <a:r>
              <a:rPr lang="it-IT" i="1" dirty="0" smtClean="0"/>
              <a:t>Economia del bene comune: un modello economico sostenibile orientato alla coesione sociale</a:t>
            </a:r>
            <a:r>
              <a:rPr lang="it-IT" dirty="0" smtClean="0"/>
              <a:t>» </a:t>
            </a:r>
          </a:p>
          <a:p>
            <a:pPr algn="just"/>
            <a:r>
              <a:rPr lang="it-IT" dirty="0" smtClean="0"/>
              <a:t>M</a:t>
            </a:r>
            <a:r>
              <a:rPr lang="it-IT" b="1" dirty="0" smtClean="0"/>
              <a:t>odello economico del bene comune </a:t>
            </a:r>
            <a:r>
              <a:rPr lang="it-IT" dirty="0" smtClean="0"/>
              <a:t>(</a:t>
            </a:r>
            <a:r>
              <a:rPr lang="it-IT" b="1" dirty="0" smtClean="0"/>
              <a:t>EBC</a:t>
            </a:r>
            <a:r>
              <a:rPr lang="it-IT" dirty="0" smtClean="0"/>
              <a:t>): proposta di una sua progressiva inclusione nel quadro giuridico sia europeo che nazionale al fine di consolidare, nel mercato unico, un approccio maggiormente etico, basato sui valori e sulle conquiste europee in materia di politiche di responsabilità sociale</a:t>
            </a:r>
          </a:p>
          <a:p>
            <a:pPr algn="just"/>
            <a:r>
              <a:rPr lang="it-IT" dirty="0" smtClean="0"/>
              <a:t>Approccio </a:t>
            </a:r>
            <a:r>
              <a:rPr lang="it-IT" i="1" dirty="0" smtClean="0"/>
              <a:t>olistico</a:t>
            </a:r>
            <a:r>
              <a:rPr lang="it-IT" dirty="0" smtClean="0"/>
              <a:t> che richiama l'</a:t>
            </a:r>
            <a:r>
              <a:rPr lang="it-IT" b="1" dirty="0" smtClean="0"/>
              <a:t>economia solidale</a:t>
            </a:r>
            <a:r>
              <a:rPr lang="it-IT" dirty="0" smtClean="0"/>
              <a:t>, l'</a:t>
            </a:r>
            <a:r>
              <a:rPr lang="it-IT" b="1" dirty="0" smtClean="0"/>
              <a:t>economia circolare</a:t>
            </a:r>
            <a:r>
              <a:rPr lang="it-IT" dirty="0" smtClean="0"/>
              <a:t>, l'</a:t>
            </a:r>
            <a:r>
              <a:rPr lang="it-IT" b="1" dirty="0" smtClean="0"/>
              <a:t>economia della condivisione</a:t>
            </a:r>
            <a:r>
              <a:rPr lang="it-IT" dirty="0" smtClean="0"/>
              <a:t>, l'economia orientata alla </a:t>
            </a:r>
            <a:r>
              <a:rPr lang="it-IT" b="1" dirty="0" smtClean="0"/>
              <a:t>funzionalità</a:t>
            </a:r>
            <a:r>
              <a:rPr lang="it-IT" dirty="0" smtClean="0"/>
              <a:t>, l'economia </a:t>
            </a:r>
            <a:r>
              <a:rPr lang="it-IT" b="1" dirty="0" smtClean="0"/>
              <a:t>basata sulle risorse </a:t>
            </a:r>
            <a:r>
              <a:rPr lang="it-IT" dirty="0" smtClean="0"/>
              <a:t>e l'</a:t>
            </a:r>
            <a:r>
              <a:rPr lang="it-IT" b="1" dirty="0" smtClean="0"/>
              <a:t>economia blu</a:t>
            </a:r>
            <a:endParaRPr lang="it-IT" dirty="0" smtClean="0"/>
          </a:p>
          <a:p>
            <a:pPr algn="just"/>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260648"/>
            <a:ext cx="7704856" cy="6213304"/>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buNone/>
            </a:pPr>
            <a:endParaRPr lang="it-IT" b="1" dirty="0" smtClean="0"/>
          </a:p>
          <a:p>
            <a:pPr algn="just"/>
            <a:r>
              <a:rPr lang="it-IT" dirty="0" smtClean="0"/>
              <a:t>In sintonia con </a:t>
            </a:r>
            <a:r>
              <a:rPr lang="it-IT" i="1" dirty="0" smtClean="0"/>
              <a:t>Europa 2020</a:t>
            </a:r>
            <a:r>
              <a:rPr lang="it-IT" dirty="0" smtClean="0"/>
              <a:t>, si propone la transizione verso un «</a:t>
            </a:r>
            <a:r>
              <a:rPr lang="it-IT" b="1" dirty="0" smtClean="0"/>
              <a:t>mercato etico europeo</a:t>
            </a:r>
            <a:r>
              <a:rPr lang="it-IT" dirty="0" smtClean="0"/>
              <a:t>» capace di incentivare l'innovazione sociale, incrementare il tasso di occupazione ed apportare sicuri benefici per l'ambiente</a:t>
            </a:r>
          </a:p>
          <a:p>
            <a:pPr algn="just"/>
            <a:r>
              <a:rPr lang="it-IT" dirty="0" smtClean="0"/>
              <a:t>Tra le strategie proposte per la sua realizzazione, </a:t>
            </a:r>
            <a:r>
              <a:rPr lang="it-IT" b="1" dirty="0" smtClean="0"/>
              <a:t>l’introduzione di indicatori di benessere “altri” rispetto al PIL</a:t>
            </a:r>
            <a:r>
              <a:rPr lang="it-IT" dirty="0" smtClean="0"/>
              <a:t>, quali il prodotto del bene comune e il bilancio del bene comune, l'elaborazione di politiche mirate a riconoscere le imprese con il maggiore contributo al bene comune (</a:t>
            </a:r>
            <a:r>
              <a:rPr lang="it-IT" b="1" dirty="0" smtClean="0"/>
              <a:t>appalti pubblici etici</a:t>
            </a:r>
            <a:r>
              <a:rPr lang="it-IT" dirty="0" smtClean="0"/>
              <a:t> e promozione del commercio interno etico)</a:t>
            </a:r>
          </a:p>
          <a:p>
            <a:pPr algn="just"/>
            <a:r>
              <a:rPr lang="it-IT" dirty="0" smtClean="0"/>
              <a:t>Dal lato degli scambi internazionali, promozione del </a:t>
            </a:r>
            <a:r>
              <a:rPr lang="it-IT" b="1" dirty="0" smtClean="0"/>
              <a:t>commercio estero etico </a:t>
            </a:r>
            <a:r>
              <a:rPr lang="it-IT" dirty="0" smtClean="0"/>
              <a:t>come «</a:t>
            </a:r>
            <a:r>
              <a:rPr lang="it-IT" b="1" dirty="0" smtClean="0"/>
              <a:t>marchio Europa</a:t>
            </a:r>
            <a:r>
              <a:rPr lang="it-IT" dirty="0" smtClean="0"/>
              <a:t>»</a:t>
            </a:r>
            <a:endParaRPr lang="it-IT"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219256" cy="70609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it-IT" b="1" dirty="0" smtClean="0"/>
              <a:t>L’impresa sociale - IS</a:t>
            </a:r>
            <a:endParaRPr lang="it-IT" b="1" dirty="0"/>
          </a:p>
        </p:txBody>
      </p:sp>
      <p:sp>
        <p:nvSpPr>
          <p:cNvPr id="3" name="Segnaposto contenuto 2"/>
          <p:cNvSpPr>
            <a:spLocks noGrp="1"/>
          </p:cNvSpPr>
          <p:nvPr>
            <p:ph sz="quarter" idx="1"/>
          </p:nvPr>
        </p:nvSpPr>
        <p:spPr>
          <a:xfrm>
            <a:off x="457200" y="1340768"/>
            <a:ext cx="8229600" cy="4968552"/>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r>
              <a:rPr lang="it-IT" dirty="0" smtClean="0"/>
              <a:t>Tra i destinatari delle</a:t>
            </a:r>
            <a:r>
              <a:rPr lang="el-GR" dirty="0" smtClean="0"/>
              <a:t> </a:t>
            </a:r>
            <a:r>
              <a:rPr lang="it-IT" dirty="0" smtClean="0"/>
              <a:t>nuove</a:t>
            </a:r>
            <a:r>
              <a:rPr lang="el-GR" dirty="0" smtClean="0"/>
              <a:t> </a:t>
            </a:r>
            <a:r>
              <a:rPr lang="el-GR" b="1" dirty="0" smtClean="0"/>
              <a:t>politic</a:t>
            </a:r>
            <a:r>
              <a:rPr lang="it-IT" b="1" dirty="0" smtClean="0"/>
              <a:t>he etiche</a:t>
            </a:r>
            <a:r>
              <a:rPr lang="el-GR" b="1" dirty="0" smtClean="0"/>
              <a:t> </a:t>
            </a:r>
            <a:r>
              <a:rPr lang="it-IT" b="1" dirty="0" smtClean="0"/>
              <a:t> </a:t>
            </a:r>
            <a:r>
              <a:rPr lang="it-IT" dirty="0" smtClean="0"/>
              <a:t>vi è la </a:t>
            </a:r>
            <a:r>
              <a:rPr lang="el-GR" dirty="0" smtClean="0"/>
              <a:t>c.d. “</a:t>
            </a:r>
            <a:r>
              <a:rPr lang="el-GR" b="1" dirty="0" smtClean="0"/>
              <a:t>impresa sociale</a:t>
            </a:r>
            <a:r>
              <a:rPr lang="el-GR" dirty="0" smtClean="0"/>
              <a:t>”</a:t>
            </a:r>
            <a:endParaRPr lang="it-IT" dirty="0" smtClean="0"/>
          </a:p>
          <a:p>
            <a:pPr algn="just"/>
            <a:r>
              <a:rPr lang="it-IT" dirty="0" smtClean="0"/>
              <a:t>Come evidenziato dalla Comunicazione SBI del </a:t>
            </a:r>
            <a:r>
              <a:rPr lang="el-GR" dirty="0" smtClean="0"/>
              <a:t>2011 </a:t>
            </a:r>
            <a:r>
              <a:rPr lang="it-IT" dirty="0" smtClean="0"/>
              <a:t>(p. 3), l’economia sociale impiega oltre 11 milioni di persone nell’UE, ovvero il 6% dei lavoratori dipendenti (in Italia il 5,4%)</a:t>
            </a:r>
          </a:p>
          <a:p>
            <a:pPr algn="just"/>
            <a:r>
              <a:rPr lang="it-IT" dirty="0" smtClean="0"/>
              <a:t>Circa 1 su 4 delle imprese create in Europa sarebbe una IS, dato che sale a 1 su 3 in Belgio, Finlandia e Francia [TERJESEN S. (</a:t>
            </a:r>
            <a:r>
              <a:rPr lang="it-IT" i="1" dirty="0" smtClean="0"/>
              <a:t>et al.</a:t>
            </a:r>
            <a:r>
              <a:rPr lang="it-IT" dirty="0" smtClean="0"/>
              <a:t>), </a:t>
            </a:r>
            <a:r>
              <a:rPr lang="en-US" i="1" dirty="0" smtClean="0"/>
              <a:t>Global Entrepreneurship Monitor Report on Social Entrepreneurship, </a:t>
            </a:r>
            <a:r>
              <a:rPr lang="en-US" i="1" dirty="0" smtClean="0">
                <a:hlinkClick r:id="rId2"/>
              </a:rPr>
              <a:t>http://www.gemconsortium.org/about.aspx?page=pub_gem_special_topic_reports</a:t>
            </a:r>
            <a:r>
              <a:rPr lang="en-US" i="1" dirty="0" smtClean="0"/>
              <a:t>] (studio del 2009)</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0"/>
            <a:ext cx="8147248" cy="764704"/>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it-IT" b="1" dirty="0" smtClean="0"/>
              <a:t>IS: la nozione - </a:t>
            </a:r>
            <a:r>
              <a:rPr lang="it-IT" sz="2000" b="1" dirty="0" smtClean="0"/>
              <a:t>SBI/</a:t>
            </a:r>
            <a:r>
              <a:rPr lang="el-GR" sz="2000" b="1" dirty="0" smtClean="0"/>
              <a:t>Reg</a:t>
            </a:r>
            <a:r>
              <a:rPr lang="it-IT" sz="2000" b="1" dirty="0" smtClean="0"/>
              <a:t>.</a:t>
            </a:r>
            <a:r>
              <a:rPr lang="el-GR" sz="2000" b="1" dirty="0" smtClean="0"/>
              <a:t> 1296/2013</a:t>
            </a:r>
            <a:endParaRPr lang="it-IT" sz="2000" b="1" dirty="0"/>
          </a:p>
        </p:txBody>
      </p:sp>
      <p:sp>
        <p:nvSpPr>
          <p:cNvPr id="3" name="Segnaposto contenuto 2"/>
          <p:cNvSpPr>
            <a:spLocks noGrp="1"/>
          </p:cNvSpPr>
          <p:nvPr>
            <p:ph sz="quarter" idx="1"/>
          </p:nvPr>
        </p:nvSpPr>
        <p:spPr>
          <a:xfrm>
            <a:off x="251520" y="980728"/>
            <a:ext cx="8640960" cy="5544616"/>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lgn="just"/>
            <a:r>
              <a:rPr lang="it-IT" dirty="0" smtClean="0"/>
              <a:t>L</a:t>
            </a:r>
            <a:r>
              <a:rPr lang="el-GR" dirty="0" smtClean="0"/>
              <a:t>’approccio </a:t>
            </a:r>
            <a:r>
              <a:rPr lang="it-IT" dirty="0" smtClean="0"/>
              <a:t>scelto </a:t>
            </a:r>
            <a:r>
              <a:rPr lang="el-GR" dirty="0" smtClean="0"/>
              <a:t>d</a:t>
            </a:r>
            <a:r>
              <a:rPr lang="it-IT" dirty="0" smtClean="0"/>
              <a:t>a</a:t>
            </a:r>
            <a:r>
              <a:rPr lang="el-GR" dirty="0" smtClean="0"/>
              <a:t>lla Commissione non pretende di fornire una definizione normativa </a:t>
            </a:r>
            <a:r>
              <a:rPr lang="el-GR" i="1" dirty="0" smtClean="0"/>
              <a:t>erga omnes</a:t>
            </a:r>
            <a:r>
              <a:rPr lang="el-GR" dirty="0" smtClean="0"/>
              <a:t>, quanto una “</a:t>
            </a:r>
            <a:r>
              <a:rPr lang="el-GR" i="1" dirty="0" smtClean="0"/>
              <a:t>descrizione fondata su principi comuni alla maggior parte degli Stati membri</a:t>
            </a:r>
            <a:r>
              <a:rPr lang="el-GR" dirty="0" smtClean="0"/>
              <a:t>”</a:t>
            </a:r>
            <a:r>
              <a:rPr lang="it-IT" dirty="0" smtClean="0"/>
              <a:t> (</a:t>
            </a:r>
            <a:r>
              <a:rPr lang="el-GR" dirty="0" smtClean="0"/>
              <a:t>nel rispetto della diversità delle scelte politiche, economiche e sociali operate</a:t>
            </a:r>
            <a:r>
              <a:rPr lang="it-IT" dirty="0" smtClean="0"/>
              <a:t>)</a:t>
            </a:r>
          </a:p>
          <a:p>
            <a:pPr algn="just"/>
            <a:r>
              <a:rPr lang="it-IT" dirty="0" smtClean="0"/>
              <a:t>Dal lato giuridico è determinante </a:t>
            </a:r>
            <a:r>
              <a:rPr lang="el-GR" dirty="0" smtClean="0"/>
              <a:t>la connotazione di “impresa” – conformemente al </a:t>
            </a:r>
            <a:r>
              <a:rPr lang="it-IT" dirty="0" smtClean="0"/>
              <a:t>D</a:t>
            </a:r>
            <a:r>
              <a:rPr lang="el-GR" dirty="0" smtClean="0"/>
              <a:t>iritto</a:t>
            </a:r>
            <a:r>
              <a:rPr lang="it-IT" dirty="0" smtClean="0"/>
              <a:t> </a:t>
            </a:r>
            <a:r>
              <a:rPr lang="el-GR" dirty="0" smtClean="0"/>
              <a:t>U</a:t>
            </a:r>
            <a:r>
              <a:rPr lang="it-IT" dirty="0" smtClean="0"/>
              <a:t>E</a:t>
            </a:r>
            <a:r>
              <a:rPr lang="el-GR" dirty="0" smtClean="0"/>
              <a:t> e alla giurisprudenza della Corte di Lussemburgo –</a:t>
            </a:r>
            <a:r>
              <a:rPr lang="it-IT" dirty="0" smtClean="0"/>
              <a:t> </a:t>
            </a:r>
            <a:r>
              <a:rPr lang="el-GR" dirty="0" smtClean="0"/>
              <a:t>accentuando</a:t>
            </a:r>
            <a:r>
              <a:rPr lang="it-IT" dirty="0" smtClean="0"/>
              <a:t> </a:t>
            </a:r>
            <a:r>
              <a:rPr lang="el-GR" dirty="0" smtClean="0"/>
              <a:t>le connessioni con la normativa in tema di concorrenza</a:t>
            </a:r>
            <a:endParaRPr lang="it-IT" dirty="0" smtClean="0"/>
          </a:p>
          <a:p>
            <a:pPr algn="just"/>
            <a:r>
              <a:rPr lang="it-IT" b="1" dirty="0" smtClean="0"/>
              <a:t>SBI</a:t>
            </a:r>
            <a:r>
              <a:rPr lang="it-IT" dirty="0" smtClean="0"/>
              <a:t>: IS d</a:t>
            </a:r>
            <a:r>
              <a:rPr lang="el-GR" dirty="0" smtClean="0"/>
              <a:t>efinita quale “</a:t>
            </a:r>
            <a:r>
              <a:rPr lang="el-GR" i="1" dirty="0" smtClean="0"/>
              <a:t>attore dell’economia sociale il cui principale obiettivo </a:t>
            </a:r>
            <a:r>
              <a:rPr lang="el-GR" b="1" i="1" dirty="0" smtClean="0"/>
              <a:t>non è generare utili </a:t>
            </a:r>
            <a:r>
              <a:rPr lang="el-GR" i="1" dirty="0" smtClean="0"/>
              <a:t>per i suoi proprietari o azionisti, ma esercitare un </a:t>
            </a:r>
            <a:r>
              <a:rPr lang="el-GR" b="1" i="1" dirty="0" smtClean="0"/>
              <a:t>impatto sociale</a:t>
            </a:r>
            <a:r>
              <a:rPr lang="el-GR" dirty="0" smtClean="0"/>
              <a:t>”</a:t>
            </a:r>
            <a:r>
              <a:rPr lang="it-IT" dirty="0" smtClean="0"/>
              <a:t>, producendo “</a:t>
            </a:r>
            <a:r>
              <a:rPr lang="it-IT" b="1" dirty="0" smtClean="0"/>
              <a:t>innovazione sociale</a:t>
            </a:r>
            <a:r>
              <a:rPr lang="it-IT" dirty="0" smtClean="0"/>
              <a:t>”. I</a:t>
            </a:r>
            <a:r>
              <a:rPr lang="el-GR" dirty="0" smtClean="0"/>
              <a:t>l suo campo d’azione è il “mercato”, dove opera “</a:t>
            </a:r>
            <a:r>
              <a:rPr lang="el-GR" i="1" dirty="0" smtClean="0"/>
              <a:t>producendo beni e servizi in modo </a:t>
            </a:r>
            <a:r>
              <a:rPr lang="el-GR" dirty="0" smtClean="0"/>
              <a:t>imprenditoriale e innovativo”, attraverso una gestione </a:t>
            </a:r>
            <a:r>
              <a:rPr lang="it-IT" dirty="0" smtClean="0"/>
              <a:t>“</a:t>
            </a:r>
            <a:r>
              <a:rPr lang="el-GR" i="1" dirty="0" smtClean="0"/>
              <a:t>responsabile e trasparente, in particolare </a:t>
            </a:r>
            <a:r>
              <a:rPr lang="el-GR" b="1" i="1" dirty="0" smtClean="0"/>
              <a:t>coinvolgendo</a:t>
            </a:r>
            <a:r>
              <a:rPr lang="el-GR" i="1" dirty="0" smtClean="0"/>
              <a:t> dipendenti, clienti e altri soggetti interessati dalle sue attività commercial</a:t>
            </a:r>
            <a:r>
              <a:rPr lang="it-IT" i="1" dirty="0" smtClean="0"/>
              <a:t>i”</a:t>
            </a:r>
          </a:p>
          <a:p>
            <a:pPr algn="just"/>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260648"/>
            <a:ext cx="8136904" cy="606928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it-IT" dirty="0" smtClean="0"/>
              <a:t>Il </a:t>
            </a:r>
            <a:r>
              <a:rPr lang="el-GR" b="1" dirty="0" smtClean="0"/>
              <a:t>Reg</a:t>
            </a:r>
            <a:r>
              <a:rPr lang="it-IT" b="1" dirty="0" smtClean="0"/>
              <a:t>. “</a:t>
            </a:r>
            <a:r>
              <a:rPr lang="it-IT" b="1" i="1" dirty="0" smtClean="0"/>
              <a:t>EaSI</a:t>
            </a:r>
            <a:r>
              <a:rPr lang="it-IT" b="1" dirty="0" smtClean="0"/>
              <a:t>” </a:t>
            </a:r>
            <a:r>
              <a:rPr lang="el-GR" b="1" dirty="0" smtClean="0"/>
              <a:t>1296/2013</a:t>
            </a:r>
            <a:r>
              <a:rPr lang="it-IT" b="1" dirty="0" smtClean="0"/>
              <a:t> </a:t>
            </a:r>
            <a:r>
              <a:rPr lang="it-IT" dirty="0" smtClean="0"/>
              <a:t>definisce l’IS (art. 2.1), </a:t>
            </a:r>
            <a:r>
              <a:rPr lang="it-IT" u="sng" dirty="0" smtClean="0"/>
              <a:t>prescindendo dalla sua effettiva forma giuridica</a:t>
            </a:r>
            <a:r>
              <a:rPr lang="it-IT" dirty="0" smtClean="0"/>
              <a:t>,  come </a:t>
            </a:r>
            <a:r>
              <a:rPr lang="el-GR" dirty="0" smtClean="0"/>
              <a:t>l’impresa che “</a:t>
            </a:r>
            <a:r>
              <a:rPr lang="el-GR" i="1" dirty="0" smtClean="0"/>
              <a:t>conformemente al suo atto costitutivo, al suo statuto o a qualsiasi altro documento giuridico istituitivo dell'impresa, ha come </a:t>
            </a:r>
            <a:r>
              <a:rPr lang="el-GR" b="1" i="1" dirty="0" smtClean="0"/>
              <a:t>obiettivo primario </a:t>
            </a:r>
            <a:r>
              <a:rPr lang="el-GR" i="1" dirty="0" smtClean="0"/>
              <a:t>la realizzazione di un </a:t>
            </a:r>
            <a:r>
              <a:rPr lang="el-GR" b="1" i="1" dirty="0" smtClean="0"/>
              <a:t>impatto sociale positivo e misurabile</a:t>
            </a:r>
            <a:r>
              <a:rPr lang="el-GR" i="1" dirty="0" smtClean="0"/>
              <a:t> e </a:t>
            </a:r>
            <a:r>
              <a:rPr lang="el-GR" b="1" i="1" dirty="0" smtClean="0"/>
              <a:t>non finalità lucrative</a:t>
            </a:r>
            <a:r>
              <a:rPr lang="el-GR" i="1" dirty="0" smtClean="0"/>
              <a:t> per i proprietari, soci e azionisti</a:t>
            </a:r>
            <a:r>
              <a:rPr lang="el-GR" dirty="0" smtClean="0"/>
              <a:t>”</a:t>
            </a:r>
            <a:endParaRPr lang="it-IT" dirty="0" smtClean="0"/>
          </a:p>
          <a:p>
            <a:pPr algn="just"/>
            <a:r>
              <a:rPr lang="el-GR" dirty="0" smtClean="0"/>
              <a:t>A tal fine, l’impresa è chiamata a</a:t>
            </a:r>
            <a:r>
              <a:rPr lang="it-IT" dirty="0" smtClean="0"/>
              <a:t>:</a:t>
            </a:r>
          </a:p>
          <a:p>
            <a:pPr marL="514350" indent="-514350" algn="just">
              <a:buFont typeface="+mj-lt"/>
              <a:buAutoNum type="arabicPeriod"/>
            </a:pPr>
            <a:r>
              <a:rPr lang="el-GR" dirty="0" smtClean="0"/>
              <a:t>fornire beni o servizi che producono un “</a:t>
            </a:r>
            <a:r>
              <a:rPr lang="el-GR" b="1" dirty="0" smtClean="0"/>
              <a:t>elevato rendimento sociale</a:t>
            </a:r>
            <a:r>
              <a:rPr lang="el-GR" dirty="0" smtClean="0"/>
              <a:t>”</a:t>
            </a:r>
            <a:endParaRPr lang="it-IT" dirty="0" smtClean="0"/>
          </a:p>
          <a:p>
            <a:pPr marL="514350" indent="-514350" algn="just">
              <a:buFont typeface="+mj-lt"/>
              <a:buAutoNum type="arabicPeriod"/>
            </a:pPr>
            <a:r>
              <a:rPr lang="el-GR" dirty="0" smtClean="0"/>
              <a:t>oppure ad </a:t>
            </a:r>
            <a:r>
              <a:rPr lang="el-GR" b="1" dirty="0" smtClean="0"/>
              <a:t>impiegare metodologie di produzione </a:t>
            </a:r>
            <a:r>
              <a:rPr lang="el-GR" dirty="0" smtClean="0"/>
              <a:t>di beni o servizi in grado di incorporare il proprio obiettivo sociale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548680"/>
            <a:ext cx="7848872" cy="583264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it-IT" b="1" dirty="0" smtClean="0"/>
              <a:t>U</a:t>
            </a:r>
            <a:r>
              <a:rPr lang="el-GR" b="1" dirty="0" smtClean="0"/>
              <a:t>tili generati</a:t>
            </a:r>
            <a:r>
              <a:rPr lang="it-IT" dirty="0" smtClean="0"/>
              <a:t>: </a:t>
            </a:r>
            <a:r>
              <a:rPr lang="el-GR" dirty="0" smtClean="0"/>
              <a:t>solitamente si assiste ad un loro </a:t>
            </a:r>
            <a:r>
              <a:rPr lang="el-GR" b="1" dirty="0" smtClean="0"/>
              <a:t>reinvestimento</a:t>
            </a:r>
            <a:r>
              <a:rPr lang="el-GR" dirty="0" smtClean="0"/>
              <a:t> </a:t>
            </a:r>
            <a:r>
              <a:rPr lang="it-IT" dirty="0" smtClean="0"/>
              <a:t>per </a:t>
            </a:r>
            <a:r>
              <a:rPr lang="el-GR" dirty="0" smtClean="0"/>
              <a:t>la realizzazione d</a:t>
            </a:r>
            <a:r>
              <a:rPr lang="it-IT" dirty="0" smtClean="0"/>
              <a:t>ell’obiettivo </a:t>
            </a:r>
            <a:r>
              <a:rPr lang="el-GR" dirty="0" smtClean="0"/>
              <a:t>sociale</a:t>
            </a:r>
            <a:endParaRPr lang="it-IT" dirty="0" smtClean="0"/>
          </a:p>
          <a:p>
            <a:pPr algn="just"/>
            <a:r>
              <a:rPr lang="it-IT" dirty="0" smtClean="0"/>
              <a:t>Specifiche “</a:t>
            </a:r>
            <a:r>
              <a:rPr lang="el-GR" i="1" dirty="0" smtClean="0"/>
              <a:t>procedure e regole predefinite riguardanti qualsiasi distribuzione dei profitti ad azionisti e proprietari </a:t>
            </a:r>
            <a:r>
              <a:rPr lang="el-GR" b="1" i="1" dirty="0" smtClean="0"/>
              <a:t>che garantiscono che tale distribuzione non pregiudichi </a:t>
            </a:r>
            <a:r>
              <a:rPr lang="el-GR" i="1" dirty="0" smtClean="0"/>
              <a:t>l'obiettivo primario</a:t>
            </a:r>
            <a:r>
              <a:rPr lang="it-IT" dirty="0" smtClean="0"/>
              <a:t>”</a:t>
            </a:r>
          </a:p>
          <a:p>
            <a:pPr algn="just"/>
            <a:r>
              <a:rPr lang="it-IT" dirty="0" smtClean="0"/>
              <a:t>La stessa </a:t>
            </a:r>
            <a:r>
              <a:rPr lang="el-GR" b="1" dirty="0" smtClean="0"/>
              <a:t>organizzazione </a:t>
            </a:r>
            <a:r>
              <a:rPr lang="it-IT" b="1" dirty="0" smtClean="0"/>
              <a:t>interna </a:t>
            </a:r>
            <a:r>
              <a:rPr lang="it-IT" dirty="0" smtClean="0"/>
              <a:t>è un riflesso del</a:t>
            </a:r>
            <a:r>
              <a:rPr lang="el-GR" dirty="0" smtClean="0"/>
              <a:t>la </a:t>
            </a:r>
            <a:r>
              <a:rPr lang="el-GR" i="1" dirty="0" smtClean="0"/>
              <a:t>mission</a:t>
            </a:r>
            <a:r>
              <a:rPr lang="el-GR" dirty="0" smtClean="0"/>
              <a:t> d’impresa, </a:t>
            </a:r>
            <a:r>
              <a:rPr lang="it-IT" dirty="0" smtClean="0"/>
              <a:t>puntando</a:t>
            </a:r>
            <a:r>
              <a:rPr lang="el-GR" dirty="0" smtClean="0"/>
              <a:t> sul</a:t>
            </a:r>
            <a:r>
              <a:rPr lang="it-IT" dirty="0" smtClean="0"/>
              <a:t>l</a:t>
            </a:r>
            <a:r>
              <a:rPr lang="el-GR" dirty="0" smtClean="0"/>
              <a:t>a promozione dei principi democratici, sull’ampia partecipazione e, sovente, sulla giustizia sociale prevedendo, ad esempio, forme di riduzione dei divari salariali</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3082</Words>
  <Application>Microsoft Office PowerPoint</Application>
  <PresentationFormat>Presentazione su schermo (4:3)</PresentationFormat>
  <Paragraphs>110</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    Cattedra Jean Monnet  - The implementation of EU policies by Regional and Local authorities (EUREL)  A.A. 2018/2019  Modulo “Diritto e politiche dell’Unione europea per l’occupazione e lo sviluppo”  Massimo Bartoli massimo.bartoli@unipg.it  </vt:lpstr>
      <vt:lpstr>Il Trattato: “Economia sociale”</vt:lpstr>
      <vt:lpstr>Mercato unico: etica e socialità</vt:lpstr>
      <vt:lpstr>Verso un mercato interno più etico? Il dibattito sul modello EBC</vt:lpstr>
      <vt:lpstr>Diapositiva 5</vt:lpstr>
      <vt:lpstr>L’impresa sociale - IS</vt:lpstr>
      <vt:lpstr>IS: la nozione - SBI/Reg. 1296/2013</vt:lpstr>
      <vt:lpstr>Diapositiva 8</vt:lpstr>
      <vt:lpstr>Diapositiva 9</vt:lpstr>
      <vt:lpstr>IS:  casistica e tipologie</vt:lpstr>
      <vt:lpstr>SBI</vt:lpstr>
      <vt:lpstr>Diapositiva 12</vt:lpstr>
      <vt:lpstr>Diapositiva 13</vt:lpstr>
      <vt:lpstr>IS: i canali di finanziamento</vt:lpstr>
      <vt:lpstr>Diapositiva 15</vt:lpstr>
      <vt:lpstr>Diapositiva 16</vt:lpstr>
      <vt:lpstr>Diapositiva 17</vt:lpstr>
      <vt:lpstr>La sharing – gig - economy</vt:lpstr>
      <vt:lpstr>Diapositiva 19</vt:lpstr>
      <vt:lpstr>Il caso Uber</vt:lpstr>
      <vt:lpstr>Diapositiva 21</vt:lpstr>
      <vt:lpstr>Diapositiva 22</vt:lpstr>
      <vt:lpstr>La pronuncia della Corte</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Cattedra Jean Monnet  - The implementation of EU policies by Regional and Local authorities (EUREL)  A.A. 2018/2019  Modulo “Diritto e politiche dell’Unione europea per l’occupazione e lo sviluppo”  Massimo Bartoli massimo.bartoli@unipg.it  </dc:title>
  <dc:creator>Massimo</dc:creator>
  <cp:lastModifiedBy>Operatore</cp:lastModifiedBy>
  <cp:revision>43</cp:revision>
  <dcterms:created xsi:type="dcterms:W3CDTF">2019-04-28T14:24:43Z</dcterms:created>
  <dcterms:modified xsi:type="dcterms:W3CDTF">2019-04-29T08:33:00Z</dcterms:modified>
</cp:coreProperties>
</file>