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4B6055F8-1D02-4417-9241-55C834FD9970}" type="datetimeFigureOut">
              <a:rPr lang="it-IT" smtClean="0"/>
              <a:pPr/>
              <a:t>27/04/2018</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B007B441-5312-499D-93C3-6E37886527FA}"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4B6055F8-1D02-4417-9241-55C834FD9970}" type="datetimeFigureOut">
              <a:rPr lang="it-IT" smtClean="0"/>
              <a:pPr/>
              <a:t>27/04/2018</a:t>
            </a:fld>
            <a:endParaRPr lang="it-IT"/>
          </a:p>
        </p:txBody>
      </p:sp>
      <p:sp>
        <p:nvSpPr>
          <p:cNvPr id="9" name="Segnaposto numero diapositiva 8"/>
          <p:cNvSpPr>
            <a:spLocks noGrp="1"/>
          </p:cNvSpPr>
          <p:nvPr>
            <p:ph type="sldNum" sz="quarter" idx="15"/>
          </p:nvPr>
        </p:nvSpPr>
        <p:spPr/>
        <p:txBody>
          <a:bodyPr rtlCol="0"/>
          <a:lstStyle/>
          <a:p>
            <a:fld id="{B007B441-5312-499D-93C3-6E37886527FA}"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4B6055F8-1D02-4417-9241-55C834FD9970}" type="datetimeFigureOut">
              <a:rPr lang="it-IT" smtClean="0"/>
              <a:pPr/>
              <a:t>27/04/2018</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27/04/2018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27/04/2018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4B6055F8-1D02-4417-9241-55C834FD9970}" type="datetimeFigureOut">
              <a:rPr lang="it-IT" smtClean="0"/>
              <a:pPr/>
              <a:t>27/04/2018</a:t>
            </a:fld>
            <a:endParaRPr lang="it-IT"/>
          </a:p>
        </p:txBody>
      </p:sp>
      <p:sp>
        <p:nvSpPr>
          <p:cNvPr id="7" name="Segnaposto numero diapositiva 6"/>
          <p:cNvSpPr>
            <a:spLocks noGrp="1"/>
          </p:cNvSpPr>
          <p:nvPr>
            <p:ph type="sldNum" sz="quarter" idx="11"/>
          </p:nvPr>
        </p:nvSpPr>
        <p:spPr/>
        <p:txBody>
          <a:bodyPr rtlCol="0"/>
          <a:lstStyle/>
          <a:p>
            <a:fld id="{B007B441-5312-499D-93C3-6E37886527FA}"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27/04/2018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4B6055F8-1D02-4417-9241-55C834FD9970}" type="datetimeFigureOut">
              <a:rPr lang="it-IT" smtClean="0"/>
              <a:pPr/>
              <a:t>27/04/2018</a:t>
            </a:fld>
            <a:endParaRPr lang="it-IT"/>
          </a:p>
        </p:txBody>
      </p:sp>
      <p:sp>
        <p:nvSpPr>
          <p:cNvPr id="22" name="Segnaposto numero diapositiva 21"/>
          <p:cNvSpPr>
            <a:spLocks noGrp="1"/>
          </p:cNvSpPr>
          <p:nvPr>
            <p:ph type="sldNum" sz="quarter" idx="15"/>
          </p:nvPr>
        </p:nvSpPr>
        <p:spPr/>
        <p:txBody>
          <a:bodyPr rtlCol="0"/>
          <a:lstStyle/>
          <a:p>
            <a:fld id="{B007B441-5312-499D-93C3-6E37886527FA}"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4B6055F8-1D02-4417-9241-55C834FD9970}" type="datetimeFigureOut">
              <a:rPr lang="it-IT" smtClean="0"/>
              <a:pPr/>
              <a:t>27/04/2018</a:t>
            </a:fld>
            <a:endParaRPr lang="it-IT"/>
          </a:p>
        </p:txBody>
      </p:sp>
      <p:sp>
        <p:nvSpPr>
          <p:cNvPr id="18" name="Segnaposto numero diapositiva 17"/>
          <p:cNvSpPr>
            <a:spLocks noGrp="1"/>
          </p:cNvSpPr>
          <p:nvPr>
            <p:ph type="sldNum" sz="quarter" idx="11"/>
          </p:nvPr>
        </p:nvSpPr>
        <p:spPr/>
        <p:txBody>
          <a:bodyPr rtlCol="0"/>
          <a:lstStyle/>
          <a:p>
            <a:fld id="{B007B441-5312-499D-93C3-6E37886527FA}"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B6055F8-1D02-4417-9241-55C834FD9970}" type="datetimeFigureOut">
              <a:rPr lang="it-IT" smtClean="0"/>
              <a:pPr/>
              <a:t>27/04/2018</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eesc.europa.eu/?i=portal.it.home" TargetMode="External"/><Relationship Id="rId2" Type="http://schemas.openxmlformats.org/officeDocument/2006/relationships/hyperlink" Target="http://eur-lex.europa.eu/legal-content/IT/ALL/?uri=CELEX:52015IE206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europa.eu/rapid/press-release_IP-15-5909_en.htm" TargetMode="External"/><Relationship Id="rId2" Type="http://schemas.openxmlformats.org/officeDocument/2006/relationships/hyperlink" Target="https://ec.europa.eu/transparency/regdoc/rep/1/2016/IT/1-2016-356-IT-F1-1.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ec.europa.eu/competition/state_aid/overview/new_guide_eu_rules_procurement_it.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47664" y="0"/>
            <a:ext cx="5292080" cy="138566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Rettangolo 7"/>
          <p:cNvSpPr/>
          <p:nvPr/>
        </p:nvSpPr>
        <p:spPr>
          <a:xfrm>
            <a:off x="539552" y="1124744"/>
            <a:ext cx="7920880" cy="2246769"/>
          </a:xfrm>
          <a:prstGeom prst="rect">
            <a:avLst/>
          </a:prstGeom>
        </p:spPr>
        <p:txBody>
          <a:bodyPr wrap="square">
            <a:spAutoFit/>
          </a:bodyPr>
          <a:lstStyle/>
          <a:p>
            <a:pPr algn="ctr"/>
            <a:r>
              <a:rPr lang="en-US" sz="2000" b="1" dirty="0" smtClean="0">
                <a:solidFill>
                  <a:srgbClr val="002060"/>
                </a:solidFill>
                <a:ea typeface="Tahoma" panose="020B0604030504040204" pitchFamily="34" charset="0"/>
                <a:cs typeface="Times New Roman" panose="02020603050405020304" pitchFamily="18" charset="0"/>
              </a:rPr>
              <a:t>Cattedra Jean Monnet </a:t>
            </a:r>
            <a:br>
              <a:rPr lang="en-US" sz="2000" b="1" dirty="0" smtClean="0">
                <a:solidFill>
                  <a:srgbClr val="002060"/>
                </a:solidFill>
                <a:ea typeface="Tahoma" panose="020B0604030504040204" pitchFamily="34" charset="0"/>
                <a:cs typeface="Times New Roman" panose="02020603050405020304" pitchFamily="18" charset="0"/>
              </a:rPr>
            </a:br>
            <a:r>
              <a:rPr lang="en-US" sz="2000" b="1" dirty="0" smtClean="0">
                <a:solidFill>
                  <a:srgbClr val="002060"/>
                </a:solidFill>
                <a:ea typeface="Tahoma" panose="020B0604030504040204" pitchFamily="34" charset="0"/>
                <a:cs typeface="Times New Roman" panose="02020603050405020304" pitchFamily="18" charset="0"/>
              </a:rPr>
              <a:t>The implementation of EU policies by Regional and Local authorities (EUREL) </a:t>
            </a:r>
            <a:br>
              <a:rPr lang="en-US" sz="2000" b="1" dirty="0" smtClean="0">
                <a:solidFill>
                  <a:srgbClr val="002060"/>
                </a:solidFill>
                <a:ea typeface="Tahoma" panose="020B0604030504040204" pitchFamily="34" charset="0"/>
                <a:cs typeface="Times New Roman" panose="02020603050405020304" pitchFamily="18" charset="0"/>
              </a:rPr>
            </a:br>
            <a:r>
              <a:rPr lang="en-US" sz="2000" b="1" dirty="0" smtClean="0">
                <a:solidFill>
                  <a:srgbClr val="002060"/>
                </a:solidFill>
                <a:ea typeface="Tahoma" panose="020B0604030504040204" pitchFamily="34" charset="0"/>
                <a:cs typeface="Times New Roman" panose="02020603050405020304" pitchFamily="18" charset="0"/>
              </a:rPr>
              <a:t>A.A. 2017/2018</a:t>
            </a:r>
          </a:p>
          <a:p>
            <a:pPr algn="ctr"/>
            <a:r>
              <a:rPr lang="en-US" sz="2000" b="1" dirty="0" smtClean="0">
                <a:solidFill>
                  <a:srgbClr val="002060"/>
                </a:solidFill>
                <a:ea typeface="Tahoma" panose="020B0604030504040204" pitchFamily="34" charset="0"/>
                <a:cs typeface="Times New Roman" panose="02020603050405020304" pitchFamily="18" charset="0"/>
              </a:rPr>
              <a:t>Modulo “</a:t>
            </a:r>
            <a:r>
              <a:rPr lang="it-IT" sz="2000" b="1" dirty="0" smtClean="0">
                <a:solidFill>
                  <a:srgbClr val="002060"/>
                </a:solidFill>
              </a:rPr>
              <a:t>Diritto e politiche dell’Unione europea per l’occupazione e lo sviluppo”</a:t>
            </a:r>
          </a:p>
          <a:p>
            <a:pPr algn="ctr"/>
            <a:endParaRPr lang="it-IT" sz="2000" dirty="0">
              <a:solidFill>
                <a:srgbClr val="002060"/>
              </a:solidFill>
            </a:endParaRPr>
          </a:p>
        </p:txBody>
      </p:sp>
      <p:sp>
        <p:nvSpPr>
          <p:cNvPr id="4" name="CasellaDiTesto 3"/>
          <p:cNvSpPr txBox="1"/>
          <p:nvPr/>
        </p:nvSpPr>
        <p:spPr>
          <a:xfrm>
            <a:off x="395536" y="3429000"/>
            <a:ext cx="8208912" cy="1631216"/>
          </a:xfrm>
          <a:prstGeom prst="rect">
            <a:avLst/>
          </a:prstGeom>
          <a:solidFill>
            <a:schemeClr val="accent5">
              <a:lumMod val="40000"/>
              <a:lumOff val="60000"/>
            </a:schemeClr>
          </a:solidFill>
          <a:ln w="19050">
            <a:solidFill>
              <a:srgbClr val="0070C0"/>
            </a:solidFill>
          </a:ln>
          <a:effectLst>
            <a:glow rad="139700">
              <a:schemeClr val="accent6">
                <a:satMod val="175000"/>
                <a:alpha val="40000"/>
              </a:schemeClr>
            </a:glow>
          </a:effectLst>
        </p:spPr>
        <p:txBody>
          <a:bodyPr wrap="square" rtlCol="0">
            <a:spAutoFit/>
          </a:bodyPr>
          <a:lstStyle/>
          <a:p>
            <a:pPr algn="ctr"/>
            <a:r>
              <a:rPr lang="it-IT" sz="2400" b="1" dirty="0" smtClean="0"/>
              <a:t>Lezione 7</a:t>
            </a:r>
          </a:p>
          <a:p>
            <a:pPr algn="ctr"/>
            <a:r>
              <a:rPr lang="it-IT" sz="2400" i="1" dirty="0" smtClean="0"/>
              <a:t>“Le nuove opportunità di impiego. Impresa sociale, mercato etico e sharing economy ”</a:t>
            </a:r>
          </a:p>
          <a:p>
            <a:pPr algn="ctr"/>
            <a:r>
              <a:rPr lang="it-IT" sz="2400" b="1" i="1" dirty="0" smtClean="0"/>
              <a:t> </a:t>
            </a:r>
            <a:r>
              <a:rPr lang="it-IT" sz="2800" i="1" dirty="0" smtClean="0">
                <a:solidFill>
                  <a:srgbClr val="0070C0"/>
                </a:solidFill>
              </a:rPr>
              <a:t>	</a:t>
            </a:r>
          </a:p>
        </p:txBody>
      </p:sp>
      <p:sp>
        <p:nvSpPr>
          <p:cNvPr id="6" name="CasellaDiTesto 5"/>
          <p:cNvSpPr txBox="1"/>
          <p:nvPr/>
        </p:nvSpPr>
        <p:spPr>
          <a:xfrm>
            <a:off x="323528" y="5657671"/>
            <a:ext cx="3312368" cy="646331"/>
          </a:xfrm>
          <a:prstGeom prst="rect">
            <a:avLst/>
          </a:prstGeom>
          <a:noFill/>
        </p:spPr>
        <p:txBody>
          <a:bodyPr wrap="square" rtlCol="0">
            <a:spAutoFit/>
          </a:bodyPr>
          <a:lstStyle/>
          <a:p>
            <a:pPr algn="ctr"/>
            <a:r>
              <a:rPr lang="it-IT" b="1" dirty="0" smtClean="0"/>
              <a:t>Massimo Bartoli</a:t>
            </a:r>
          </a:p>
          <a:p>
            <a:pPr algn="ctr"/>
            <a:r>
              <a:rPr lang="it-IT" b="1" dirty="0" smtClean="0"/>
              <a:t>massimo.bartoli@unipg.it</a:t>
            </a:r>
            <a:endParaRPr lang="it-IT" b="1" dirty="0"/>
          </a:p>
        </p:txBody>
      </p:sp>
    </p:spTree>
    <p:extLst>
      <p:ext uri="{BB962C8B-B14F-4D97-AF65-F5344CB8AC3E}">
        <p14:creationId xmlns="" xmlns:p14="http://schemas.microsoft.com/office/powerpoint/2010/main" val="1455934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31640" y="260648"/>
            <a:ext cx="6089104" cy="580926"/>
          </a:xfrm>
          <a:solidFill>
            <a:schemeClr val="bg2"/>
          </a:solidFill>
        </p:spPr>
        <p:txBody>
          <a:bodyPr>
            <a:normAutofit/>
          </a:bodyPr>
          <a:lstStyle/>
          <a:p>
            <a:pPr algn="ctr"/>
            <a:r>
              <a:rPr lang="it-IT" b="1" dirty="0" smtClean="0"/>
              <a:t>la sbi</a:t>
            </a:r>
            <a:endParaRPr lang="it-IT" b="1" dirty="0"/>
          </a:p>
        </p:txBody>
      </p:sp>
      <p:sp>
        <p:nvSpPr>
          <p:cNvPr id="3" name="Segnaposto contenuto 2"/>
          <p:cNvSpPr>
            <a:spLocks noGrp="1"/>
          </p:cNvSpPr>
          <p:nvPr>
            <p:ph sz="quarter" idx="1"/>
          </p:nvPr>
        </p:nvSpPr>
        <p:spPr>
          <a:xfrm>
            <a:off x="457200" y="908720"/>
            <a:ext cx="7467600" cy="5565232"/>
          </a:xfrm>
        </p:spPr>
        <p:txBody>
          <a:bodyPr>
            <a:normAutofit lnSpcReduction="10000"/>
          </a:bodyPr>
          <a:lstStyle/>
          <a:p>
            <a:pPr algn="just"/>
            <a:r>
              <a:rPr lang="it-IT" dirty="0" smtClean="0"/>
              <a:t>L’impresa sociale, oltre alle specifiche azioni ad essa dedicata dalla </a:t>
            </a:r>
            <a:r>
              <a:rPr lang="it-IT" i="1" dirty="0" smtClean="0"/>
              <a:t>Social Business Iniziative</a:t>
            </a:r>
            <a:r>
              <a:rPr lang="it-IT" dirty="0" smtClean="0"/>
              <a:t> (SBI) della Commissione, può beneficiare di tutte le altre iniziative “</a:t>
            </a:r>
            <a:r>
              <a:rPr lang="el-GR" dirty="0" smtClean="0"/>
              <a:t>complementar</a:t>
            </a:r>
            <a:r>
              <a:rPr lang="it-IT" dirty="0" smtClean="0"/>
              <a:t>i” come, ad esempio, quelle legate:</a:t>
            </a:r>
          </a:p>
          <a:p>
            <a:pPr algn="just">
              <a:buFont typeface="Wingdings" pitchFamily="2" charset="2"/>
              <a:buChar char="Ø"/>
            </a:pPr>
            <a:r>
              <a:rPr lang="it-IT" dirty="0" smtClean="0"/>
              <a:t> al</a:t>
            </a:r>
            <a:r>
              <a:rPr lang="el-GR" dirty="0" smtClean="0"/>
              <a:t>la Comunicazione della Commissione </a:t>
            </a:r>
            <a:r>
              <a:rPr lang="el-GR" i="1" dirty="0" smtClean="0"/>
              <a:t>sulla responsabilità sociale delle imprese</a:t>
            </a:r>
            <a:r>
              <a:rPr lang="el-GR" dirty="0" smtClean="0"/>
              <a:t> (RSI)</a:t>
            </a:r>
            <a:r>
              <a:rPr lang="it-IT" dirty="0" smtClean="0"/>
              <a:t> - </a:t>
            </a:r>
            <a:r>
              <a:rPr lang="el-GR" dirty="0" smtClean="0"/>
              <a:t>COM(2011) 681</a:t>
            </a:r>
            <a:r>
              <a:rPr lang="it-IT" dirty="0" smtClean="0"/>
              <a:t>;</a:t>
            </a:r>
          </a:p>
          <a:p>
            <a:pPr algn="just">
              <a:buFont typeface="Wingdings" pitchFamily="2" charset="2"/>
              <a:buChar char="Ø"/>
            </a:pPr>
            <a:r>
              <a:rPr lang="it-IT" dirty="0" smtClean="0"/>
              <a:t>all’implementazione dei punti dello </a:t>
            </a:r>
            <a:r>
              <a:rPr lang="it-IT" i="1" dirty="0" smtClean="0"/>
              <a:t>Small Business Act </a:t>
            </a:r>
            <a:r>
              <a:rPr lang="it-IT" dirty="0" smtClean="0"/>
              <a:t>[</a:t>
            </a:r>
            <a:r>
              <a:rPr lang="el-GR" i="1" dirty="0" smtClean="0"/>
              <a:t>Riesame dello </a:t>
            </a:r>
            <a:r>
              <a:rPr lang="el-GR" dirty="0" smtClean="0"/>
              <a:t>“</a:t>
            </a:r>
            <a:r>
              <a:rPr lang="el-GR" i="1" dirty="0" smtClean="0"/>
              <a:t>Small Business Act</a:t>
            </a:r>
            <a:r>
              <a:rPr lang="el-GR" dirty="0" smtClean="0"/>
              <a:t>” per l’Europa”, COM(2011) 78</a:t>
            </a:r>
            <a:r>
              <a:rPr lang="it-IT" dirty="0" smtClean="0"/>
              <a:t>]</a:t>
            </a:r>
          </a:p>
          <a:p>
            <a:pPr algn="just">
              <a:buFont typeface="Wingdings" pitchFamily="2" charset="2"/>
              <a:buChar char="Ø"/>
            </a:pPr>
            <a:r>
              <a:rPr lang="it-IT" dirty="0" smtClean="0"/>
              <a:t>SBI: lanciata dalla Commissione nel 2011 con la citata Comunicazione n. 682 (</a:t>
            </a:r>
            <a:r>
              <a:rPr lang="en-US" dirty="0" smtClean="0"/>
              <a:t>http://ec.europa.eu/internal_market/publications/docs/sbi-brochure/sbi-brochure-web_it.pdf)</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7624" y="188640"/>
            <a:ext cx="6593160" cy="652934"/>
          </a:xfrm>
          <a:solidFill>
            <a:schemeClr val="bg2"/>
          </a:solidFill>
        </p:spPr>
        <p:txBody>
          <a:bodyPr/>
          <a:lstStyle/>
          <a:p>
            <a:pPr algn="ctr"/>
            <a:r>
              <a:rPr lang="it-IT" b="1" dirty="0" smtClean="0"/>
              <a:t>Sbi: obiettivi</a:t>
            </a:r>
            <a:endParaRPr lang="it-IT" b="1" dirty="0"/>
          </a:p>
        </p:txBody>
      </p:sp>
      <p:sp>
        <p:nvSpPr>
          <p:cNvPr id="3" name="Segnaposto contenuto 2"/>
          <p:cNvSpPr>
            <a:spLocks noGrp="1"/>
          </p:cNvSpPr>
          <p:nvPr>
            <p:ph sz="quarter" idx="1"/>
          </p:nvPr>
        </p:nvSpPr>
        <p:spPr>
          <a:xfrm>
            <a:off x="457200" y="908720"/>
            <a:ext cx="7467600" cy="5565232"/>
          </a:xfrm>
        </p:spPr>
        <p:txBody>
          <a:bodyPr>
            <a:normAutofit fontScale="92500" lnSpcReduction="20000"/>
          </a:bodyPr>
          <a:lstStyle/>
          <a:p>
            <a:pPr algn="just"/>
            <a:r>
              <a:rPr lang="it-IT" dirty="0" smtClean="0"/>
              <a:t>La SBI si prefigge un triplice obiettivo a beneficio dell’imprenditoria sociale:</a:t>
            </a:r>
          </a:p>
          <a:p>
            <a:pPr marL="457200" indent="-457200" algn="just">
              <a:buFont typeface="+mj-lt"/>
              <a:buAutoNum type="arabicPeriod"/>
            </a:pPr>
            <a:r>
              <a:rPr lang="it-IT" dirty="0" smtClean="0"/>
              <a:t>agevolarne l’accesso ai finanziamenti;</a:t>
            </a:r>
          </a:p>
          <a:p>
            <a:pPr marL="457200" indent="-457200" algn="just">
              <a:buFont typeface="+mj-lt"/>
              <a:buAutoNum type="arabicPeriod"/>
            </a:pPr>
            <a:r>
              <a:rPr lang="it-IT" dirty="0" smtClean="0"/>
              <a:t>accentuarne la visibilità nel mercato;</a:t>
            </a:r>
          </a:p>
          <a:p>
            <a:pPr marL="457200" indent="-457200" algn="just">
              <a:buFont typeface="+mj-lt"/>
              <a:buAutoNum type="arabicPeriod"/>
            </a:pPr>
            <a:r>
              <a:rPr lang="it-IT" dirty="0" smtClean="0"/>
              <a:t>migliorare il quadro normativo di riferimento</a:t>
            </a:r>
          </a:p>
          <a:p>
            <a:pPr marL="457200" indent="-457200" algn="just"/>
            <a:r>
              <a:rPr lang="it-IT" dirty="0" smtClean="0"/>
              <a:t>L’iniziativa prende corpo dall’emersione di peculiari problematiche che, per le IS, rendono difficile l’accesso alle opportunità </a:t>
            </a:r>
            <a:r>
              <a:rPr lang="el-GR" dirty="0" smtClean="0"/>
              <a:t>offerte dal mercato interno</a:t>
            </a:r>
            <a:r>
              <a:rPr lang="it-IT" dirty="0" smtClean="0"/>
              <a:t>, sia che si tratti di strutture di grosse </a:t>
            </a:r>
            <a:r>
              <a:rPr lang="el-GR" dirty="0" smtClean="0"/>
              <a:t>dimensioni, orientate a uno sviluppo continentale</a:t>
            </a:r>
            <a:r>
              <a:rPr lang="it-IT" dirty="0" smtClean="0"/>
              <a:t> e/</a:t>
            </a:r>
            <a:r>
              <a:rPr lang="el-GR" dirty="0" smtClean="0"/>
              <a:t>o transfrontaliero</a:t>
            </a:r>
            <a:r>
              <a:rPr lang="it-IT" dirty="0" smtClean="0"/>
              <a:t>, sia che si tratti di </a:t>
            </a:r>
            <a:r>
              <a:rPr lang="el-GR" dirty="0" smtClean="0"/>
              <a:t>piccole </a:t>
            </a:r>
            <a:r>
              <a:rPr lang="it-IT" dirty="0" smtClean="0"/>
              <a:t>realtà</a:t>
            </a:r>
            <a:r>
              <a:rPr lang="el-GR" dirty="0" smtClean="0"/>
              <a:t>, per lo più operanti a livello locale</a:t>
            </a:r>
            <a:endParaRPr lang="it-IT" dirty="0" smtClean="0"/>
          </a:p>
          <a:p>
            <a:pPr marL="457200" indent="-457200" algn="just"/>
            <a:r>
              <a:rPr lang="it-IT" dirty="0" smtClean="0"/>
              <a:t>Ognuna di questa imprese ha, infatti, un interesse diretto </a:t>
            </a:r>
            <a:r>
              <a:rPr lang="el-GR" dirty="0" smtClean="0"/>
              <a:t>all</a:t>
            </a:r>
            <a:r>
              <a:rPr lang="it-IT" dirty="0" smtClean="0"/>
              <a:t>a conoscenza del contesto normativo UE </a:t>
            </a:r>
            <a:r>
              <a:rPr lang="el-GR" dirty="0" smtClean="0"/>
              <a:t>in materia</a:t>
            </a:r>
            <a:r>
              <a:rPr lang="it-IT" dirty="0" smtClean="0"/>
              <a:t>, quanto meno,</a:t>
            </a:r>
            <a:r>
              <a:rPr lang="el-GR" dirty="0" smtClean="0"/>
              <a:t> di regolamentazione bancaria</a:t>
            </a:r>
            <a:r>
              <a:rPr lang="it-IT" dirty="0" smtClean="0"/>
              <a:t> e strumenti finanziari</a:t>
            </a:r>
            <a:r>
              <a:rPr lang="el-GR" dirty="0" smtClean="0"/>
              <a:t>, di accesso ai fondi strutturali o di attuazione delle regole applicabili agli appalti pubblici</a:t>
            </a:r>
            <a:r>
              <a:rPr lang="it-IT" dirty="0" smtClean="0"/>
              <a:t> e agli aiuti di Stato</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188640"/>
            <a:ext cx="7025208" cy="652934"/>
          </a:xfrm>
        </p:spPr>
        <p:txBody>
          <a:bodyPr/>
          <a:lstStyle/>
          <a:p>
            <a:pPr algn="ctr"/>
            <a:r>
              <a:rPr lang="it-IT" b="1" dirty="0" smtClean="0"/>
              <a:t>SBI: azioni chiave</a:t>
            </a:r>
            <a:endParaRPr lang="it-IT" b="1" dirty="0"/>
          </a:p>
        </p:txBody>
      </p:sp>
      <p:sp>
        <p:nvSpPr>
          <p:cNvPr id="3" name="Segnaposto contenuto 2"/>
          <p:cNvSpPr>
            <a:spLocks noGrp="1"/>
          </p:cNvSpPr>
          <p:nvPr>
            <p:ph sz="quarter" idx="1"/>
          </p:nvPr>
        </p:nvSpPr>
        <p:spPr>
          <a:xfrm>
            <a:off x="457200" y="836712"/>
            <a:ext cx="7467600" cy="5832648"/>
          </a:xfrm>
        </p:spPr>
        <p:txBody>
          <a:bodyPr>
            <a:normAutofit fontScale="85000" lnSpcReduction="20000"/>
          </a:bodyPr>
          <a:lstStyle/>
          <a:p>
            <a:pPr algn="ctr">
              <a:buNone/>
            </a:pPr>
            <a:r>
              <a:rPr lang="it-IT" b="1" dirty="0" smtClean="0"/>
              <a:t>L’intera SBI è stata suddivisa in 11 “azioni chiave”:</a:t>
            </a:r>
          </a:p>
          <a:p>
            <a:pPr marL="457200" indent="-457200" algn="just">
              <a:buFont typeface="Wingdings" pitchFamily="2" charset="2"/>
              <a:buChar char="ü"/>
            </a:pPr>
            <a:r>
              <a:rPr lang="it-IT" dirty="0" smtClean="0"/>
              <a:t>p</a:t>
            </a:r>
            <a:r>
              <a:rPr lang="el-GR" dirty="0" smtClean="0"/>
              <a:t>rop</a:t>
            </a:r>
            <a:r>
              <a:rPr lang="it-IT" dirty="0" smtClean="0"/>
              <a:t>osta di </a:t>
            </a:r>
            <a:r>
              <a:rPr lang="el-GR" dirty="0" smtClean="0"/>
              <a:t>un quadro normativo europeo per i fondi di investimento solidale per agevolare l’accesso delle imprese sociali ai mercati finanziari;</a:t>
            </a:r>
            <a:endParaRPr lang="it-IT" dirty="0" smtClean="0"/>
          </a:p>
          <a:p>
            <a:pPr marL="457200" indent="-457200" algn="just">
              <a:buFont typeface="Wingdings" pitchFamily="2" charset="2"/>
              <a:buChar char="ü"/>
            </a:pPr>
            <a:r>
              <a:rPr lang="el-GR" dirty="0" smtClean="0"/>
              <a:t>continuare ad agevolare l’accesso al microcredito attraverso lo strumento europeo di micro-finanziamento “Progress”</a:t>
            </a:r>
            <a:r>
              <a:rPr lang="it-IT" dirty="0" smtClean="0"/>
              <a:t>;</a:t>
            </a:r>
          </a:p>
          <a:p>
            <a:pPr marL="457200" indent="-457200" algn="just">
              <a:buFont typeface="Wingdings" pitchFamily="2" charset="2"/>
              <a:buChar char="ü"/>
            </a:pPr>
            <a:r>
              <a:rPr lang="it-IT" dirty="0" smtClean="0"/>
              <a:t>creazione in EaSI </a:t>
            </a:r>
            <a:r>
              <a:rPr lang="el-GR" dirty="0" smtClean="0"/>
              <a:t>di uno strumento finanziario </a:t>
            </a:r>
            <a:r>
              <a:rPr lang="it-IT" dirty="0" smtClean="0"/>
              <a:t>per </a:t>
            </a:r>
            <a:r>
              <a:rPr lang="el-GR" dirty="0" smtClean="0"/>
              <a:t>agevolare l’accesso al finanziamento per le </a:t>
            </a:r>
            <a:r>
              <a:rPr lang="it-IT" dirty="0" smtClean="0"/>
              <a:t>IS </a:t>
            </a:r>
            <a:r>
              <a:rPr lang="el-GR" dirty="0" smtClean="0"/>
              <a:t>per consentirne l’avvio, lo sviluppo e l’espansione, grazie ad investimenti in fondi d’investimento solidale</a:t>
            </a:r>
            <a:r>
              <a:rPr lang="it-IT" dirty="0" smtClean="0"/>
              <a:t>;</a:t>
            </a:r>
          </a:p>
          <a:p>
            <a:pPr marL="457200" indent="-457200" algn="just">
              <a:buFont typeface="Wingdings" pitchFamily="2" charset="2"/>
              <a:buChar char="ü"/>
            </a:pPr>
            <a:r>
              <a:rPr lang="el-GR" dirty="0" smtClean="0"/>
              <a:t>l’introduzione esplicita di una priorità d’investimento “imprese sociali” nei regolamenti FESR e FSE a partire dal 2014</a:t>
            </a:r>
            <a:r>
              <a:rPr lang="it-IT" dirty="0" smtClean="0"/>
              <a:t>;</a:t>
            </a:r>
          </a:p>
          <a:p>
            <a:pPr marL="457200" indent="-457200" algn="just">
              <a:buFont typeface="Wingdings" pitchFamily="2" charset="2"/>
              <a:buChar char="ü"/>
            </a:pPr>
            <a:r>
              <a:rPr lang="it-IT" dirty="0" smtClean="0"/>
              <a:t>ide</a:t>
            </a:r>
            <a:r>
              <a:rPr lang="el-GR" dirty="0" smtClean="0"/>
              <a:t>ntifica</a:t>
            </a:r>
            <a:r>
              <a:rPr lang="it-IT" dirty="0" smtClean="0"/>
              <a:t>re</a:t>
            </a:r>
            <a:r>
              <a:rPr lang="el-GR" dirty="0" smtClean="0"/>
              <a:t> buone pratiche</a:t>
            </a:r>
            <a:r>
              <a:rPr lang="it-IT" dirty="0" smtClean="0"/>
              <a:t>/</a:t>
            </a:r>
            <a:r>
              <a:rPr lang="el-GR" dirty="0" smtClean="0"/>
              <a:t>modelli riproducibili</a:t>
            </a:r>
            <a:r>
              <a:rPr lang="it-IT" dirty="0" smtClean="0"/>
              <a:t> per una </a:t>
            </a:r>
            <a:r>
              <a:rPr lang="el-GR" dirty="0" smtClean="0"/>
              <a:t>mappa</a:t>
            </a:r>
            <a:r>
              <a:rPr lang="it-IT" dirty="0" smtClean="0"/>
              <a:t>tura</a:t>
            </a:r>
            <a:r>
              <a:rPr lang="el-GR" dirty="0" smtClean="0"/>
              <a:t> completa delle imprese sociali in Europa </a:t>
            </a:r>
            <a:r>
              <a:rPr lang="it-IT" dirty="0" smtClean="0"/>
              <a:t>(definire </a:t>
            </a:r>
            <a:r>
              <a:rPr lang="el-GR" dirty="0" smtClean="0"/>
              <a:t>le caratteristiche, i modelli economici, il peso economico, il potenziale di crescita transfrontaliera, il contenuto e i criteri degli statuti giuridici e dei regimi fiscali nonché i sistemi di etichettatura esistenti</a:t>
            </a:r>
            <a:r>
              <a:rPr lang="it-IT" dirty="0" smtClean="0"/>
              <a:t>;</a:t>
            </a:r>
          </a:p>
          <a:p>
            <a:pPr algn="just"/>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260648"/>
            <a:ext cx="7467600" cy="6213304"/>
          </a:xfrm>
        </p:spPr>
        <p:txBody>
          <a:bodyPr>
            <a:normAutofit fontScale="92500" lnSpcReduction="10000"/>
          </a:bodyPr>
          <a:lstStyle/>
          <a:p>
            <a:pPr algn="just">
              <a:buFont typeface="Wingdings" pitchFamily="2" charset="2"/>
              <a:buChar char=""/>
            </a:pPr>
            <a:r>
              <a:rPr lang="it-IT" dirty="0" smtClean="0"/>
              <a:t>c</a:t>
            </a:r>
            <a:r>
              <a:rPr lang="el-GR" dirty="0" smtClean="0"/>
              <a:t>reare una banca dati pubblica delle etichette e certificazioni applicabili alle </a:t>
            </a:r>
            <a:r>
              <a:rPr lang="it-IT" dirty="0" smtClean="0"/>
              <a:t>IS</a:t>
            </a:r>
            <a:r>
              <a:rPr lang="el-GR" dirty="0" smtClean="0"/>
              <a:t> in Europa, per migliorarne la visibilità e la comparabilità</a:t>
            </a:r>
            <a:r>
              <a:rPr lang="it-IT" dirty="0" smtClean="0"/>
              <a:t>;</a:t>
            </a:r>
          </a:p>
          <a:p>
            <a:pPr algn="just">
              <a:buFont typeface="Wingdings" pitchFamily="2" charset="2"/>
              <a:buChar char=""/>
            </a:pPr>
            <a:r>
              <a:rPr lang="it-IT" dirty="0" smtClean="0"/>
              <a:t>p</a:t>
            </a:r>
            <a:r>
              <a:rPr lang="el-GR" dirty="0" smtClean="0"/>
              <a:t>romuovere il reciproco apprendimento e il rafforzamento delle competenze delle amministrazioni nazionali e regionali per l’attuazione di strategie globali di sostegno, promozione e finanziamento delle </a:t>
            </a:r>
            <a:r>
              <a:rPr lang="it-IT" dirty="0" smtClean="0"/>
              <a:t>IS</a:t>
            </a:r>
            <a:r>
              <a:rPr lang="el-GR" dirty="0" smtClean="0"/>
              <a:t>, in particolare nell’ambito dei fondi strutturali</a:t>
            </a:r>
            <a:r>
              <a:rPr lang="it-IT" dirty="0" smtClean="0"/>
              <a:t>;</a:t>
            </a:r>
          </a:p>
          <a:p>
            <a:pPr algn="just">
              <a:buFont typeface="Wingdings" pitchFamily="2" charset="2"/>
              <a:buChar char=""/>
            </a:pPr>
            <a:r>
              <a:rPr lang="it-IT" dirty="0" smtClean="0"/>
              <a:t>c</a:t>
            </a:r>
            <a:r>
              <a:rPr lang="el-GR" dirty="0" smtClean="0"/>
              <a:t>reare una piattaforma elettronica di informazione e di scambio, unica e multilingue, eventualmente collegata alla piattaforma “</a:t>
            </a:r>
            <a:r>
              <a:rPr lang="el-GR" i="1" dirty="0" smtClean="0"/>
              <a:t>Social Innovation Europe</a:t>
            </a:r>
            <a:r>
              <a:rPr lang="el-GR" dirty="0" smtClean="0"/>
              <a:t>” e alla rete </a:t>
            </a:r>
            <a:r>
              <a:rPr lang="el-GR" dirty="0" smtClean="0"/>
              <a:t>“</a:t>
            </a:r>
            <a:r>
              <a:rPr lang="el-GR" i="1" dirty="0" smtClean="0"/>
              <a:t>Europe</a:t>
            </a:r>
            <a:r>
              <a:rPr lang="it-IT" i="1" dirty="0" smtClean="0"/>
              <a:t> </a:t>
            </a:r>
            <a:r>
              <a:rPr lang="el-GR" i="1" dirty="0" smtClean="0"/>
              <a:t>Enterprise</a:t>
            </a:r>
            <a:r>
              <a:rPr lang="it-IT" i="1" dirty="0" smtClean="0"/>
              <a:t> </a:t>
            </a:r>
            <a:r>
              <a:rPr lang="el-GR" i="1" dirty="0" smtClean="0"/>
              <a:t>Network</a:t>
            </a:r>
            <a:r>
              <a:rPr lang="el-GR" dirty="0" smtClean="0"/>
              <a:t>”, per gli imprenditori sociali, i vivai e i raggruppamenti, gli investitori sociali e quanti con loro</a:t>
            </a:r>
            <a:r>
              <a:rPr lang="it-IT" dirty="0" smtClean="0"/>
              <a:t> lavorano, nonché far </a:t>
            </a:r>
            <a:r>
              <a:rPr lang="el-GR" dirty="0" smtClean="0"/>
              <a:t>conoscere meglio e rendere più accessibili i programmi dell’UE che possono offrire un sostegno agli imprenditori sociali</a:t>
            </a:r>
            <a:r>
              <a:rPr lang="it-IT" dirty="0" smtClean="0"/>
              <a:t> (</a:t>
            </a:r>
            <a:r>
              <a:rPr lang="el-GR" dirty="0" smtClean="0"/>
              <a:t>ERASMUS, ERASMUS per i giovani imprenditori</a:t>
            </a:r>
            <a:r>
              <a:rPr lang="it-IT" dirty="0" smtClean="0"/>
              <a:t> -</a:t>
            </a:r>
            <a:r>
              <a:rPr lang="el-GR" dirty="0" smtClean="0"/>
              <a:t> TEMPO, “Gioventù in azione</a:t>
            </a:r>
            <a:r>
              <a:rPr lang="it-IT" dirty="0" smtClean="0"/>
              <a:t>”</a:t>
            </a:r>
            <a:r>
              <a:rPr lang="el-GR" dirty="0" smtClean="0"/>
              <a:t> e HORIZON 2020</a:t>
            </a:r>
            <a:r>
              <a:rPr lang="it-IT" dirty="0" smtClean="0"/>
              <a:t>); </a:t>
            </a:r>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332656"/>
            <a:ext cx="7467600" cy="6264696"/>
          </a:xfrm>
        </p:spPr>
        <p:txBody>
          <a:bodyPr>
            <a:normAutofit fontScale="85000" lnSpcReduction="10000"/>
          </a:bodyPr>
          <a:lstStyle/>
          <a:p>
            <a:pPr algn="just">
              <a:buFont typeface="Wingdings" pitchFamily="2" charset="2"/>
              <a:buChar char=""/>
            </a:pPr>
            <a:r>
              <a:rPr lang="el-GR" dirty="0" smtClean="0"/>
              <a:t>presentare una proposta di semplificazione del </a:t>
            </a:r>
            <a:r>
              <a:rPr lang="el-GR" i="1" dirty="0" smtClean="0"/>
              <a:t>regolamento sullo statuto della società cooperativa europea</a:t>
            </a:r>
            <a:r>
              <a:rPr lang="el-GR" dirty="0" smtClean="0"/>
              <a:t>, al fine di rafforzarne l’autonomia rispetto agli ordinamenti nazionali e facilitarne così l’utilizzo per la creazione delle cooperative sociali</a:t>
            </a:r>
            <a:r>
              <a:rPr lang="it-IT" dirty="0" smtClean="0"/>
              <a:t>; p</a:t>
            </a:r>
            <a:r>
              <a:rPr lang="el-GR" dirty="0" smtClean="0"/>
              <a:t>roporre un </a:t>
            </a:r>
            <a:r>
              <a:rPr lang="el-GR" i="1" dirty="0" smtClean="0"/>
              <a:t>regolamento che istituisca uno statuto della fondazione europea</a:t>
            </a:r>
            <a:r>
              <a:rPr lang="it-IT" i="1" dirty="0" smtClean="0"/>
              <a:t> </a:t>
            </a:r>
            <a:r>
              <a:rPr lang="it-IT" dirty="0" smtClean="0"/>
              <a:t>(ad utilizzo facoltativo rispetto alle forme giuridiche nazionali)</a:t>
            </a:r>
            <a:r>
              <a:rPr lang="el-GR" dirty="0" smtClean="0"/>
              <a:t>, con l’obiettivo di migliorare l’esercizio delle attività transfrontaliere delle fondazioni</a:t>
            </a:r>
            <a:r>
              <a:rPr lang="it-IT" dirty="0" smtClean="0"/>
              <a:t>; a</a:t>
            </a:r>
            <a:r>
              <a:rPr lang="el-GR" dirty="0" smtClean="0"/>
              <a:t>vviare uno </a:t>
            </a:r>
            <a:r>
              <a:rPr lang="el-GR" i="1" dirty="0" smtClean="0"/>
              <a:t>studio sulla situazione delle mutue </a:t>
            </a:r>
            <a:r>
              <a:rPr lang="el-GR" dirty="0" smtClean="0"/>
              <a:t>in tutti gli Stati membri per esaminare in particolare le loro attività transfrontaliere</a:t>
            </a:r>
            <a:r>
              <a:rPr lang="it-IT" dirty="0" smtClean="0"/>
              <a:t>;</a:t>
            </a:r>
          </a:p>
          <a:p>
            <a:pPr algn="just">
              <a:buFont typeface="Wingdings" pitchFamily="2" charset="2"/>
              <a:buChar char=""/>
            </a:pPr>
            <a:r>
              <a:rPr lang="it-IT" dirty="0" smtClean="0"/>
              <a:t>n</a:t>
            </a:r>
            <a:r>
              <a:rPr lang="el-GR" dirty="0" smtClean="0"/>
              <a:t>el quadro della riforma degli appalti pubblici, valorizzare maggiormente l’elemento </a:t>
            </a:r>
            <a:r>
              <a:rPr lang="el-GR" b="1" dirty="0" smtClean="0"/>
              <a:t>della qualità </a:t>
            </a:r>
            <a:r>
              <a:rPr lang="el-GR" dirty="0" smtClean="0"/>
              <a:t>nell’aggiudicazione dei contratti, soprattutto nel caso dei servizi sociali e sanitari, e valutare le modalità per tener conto delle condizioni di lavoro delle persone che partecipano alla produzione di beni e servizi oggetto dell’appalto, </a:t>
            </a:r>
            <a:r>
              <a:rPr lang="it-IT" dirty="0" smtClean="0"/>
              <a:t>nel rispetto de</a:t>
            </a:r>
            <a:r>
              <a:rPr lang="el-GR" dirty="0" smtClean="0"/>
              <a:t>i principi di non discriminazione, parità di trattamento e trasparenza sanciti dal </a:t>
            </a:r>
            <a:r>
              <a:rPr lang="it-IT" dirty="0" smtClean="0"/>
              <a:t>T</a:t>
            </a:r>
            <a:r>
              <a:rPr lang="el-GR" dirty="0" smtClean="0"/>
              <a:t>rattato</a:t>
            </a:r>
            <a:r>
              <a:rPr lang="it-IT" dirty="0" smtClean="0"/>
              <a:t>;</a:t>
            </a:r>
          </a:p>
          <a:p>
            <a:pPr algn="just">
              <a:buFont typeface="Wingdings" pitchFamily="2" charset="2"/>
              <a:buChar char=""/>
            </a:pPr>
            <a:r>
              <a:rPr lang="it-IT" dirty="0" smtClean="0"/>
              <a:t>s</a:t>
            </a:r>
            <a:r>
              <a:rPr lang="el-GR" dirty="0" smtClean="0"/>
              <a:t>emplificare l’applicazione delle regole in materia di aiuti di Stato ai servizi sociali e ai servizi locali</a:t>
            </a:r>
            <a:r>
              <a:rPr lang="it-IT" dirty="0" smtClean="0"/>
              <a:t>.</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188640"/>
            <a:ext cx="6665168" cy="724942"/>
          </a:xfrm>
          <a:solidFill>
            <a:srgbClr val="92D050"/>
          </a:solidFill>
        </p:spPr>
        <p:txBody>
          <a:bodyPr/>
          <a:lstStyle/>
          <a:p>
            <a:pPr algn="ctr"/>
            <a:r>
              <a:rPr lang="it-IT" b="1" dirty="0" smtClean="0">
                <a:solidFill>
                  <a:schemeClr val="bg1"/>
                </a:solidFill>
              </a:rPr>
              <a:t>I canali di finanziamento</a:t>
            </a:r>
            <a:endParaRPr lang="it-IT" b="1" dirty="0">
              <a:solidFill>
                <a:schemeClr val="bg1"/>
              </a:solidFill>
            </a:endParaRPr>
          </a:p>
        </p:txBody>
      </p:sp>
      <p:sp>
        <p:nvSpPr>
          <p:cNvPr id="3" name="Segnaposto contenuto 2"/>
          <p:cNvSpPr>
            <a:spLocks noGrp="1"/>
          </p:cNvSpPr>
          <p:nvPr>
            <p:ph sz="quarter" idx="1"/>
          </p:nvPr>
        </p:nvSpPr>
        <p:spPr>
          <a:xfrm>
            <a:off x="457200" y="980728"/>
            <a:ext cx="7467600" cy="5493224"/>
          </a:xfrm>
        </p:spPr>
        <p:txBody>
          <a:bodyPr>
            <a:normAutofit fontScale="92500"/>
          </a:bodyPr>
          <a:lstStyle/>
          <a:p>
            <a:pPr algn="just"/>
            <a:r>
              <a:rPr lang="it-IT" dirty="0" smtClean="0"/>
              <a:t>Il problema del reperimento dei canali di finanziamento viene amplificato dalla “scarso riconoscimento” delle IS, dovuto a fattori strutturali quali:</a:t>
            </a:r>
          </a:p>
          <a:p>
            <a:pPr marL="457200" indent="-457200" algn="just">
              <a:buFont typeface="+mj-lt"/>
              <a:buAutoNum type="arabicPeriod"/>
            </a:pPr>
            <a:r>
              <a:rPr lang="el-GR" dirty="0" smtClean="0"/>
              <a:t>la mancanza di interconnessioni tra attori di regioni diverse o di paesi diversi, ostacolo alla diffusione di buone pratiche e la creazione di partenariati</a:t>
            </a:r>
            <a:r>
              <a:rPr lang="it-IT" dirty="0" smtClean="0"/>
              <a:t>;</a:t>
            </a:r>
          </a:p>
          <a:p>
            <a:pPr marL="457200" indent="-457200" algn="just">
              <a:buFont typeface="+mj-lt"/>
              <a:buAutoNum type="arabicPeriod"/>
            </a:pPr>
            <a:r>
              <a:rPr lang="el-GR" dirty="0" smtClean="0"/>
              <a:t>la scarsa valorizzazione dell’imprenditoria sociale nei sistemi educativi europei e nell’imprenditoria tradizionale;</a:t>
            </a:r>
            <a:endParaRPr lang="it-IT" dirty="0" smtClean="0"/>
          </a:p>
          <a:p>
            <a:pPr marL="457200" indent="-457200" algn="just">
              <a:buFont typeface="+mj-lt"/>
              <a:buAutoNum type="arabicPeriod"/>
            </a:pPr>
            <a:r>
              <a:rPr lang="el-GR" dirty="0" smtClean="0"/>
              <a:t>la molteplicità di definizioni esistenti in Europa, causa dell’eterogeneità dei dati disponibili, spesso altresì obsoleti, frammentari e non armonizzati, quindi non affatto utili all’adeguamento ed al coordinamento delle relative politiche pubbliche</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332656"/>
            <a:ext cx="7467600" cy="6141296"/>
          </a:xfrm>
        </p:spPr>
        <p:txBody>
          <a:bodyPr>
            <a:normAutofit fontScale="92500" lnSpcReduction="20000"/>
          </a:bodyPr>
          <a:lstStyle/>
          <a:p>
            <a:pPr algn="just"/>
            <a:r>
              <a:rPr lang="it-IT" dirty="0" smtClean="0"/>
              <a:t>Va poi considerato il </a:t>
            </a:r>
            <a:r>
              <a:rPr lang="el-GR" i="1" dirty="0" smtClean="0"/>
              <a:t>quadro normativo </a:t>
            </a:r>
            <a:r>
              <a:rPr lang="el-GR" dirty="0" smtClean="0"/>
              <a:t>generale che, sia a livello europeo che nazionale, non sembra tener sufficientemente conto delle specificità d</a:t>
            </a:r>
            <a:r>
              <a:rPr lang="it-IT" dirty="0" smtClean="0"/>
              <a:t>i tali</a:t>
            </a:r>
            <a:r>
              <a:rPr lang="el-GR" dirty="0" smtClean="0"/>
              <a:t> imprese, </a:t>
            </a:r>
            <a:r>
              <a:rPr lang="el-GR" i="1" dirty="0" smtClean="0"/>
              <a:t>in primis</a:t>
            </a:r>
            <a:r>
              <a:rPr lang="el-GR" dirty="0" smtClean="0"/>
              <a:t> per ciò che concerne le regole sugli appalti pubblici o gli statuti esistenti</a:t>
            </a:r>
            <a:endParaRPr lang="it-IT" dirty="0" smtClean="0"/>
          </a:p>
          <a:p>
            <a:pPr algn="just"/>
            <a:r>
              <a:rPr lang="it-IT" dirty="0" smtClean="0"/>
              <a:t>Tutto c</a:t>
            </a:r>
            <a:r>
              <a:rPr lang="el-GR" dirty="0" smtClean="0"/>
              <a:t>iò scoraggia senz’altro gli investitori, </a:t>
            </a:r>
            <a:r>
              <a:rPr lang="it-IT" dirty="0" smtClean="0"/>
              <a:t>incerti di fronte </a:t>
            </a:r>
            <a:r>
              <a:rPr lang="el-GR" dirty="0" smtClean="0"/>
              <a:t>a</a:t>
            </a:r>
            <a:r>
              <a:rPr lang="it-IT" dirty="0" smtClean="0"/>
              <a:t> fattori come </a:t>
            </a:r>
            <a:r>
              <a:rPr lang="el-GR" dirty="0" smtClean="0"/>
              <a:t>la redistribuzione degli utili o l’impiego di lavoratori vulnerabili, </a:t>
            </a:r>
            <a:r>
              <a:rPr lang="it-IT" dirty="0" smtClean="0"/>
              <a:t>fattori che spesso connotano</a:t>
            </a:r>
            <a:r>
              <a:rPr lang="el-GR" dirty="0" smtClean="0"/>
              <a:t> imprese </a:t>
            </a:r>
            <a:r>
              <a:rPr lang="it-IT" dirty="0" smtClean="0"/>
              <a:t>“</a:t>
            </a:r>
            <a:r>
              <a:rPr lang="el-GR" dirty="0" smtClean="0"/>
              <a:t>più rischiose e meno redditizie di altre</a:t>
            </a:r>
            <a:r>
              <a:rPr lang="it-IT" dirty="0" smtClean="0"/>
              <a:t>”</a:t>
            </a:r>
          </a:p>
          <a:p>
            <a:pPr algn="just"/>
            <a:r>
              <a:rPr lang="el-GR" dirty="0" smtClean="0"/>
              <a:t> Anche dal lato dell’accesso alle sovvenzioni. le </a:t>
            </a:r>
            <a:r>
              <a:rPr lang="it-IT" dirty="0" smtClean="0"/>
              <a:t>IS </a:t>
            </a:r>
            <a:r>
              <a:rPr lang="el-GR" dirty="0" smtClean="0"/>
              <a:t>si trovano di fronte a sfide complesse, specialmente nei casi in cui la rigidità burocratica renda particolarmente </a:t>
            </a:r>
            <a:r>
              <a:rPr lang="it-IT" dirty="0" smtClean="0"/>
              <a:t>ostico</a:t>
            </a:r>
            <a:r>
              <a:rPr lang="el-GR" dirty="0" smtClean="0"/>
              <a:t> il solo </a:t>
            </a:r>
            <a:r>
              <a:rPr lang="el-GR" i="1" dirty="0" smtClean="0"/>
              <a:t>iter</a:t>
            </a:r>
            <a:r>
              <a:rPr lang="el-GR" dirty="0" smtClean="0"/>
              <a:t> di presentazione di un progetto</a:t>
            </a:r>
            <a:r>
              <a:rPr lang="it-IT" dirty="0" smtClean="0"/>
              <a:t>, anche in ragione della forma associativa richiesta per partecipare al bando, </a:t>
            </a:r>
            <a:r>
              <a:rPr lang="el-GR" dirty="0" smtClean="0"/>
              <a:t>oppure nei casi in cui le Autorità di gestione intendano finanziare esclusivamente programmi di breve durata</a:t>
            </a:r>
            <a:r>
              <a:rPr lang="it-IT" dirty="0" smtClean="0"/>
              <a:t>, non idonei al perseguimento delle finalità sociali “a lungo termine”, tipici di queste imprese</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88640"/>
            <a:ext cx="7467600" cy="6669360"/>
          </a:xfrm>
        </p:spPr>
        <p:txBody>
          <a:bodyPr>
            <a:normAutofit fontScale="85000" lnSpcReduction="10000"/>
          </a:bodyPr>
          <a:lstStyle/>
          <a:p>
            <a:pPr algn="just"/>
            <a:r>
              <a:rPr lang="it-IT" dirty="0" smtClean="0"/>
              <a:t>Dal lato del miglioramento dell’accesso ai finanziamenti, i</a:t>
            </a:r>
            <a:r>
              <a:rPr lang="el-GR" dirty="0" smtClean="0"/>
              <a:t>l punto di partenza è un sistema parzialmente sottosviluppato rispetto a quello di cui beneficiano le altre</a:t>
            </a:r>
            <a:r>
              <a:rPr lang="it-IT" dirty="0" smtClean="0"/>
              <a:t> realtà imprenditoriali</a:t>
            </a:r>
          </a:p>
          <a:p>
            <a:pPr algn="just"/>
            <a:r>
              <a:rPr lang="el-GR" dirty="0" smtClean="0"/>
              <a:t>Da qui la necessità, oltre all’investimento socialmente responsabile, oggetto </a:t>
            </a:r>
            <a:r>
              <a:rPr lang="it-IT" dirty="0" smtClean="0"/>
              <a:t>specifico </a:t>
            </a:r>
            <a:r>
              <a:rPr lang="el-GR" dirty="0" smtClean="0"/>
              <a:t>della RSI</a:t>
            </a:r>
            <a:r>
              <a:rPr lang="it-IT" dirty="0" smtClean="0"/>
              <a:t>,</a:t>
            </a:r>
            <a:r>
              <a:rPr lang="el-GR" dirty="0" smtClean="0"/>
              <a:t> di </a:t>
            </a:r>
            <a:r>
              <a:rPr lang="el-GR" dirty="0" smtClean="0"/>
              <a:t>strument</a:t>
            </a:r>
            <a:r>
              <a:rPr lang="it-IT" dirty="0" smtClean="0"/>
              <a:t>i</a:t>
            </a:r>
            <a:r>
              <a:rPr lang="el-GR" dirty="0" smtClean="0"/>
              <a:t> </a:t>
            </a:r>
            <a:r>
              <a:rPr lang="el-GR" dirty="0" smtClean="0"/>
              <a:t>europe</a:t>
            </a:r>
            <a:r>
              <a:rPr lang="it-IT" dirty="0" smtClean="0"/>
              <a:t>i</a:t>
            </a:r>
            <a:r>
              <a:rPr lang="el-GR" dirty="0" smtClean="0"/>
              <a:t> in grado di sostenere il finanziamento delle imprese sociali da parte di attori privati e pubblici attraverso acquisizioni di capitale o prestiti</a:t>
            </a:r>
            <a:r>
              <a:rPr lang="it-IT" dirty="0" smtClean="0"/>
              <a:t>, così come previsto dall’azione chiave n. 3</a:t>
            </a:r>
          </a:p>
          <a:p>
            <a:pPr algn="just"/>
            <a:r>
              <a:rPr lang="it-IT" dirty="0" smtClean="0"/>
              <a:t>Dal lato delle “</a:t>
            </a:r>
            <a:r>
              <a:rPr lang="it-IT" b="1" dirty="0" smtClean="0"/>
              <a:t>risorse pubbliche</a:t>
            </a:r>
            <a:r>
              <a:rPr lang="it-IT" dirty="0" smtClean="0"/>
              <a:t>”, il </a:t>
            </a:r>
            <a:r>
              <a:rPr lang="it-IT" b="1" dirty="0" smtClean="0"/>
              <a:t>Programma </a:t>
            </a:r>
            <a:r>
              <a:rPr lang="el-GR" b="1" dirty="0" smtClean="0"/>
              <a:t>EaSI</a:t>
            </a:r>
            <a:r>
              <a:rPr lang="it-IT" dirty="0" smtClean="0"/>
              <a:t> ha</a:t>
            </a:r>
            <a:r>
              <a:rPr lang="el-GR" dirty="0" smtClean="0"/>
              <a:t> messo a disposizione per lo sviluppo del mercato dell’investimento sociale</a:t>
            </a:r>
            <a:r>
              <a:rPr lang="it-IT" dirty="0" smtClean="0"/>
              <a:t> - </a:t>
            </a:r>
            <a:r>
              <a:rPr lang="el-GR" dirty="0" smtClean="0"/>
              <a:t>e per agevolare l</a:t>
            </a:r>
            <a:r>
              <a:rPr lang="it-IT" dirty="0" smtClean="0"/>
              <a:t>’</a:t>
            </a:r>
            <a:r>
              <a:rPr lang="el-GR" dirty="0" smtClean="0"/>
              <a:t>accesso ai finanziamenti</a:t>
            </a:r>
            <a:r>
              <a:rPr lang="it-IT" dirty="0" smtClean="0"/>
              <a:t> -</a:t>
            </a:r>
            <a:r>
              <a:rPr lang="el-GR" dirty="0" smtClean="0"/>
              <a:t> una cifra di 85</a:t>
            </a:r>
            <a:r>
              <a:rPr lang="it-IT" dirty="0" smtClean="0"/>
              <a:t> </a:t>
            </a:r>
            <a:r>
              <a:rPr lang="it-IT" dirty="0" err="1" smtClean="0"/>
              <a:t>ML</a:t>
            </a:r>
            <a:r>
              <a:rPr lang="el-GR" dirty="0" smtClean="0"/>
              <a:t> di euro nel periodo 2014-2020 mediante strumenti simili ai prestiti</a:t>
            </a:r>
            <a:endParaRPr lang="it-IT" dirty="0" smtClean="0"/>
          </a:p>
          <a:p>
            <a:pPr algn="just"/>
            <a:r>
              <a:rPr lang="it-IT" i="1" dirty="0" smtClean="0"/>
              <a:t>Il terzo asse di EaSI </a:t>
            </a:r>
            <a:r>
              <a:rPr lang="el-GR" dirty="0" smtClean="0"/>
              <a:t>"</a:t>
            </a:r>
            <a:r>
              <a:rPr lang="el-GR" i="1" dirty="0" smtClean="0"/>
              <a:t>Microfinanza e imprenditoria sociale</a:t>
            </a:r>
            <a:r>
              <a:rPr lang="el-GR" dirty="0" smtClean="0"/>
              <a:t>"</a:t>
            </a:r>
            <a:r>
              <a:rPr lang="it-IT" dirty="0" smtClean="0"/>
              <a:t> (21% del totale), ripartisce le relative dotazioni finanziarie nelle  sezioni “</a:t>
            </a:r>
            <a:r>
              <a:rPr lang="el-GR" i="1" dirty="0" smtClean="0"/>
              <a:t>microfinanziamenti per le categorie vulnerabili e le microimprese</a:t>
            </a:r>
            <a:r>
              <a:rPr lang="el-GR" dirty="0" smtClean="0"/>
              <a:t>” e “</a:t>
            </a:r>
            <a:r>
              <a:rPr lang="el-GR" i="1" dirty="0" smtClean="0"/>
              <a:t>imprenditoria sociale</a:t>
            </a:r>
            <a:r>
              <a:rPr lang="el-GR" dirty="0" smtClean="0"/>
              <a:t>” per le percentuali minime del 45%: la quota restante può essere assegnata ad entrambe oppure ad una combinazione di esse</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332656"/>
            <a:ext cx="7467600" cy="6141296"/>
          </a:xfrm>
        </p:spPr>
        <p:txBody>
          <a:bodyPr>
            <a:normAutofit fontScale="85000" lnSpcReduction="20000"/>
          </a:bodyPr>
          <a:lstStyle/>
          <a:p>
            <a:pPr algn="just"/>
            <a:r>
              <a:rPr lang="it-IT" dirty="0" smtClean="0"/>
              <a:t>A beneficio dell’imprenditoria sociale, vengono qui messi a disposizione forme di sostegno come </a:t>
            </a:r>
            <a:r>
              <a:rPr lang="it-IT" i="1" dirty="0" smtClean="0"/>
              <a:t>equity</a:t>
            </a:r>
            <a:r>
              <a:rPr lang="it-IT" dirty="0" smtClean="0"/>
              <a:t>, </a:t>
            </a:r>
            <a:r>
              <a:rPr lang="el-GR" dirty="0" smtClean="0"/>
              <a:t>quasi-</a:t>
            </a:r>
            <a:r>
              <a:rPr lang="el-GR" i="1" dirty="0" smtClean="0"/>
              <a:t>equity</a:t>
            </a:r>
            <a:r>
              <a:rPr lang="el-GR" dirty="0" smtClean="0"/>
              <a:t>, strumenti di prestito e sovvenzioni fino a 500</a:t>
            </a:r>
            <a:r>
              <a:rPr lang="it-IT" dirty="0" smtClean="0"/>
              <a:t>.</a:t>
            </a:r>
            <a:r>
              <a:rPr lang="el-GR" dirty="0" smtClean="0"/>
              <a:t>000 </a:t>
            </a:r>
            <a:r>
              <a:rPr lang="it-IT" dirty="0" smtClean="0"/>
              <a:t>euro</a:t>
            </a:r>
            <a:r>
              <a:rPr lang="el-GR" dirty="0" smtClean="0"/>
              <a:t> per </a:t>
            </a:r>
            <a:r>
              <a:rPr lang="it-IT" dirty="0" smtClean="0"/>
              <a:t>le</a:t>
            </a:r>
            <a:r>
              <a:rPr lang="el-GR" dirty="0" smtClean="0"/>
              <a:t> imprese </a:t>
            </a:r>
            <a:r>
              <a:rPr lang="it-IT" dirty="0" smtClean="0"/>
              <a:t>con </a:t>
            </a:r>
            <a:r>
              <a:rPr lang="el-GR" dirty="0" smtClean="0"/>
              <a:t>fatturato annuo non superiore ai 30 </a:t>
            </a:r>
            <a:r>
              <a:rPr lang="it-IT" dirty="0" err="1" smtClean="0"/>
              <a:t>ML</a:t>
            </a:r>
            <a:r>
              <a:rPr lang="el-GR" dirty="0" smtClean="0"/>
              <a:t> di </a:t>
            </a:r>
            <a:r>
              <a:rPr lang="it-IT" dirty="0" smtClean="0"/>
              <a:t>euro - </a:t>
            </a:r>
            <a:r>
              <a:rPr lang="el-GR" dirty="0" smtClean="0"/>
              <a:t>ovvero un bilancio annuo non superiore ai 30 milioni di </a:t>
            </a:r>
            <a:r>
              <a:rPr lang="it-IT" dirty="0" smtClean="0"/>
              <a:t>euro - purché</a:t>
            </a:r>
            <a:r>
              <a:rPr lang="el-GR" dirty="0" smtClean="0"/>
              <a:t> non siano imprese di investimento collettivo</a:t>
            </a:r>
            <a:endParaRPr lang="it-IT" dirty="0" smtClean="0"/>
          </a:p>
          <a:p>
            <a:pPr algn="just"/>
            <a:r>
              <a:rPr lang="it-IT" dirty="0" smtClean="0"/>
              <a:t>I destinatari di tali azioni sono, ai sensi dell’art. 28 del reg. EaSI, organismi pubblici e privati che, sia a livello nazionale che regionale o locale, svolgono già attività di micro - finanziamento a persone e microimprese e finanziamenti ad imprese sociali, cooperando con tutti gli </a:t>
            </a:r>
            <a:r>
              <a:rPr lang="it-IT" i="1" dirty="0" smtClean="0"/>
              <a:t>stakeholder</a:t>
            </a:r>
            <a:r>
              <a:rPr lang="it-IT" dirty="0" smtClean="0"/>
              <a:t> interessati, in piena </a:t>
            </a:r>
            <a:r>
              <a:rPr lang="el-GR" dirty="0" smtClean="0"/>
              <a:t>complementarità con</a:t>
            </a:r>
            <a:r>
              <a:rPr lang="it-IT" dirty="0" smtClean="0"/>
              <a:t> le</a:t>
            </a:r>
            <a:r>
              <a:rPr lang="el-GR" dirty="0" smtClean="0"/>
              <a:t> politica di coesione e </a:t>
            </a:r>
            <a:r>
              <a:rPr lang="it-IT" dirty="0" smtClean="0"/>
              <a:t>con le possibilità offerte dai Fondi strutturali</a:t>
            </a:r>
          </a:p>
          <a:p>
            <a:pPr algn="just"/>
            <a:r>
              <a:rPr lang="it-IT" dirty="0" smtClean="0"/>
              <a:t>Proprio la riforma di questi ultimi ha consentito nuove possibilità di supporto al</a:t>
            </a:r>
            <a:r>
              <a:rPr lang="el-GR" dirty="0" smtClean="0"/>
              <a:t>le imprese sociali.</a:t>
            </a:r>
            <a:r>
              <a:rPr lang="it-IT" dirty="0" smtClean="0"/>
              <a:t> In particolare, il Fondo sociale europeo (FSE) </a:t>
            </a:r>
            <a:r>
              <a:rPr lang="el-GR" dirty="0" smtClean="0"/>
              <a:t>sostiene un’ampia rosa di imprese sociali in diverse forme, </a:t>
            </a:r>
            <a:r>
              <a:rPr lang="it-IT" dirty="0" smtClean="0"/>
              <a:t>come </a:t>
            </a:r>
            <a:r>
              <a:rPr lang="el-GR" dirty="0" smtClean="0"/>
              <a:t>l’offerta di formazione managerial</a:t>
            </a:r>
            <a:r>
              <a:rPr lang="it-IT" dirty="0" smtClean="0"/>
              <a:t>e, </a:t>
            </a:r>
            <a:r>
              <a:rPr lang="el-GR" dirty="0" smtClean="0"/>
              <a:t>l’erogazione di formazione tecnica specifica in base alle esigenze di ogni impresa</a:t>
            </a:r>
            <a:r>
              <a:rPr lang="it-IT" dirty="0" smtClean="0"/>
              <a:t>, oppure </a:t>
            </a:r>
            <a:r>
              <a:rPr lang="el-GR" dirty="0" smtClean="0"/>
              <a:t>ricercando il sostegno finanziario </a:t>
            </a:r>
            <a:r>
              <a:rPr lang="it-IT" dirty="0" smtClean="0"/>
              <a:t>necessario</a:t>
            </a:r>
            <a:r>
              <a:rPr lang="el-GR" dirty="0" smtClean="0"/>
              <a:t> per lo svolgimento delle loro attività, assicurandone la sostenibilità a lungo termine</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260648"/>
            <a:ext cx="7467600" cy="6213304"/>
          </a:xfrm>
        </p:spPr>
        <p:txBody>
          <a:bodyPr>
            <a:normAutofit fontScale="92500"/>
          </a:bodyPr>
          <a:lstStyle/>
          <a:p>
            <a:pPr algn="just"/>
            <a:r>
              <a:rPr lang="el-GR" dirty="0" smtClean="0"/>
              <a:t>Dal lato dello stimolo agli investimenti privati va certamente segnalata l’attenzione posta dalla U</a:t>
            </a:r>
            <a:r>
              <a:rPr lang="it-IT" dirty="0" smtClean="0"/>
              <a:t>E</a:t>
            </a:r>
            <a:r>
              <a:rPr lang="el-GR" dirty="0" smtClean="0"/>
              <a:t> all’implementazione di specifici strumenti finanziari, come i </a:t>
            </a:r>
            <a:r>
              <a:rPr lang="el-GR" b="1" dirty="0" smtClean="0"/>
              <a:t>fondi comuni di investimento specializzati nell’area del sociale</a:t>
            </a:r>
            <a:r>
              <a:rPr lang="el-GR" dirty="0" smtClean="0"/>
              <a:t>, dando seguito all’azione chiave n. 3 della SBI</a:t>
            </a:r>
            <a:endParaRPr lang="it-IT" dirty="0" smtClean="0"/>
          </a:p>
          <a:p>
            <a:pPr algn="just"/>
            <a:r>
              <a:rPr lang="it-IT" dirty="0" smtClean="0"/>
              <a:t>Con il </a:t>
            </a:r>
            <a:r>
              <a:rPr lang="it-IT" b="1" dirty="0" smtClean="0"/>
              <a:t>Reg. (UE) 346/2013 </a:t>
            </a:r>
            <a:r>
              <a:rPr lang="it-IT" i="1" dirty="0" smtClean="0"/>
              <a:t>relativo ai fondi europei per l’imprenditoria sociale</a:t>
            </a:r>
            <a:r>
              <a:rPr lang="it-IT" dirty="0" smtClean="0"/>
              <a:t> si è tentato di stabilire un “quadro comune di norme riguardo all’utilizzo della denominazione «</a:t>
            </a:r>
            <a:r>
              <a:rPr lang="it-IT" b="1" i="1" dirty="0" smtClean="0"/>
              <a:t>EuSEF</a:t>
            </a:r>
            <a:r>
              <a:rPr lang="it-IT" dirty="0" smtClean="0"/>
              <a:t>» in relazione a fondi qualificati per l’imprenditoria sociale, con particolare riferimento alla </a:t>
            </a:r>
            <a:r>
              <a:rPr lang="it-IT" b="1" dirty="0" smtClean="0"/>
              <a:t>composizione del portafoglio </a:t>
            </a:r>
            <a:r>
              <a:rPr lang="it-IT" dirty="0" smtClean="0"/>
              <a:t>dei fondi che operano sotto tale denominazione, agli </a:t>
            </a:r>
            <a:r>
              <a:rPr lang="it-IT" b="1" dirty="0" smtClean="0"/>
              <a:t>obiettivi di investimento ammissibili</a:t>
            </a:r>
            <a:r>
              <a:rPr lang="it-IT" dirty="0" smtClean="0"/>
              <a:t>, agli </a:t>
            </a:r>
            <a:r>
              <a:rPr lang="it-IT" b="1" dirty="0" smtClean="0"/>
              <a:t>strumenti di investimento che essi possono impiegare </a:t>
            </a:r>
            <a:r>
              <a:rPr lang="it-IT" dirty="0" smtClean="0"/>
              <a:t>e alle </a:t>
            </a:r>
            <a:r>
              <a:rPr lang="it-IT" b="1" dirty="0" smtClean="0"/>
              <a:t>categorie di investitori </a:t>
            </a:r>
            <a:r>
              <a:rPr lang="it-IT" dirty="0" smtClean="0"/>
              <a:t>che possono investire in tali fondi in virtù di norme uniformi nell’Unione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20000"/>
              <a:lumOff val="80000"/>
            </a:schemeClr>
          </a:solidFill>
        </p:spPr>
        <p:txBody>
          <a:bodyPr/>
          <a:lstStyle/>
          <a:p>
            <a:pPr algn="ctr"/>
            <a:r>
              <a:rPr lang="it-IT" b="1" dirty="0" smtClean="0"/>
              <a:t>Il Trattato: “Economia sociale”</a:t>
            </a:r>
            <a:endParaRPr lang="it-IT" b="1" dirty="0"/>
          </a:p>
        </p:txBody>
      </p:sp>
      <p:sp>
        <p:nvSpPr>
          <p:cNvPr id="3" name="Segnaposto contenuto 2"/>
          <p:cNvSpPr>
            <a:spLocks noGrp="1"/>
          </p:cNvSpPr>
          <p:nvPr>
            <p:ph sz="quarter" idx="1"/>
          </p:nvPr>
        </p:nvSpPr>
        <p:spPr/>
        <p:txBody>
          <a:bodyPr>
            <a:normAutofit/>
          </a:bodyPr>
          <a:lstStyle/>
          <a:p>
            <a:pPr algn="just"/>
            <a:r>
              <a:rPr lang="it-IT" b="1" dirty="0" smtClean="0"/>
              <a:t>Art. 3.3 TUE</a:t>
            </a:r>
            <a:r>
              <a:rPr lang="it-IT" dirty="0" smtClean="0"/>
              <a:t>: “</a:t>
            </a:r>
            <a:r>
              <a:rPr lang="it-IT" i="1" dirty="0" smtClean="0"/>
              <a:t>L'Unione instaura un mercato interno. Si adopera per lo </a:t>
            </a:r>
            <a:r>
              <a:rPr lang="it-IT" b="1" i="1" dirty="0" smtClean="0"/>
              <a:t>sviluppo sostenibile </a:t>
            </a:r>
            <a:r>
              <a:rPr lang="it-IT" i="1" dirty="0" smtClean="0"/>
              <a:t>dell'Europa, basato su una crescita economica equilibrata e sulla stabilità dei prezzi, su </a:t>
            </a:r>
            <a:r>
              <a:rPr lang="it-IT" b="1" i="1" dirty="0" smtClean="0"/>
              <a:t>un'economia sociale di mercato fortemente competitiva</a:t>
            </a:r>
            <a:r>
              <a:rPr lang="it-IT" i="1" dirty="0" smtClean="0"/>
              <a:t>, che mira alla piena occupazione e al progresso sociale, e su un elevato livello di tutela e di </a:t>
            </a:r>
            <a:r>
              <a:rPr lang="it-IT" b="1" i="1" dirty="0" smtClean="0"/>
              <a:t>miglioramento della qualità dell'ambiente</a:t>
            </a:r>
            <a:r>
              <a:rPr lang="it-IT" i="1" dirty="0" smtClean="0"/>
              <a:t>. Essa promuove il progresso scientifico e tecnologico</a:t>
            </a:r>
            <a:r>
              <a:rPr lang="it-IT" dirty="0" smtClean="0"/>
              <a:t>”</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260648"/>
            <a:ext cx="7467600" cy="6213304"/>
          </a:xfrm>
        </p:spPr>
        <p:txBody>
          <a:bodyPr>
            <a:normAutofit fontScale="85000" lnSpcReduction="10000"/>
          </a:bodyPr>
          <a:lstStyle/>
          <a:p>
            <a:pPr algn="just"/>
            <a:r>
              <a:rPr lang="el-GR" dirty="0" smtClean="0"/>
              <a:t>In particolare, ai gestori di tali fondi è vietato applicare “</a:t>
            </a:r>
            <a:r>
              <a:rPr lang="el-GR" i="1" dirty="0" smtClean="0"/>
              <a:t>metodi che possono aumentarne l’esposizione oltre il livello del capitale sottoscritto, sia attraverso l’assunzione di prestiti di contante o titoli, sia assumendo posizioni in strumenti derivati o attraverso altri mezzi</a:t>
            </a:r>
            <a:r>
              <a:rPr lang="el-GR" dirty="0" smtClean="0"/>
              <a:t>” (art. 5, par. 2), conducendo i propri affari “</a:t>
            </a:r>
            <a:r>
              <a:rPr lang="el-GR" i="1" dirty="0" smtClean="0"/>
              <a:t>in modo da favorire l’impatto sociale positivo delle imprese di portafoglio ammissibili</a:t>
            </a:r>
            <a:r>
              <a:rPr lang="el-GR" dirty="0" smtClean="0"/>
              <a:t>” ed applicando “</a:t>
            </a:r>
            <a:r>
              <a:rPr lang="el-GR" i="1" dirty="0" smtClean="0"/>
              <a:t>un livello elevato di diligenza nella selezione e nel controllo continuo degli investimenti in imprese di portafoglio ammissibili e dell’impatto sociale positivo di tali imprese</a:t>
            </a:r>
            <a:r>
              <a:rPr lang="el-GR" dirty="0" smtClean="0"/>
              <a:t>” (art. 7, lett. c, d)</a:t>
            </a:r>
            <a:endParaRPr lang="it-IT" dirty="0" smtClean="0"/>
          </a:p>
          <a:p>
            <a:pPr algn="just"/>
            <a:r>
              <a:rPr lang="el-GR" b="1" dirty="0" smtClean="0"/>
              <a:t>Re</a:t>
            </a:r>
            <a:r>
              <a:rPr lang="it-IT" b="1" dirty="0" smtClean="0"/>
              <a:t>g. </a:t>
            </a:r>
            <a:r>
              <a:rPr lang="el-GR" b="1" dirty="0" smtClean="0"/>
              <a:t>(UE) 345/2013  </a:t>
            </a:r>
            <a:r>
              <a:rPr lang="el-GR" i="1" dirty="0" smtClean="0"/>
              <a:t>sui fondi di venture capital “qualificati” </a:t>
            </a:r>
            <a:r>
              <a:rPr lang="el-GR" dirty="0" smtClean="0"/>
              <a:t>– in quanto destinati alle </a:t>
            </a:r>
            <a:r>
              <a:rPr lang="el-GR" i="1" dirty="0" smtClean="0"/>
              <a:t>start-up</a:t>
            </a:r>
            <a:r>
              <a:rPr lang="el-GR" dirty="0" smtClean="0"/>
              <a:t> europee - introduttivo della nuova denominazione distintiva di “fondo europeo di </a:t>
            </a:r>
            <a:r>
              <a:rPr lang="el-GR" i="1" dirty="0" smtClean="0"/>
              <a:t>venture capital</a:t>
            </a:r>
            <a:r>
              <a:rPr lang="el-GR" dirty="0" smtClean="0"/>
              <a:t>” (</a:t>
            </a:r>
            <a:r>
              <a:rPr lang="el-GR" b="1" i="1" dirty="0" smtClean="0"/>
              <a:t>EuVECA</a:t>
            </a:r>
            <a:r>
              <a:rPr lang="el-GR" dirty="0" smtClean="0"/>
              <a:t>)</a:t>
            </a:r>
            <a:r>
              <a:rPr lang="it-IT" dirty="0" smtClean="0"/>
              <a:t> e </a:t>
            </a:r>
            <a:r>
              <a:rPr lang="it-IT" b="1" dirty="0" smtClean="0"/>
              <a:t>Reg. </a:t>
            </a:r>
            <a:r>
              <a:rPr lang="el-GR" b="1" dirty="0" smtClean="0"/>
              <a:t>(UE) 760/2015 </a:t>
            </a:r>
            <a:r>
              <a:rPr lang="el-GR" i="1" dirty="0" smtClean="0"/>
              <a:t>su fondi europei di investimento </a:t>
            </a:r>
            <a:r>
              <a:rPr lang="el-GR" dirty="0" smtClean="0"/>
              <a:t>(alternativi) </a:t>
            </a:r>
            <a:r>
              <a:rPr lang="el-GR" i="1" dirty="0" smtClean="0"/>
              <a:t>a lungo termine </a:t>
            </a:r>
            <a:r>
              <a:rPr lang="el-GR" dirty="0" smtClean="0"/>
              <a:t>(</a:t>
            </a:r>
            <a:r>
              <a:rPr lang="el-GR" b="1" i="1" dirty="0" smtClean="0"/>
              <a:t>ELTIF</a:t>
            </a:r>
            <a:r>
              <a:rPr lang="el-GR" dirty="0" smtClean="0"/>
              <a:t>)</a:t>
            </a:r>
            <a:r>
              <a:rPr lang="it-IT" dirty="0" smtClean="0"/>
              <a:t> (strumento volto a </a:t>
            </a:r>
            <a:r>
              <a:rPr lang="el-GR" dirty="0" smtClean="0"/>
              <a:t>scongiurare il rischio di norme nazionali differenziate per la commercializzazione transfrontaliera dei fondi di investimento che si concentrano su imprese non quotate e su attività reali</a:t>
            </a:r>
            <a:r>
              <a:rPr lang="it-IT" dirty="0" smtClean="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88640"/>
            <a:ext cx="7467600" cy="6285312"/>
          </a:xfrm>
        </p:spPr>
        <p:txBody>
          <a:bodyPr>
            <a:normAutofit fontScale="92500" lnSpcReduction="20000"/>
          </a:bodyPr>
          <a:lstStyle/>
          <a:p>
            <a:pPr algn="just"/>
            <a:r>
              <a:rPr lang="it-IT" dirty="0" smtClean="0"/>
              <a:t>In particolare, i fondi </a:t>
            </a:r>
            <a:r>
              <a:rPr lang="it-IT" b="1" i="1" dirty="0" smtClean="0"/>
              <a:t>ELTIF </a:t>
            </a:r>
            <a:r>
              <a:rPr lang="el-GR" dirty="0" smtClean="0"/>
              <a:t>“forniscono finanziamenti di lunga durata a progetti infrastrutturali di varia natura, a società non quotate ovvero a piccole e medie imprese (PMI) quotate che emettono strumenti rappresentativi di </a:t>
            </a:r>
            <a:r>
              <a:rPr lang="el-GR" i="1" dirty="0" smtClean="0"/>
              <a:t>equity</a:t>
            </a:r>
            <a:r>
              <a:rPr lang="el-GR" dirty="0" smtClean="0"/>
              <a:t> o strumenti di debito per i quali non esiste un acquirente facilmente identificabile. Finanziando tali progetti gli ELTIF concorrono al finanziamento dell'economia reale dell'Unione e all'attuazione delle sue politiche</a:t>
            </a:r>
            <a:endParaRPr lang="it-IT" dirty="0" smtClean="0"/>
          </a:p>
          <a:p>
            <a:pPr algn="just"/>
            <a:r>
              <a:rPr lang="it-IT" dirty="0" smtClean="0"/>
              <a:t>Va infine segnalata una recente iniziativa che la Commissione europea, in tema di </a:t>
            </a:r>
            <a:r>
              <a:rPr lang="it-IT" i="1" dirty="0" smtClean="0"/>
              <a:t>education</a:t>
            </a:r>
            <a:r>
              <a:rPr lang="it-IT" dirty="0" smtClean="0"/>
              <a:t> e diffusione della cultura dell’imprenditoria sociale, ha realizzato attraverso un’apposita </a:t>
            </a:r>
            <a:r>
              <a:rPr lang="it-IT" b="1" i="1" dirty="0" smtClean="0"/>
              <a:t>Guida sulla finanza sociale</a:t>
            </a:r>
            <a:r>
              <a:rPr lang="it-IT" i="1" dirty="0" smtClean="0"/>
              <a:t>. </a:t>
            </a:r>
            <a:r>
              <a:rPr lang="it-IT" dirty="0" smtClean="0"/>
              <a:t>Trattasi di uno strumento sia propositivo che ricognitivo di buone pratiche, volto a  stimolare la ricerca di soluzioni innovative per il finanziamento, l’accesso al mercato unico e la strutturazione di modelli organizzativi, delineando i contorni di un vero e proprio </a:t>
            </a:r>
            <a:r>
              <a:rPr lang="it-IT" i="1" dirty="0" smtClean="0"/>
              <a:t>social finance ecosystem </a:t>
            </a:r>
            <a:r>
              <a:rPr lang="it-IT" dirty="0" smtClean="0"/>
              <a:t>(</a:t>
            </a:r>
            <a:r>
              <a:rPr lang="en-US" i="1" dirty="0" smtClean="0"/>
              <a:t>http://www.ec.europa.eu/social/BlobServlet?docId=15079&amp;langId=en</a:t>
            </a:r>
            <a:r>
              <a:rPr lang="en-US" dirty="0" smtClean="0"/>
              <a:t>)</a:t>
            </a:r>
            <a:endParaRPr lang="it-IT"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1">
              <a:lumMod val="20000"/>
              <a:lumOff val="80000"/>
            </a:schemeClr>
          </a:solidFill>
        </p:spPr>
        <p:txBody>
          <a:bodyPr/>
          <a:lstStyle/>
          <a:p>
            <a:pPr algn="ctr"/>
            <a:r>
              <a:rPr lang="it-IT" b="1" dirty="0" smtClean="0"/>
              <a:t>Le spinte all’innovazione “dal basso”</a:t>
            </a:r>
            <a:endParaRPr lang="it-IT" b="1" dirty="0"/>
          </a:p>
        </p:txBody>
      </p:sp>
      <p:sp>
        <p:nvSpPr>
          <p:cNvPr id="3" name="Segnaposto contenuto 2"/>
          <p:cNvSpPr>
            <a:spLocks noGrp="1"/>
          </p:cNvSpPr>
          <p:nvPr>
            <p:ph sz="quarter" idx="1"/>
          </p:nvPr>
        </p:nvSpPr>
        <p:spPr/>
        <p:txBody>
          <a:bodyPr>
            <a:normAutofit fontScale="92500" lnSpcReduction="20000"/>
          </a:bodyPr>
          <a:lstStyle/>
          <a:p>
            <a:pPr algn="just"/>
            <a:r>
              <a:rPr lang="it-IT" dirty="0" smtClean="0"/>
              <a:t>Nuove proposte “dal basso” di idee innovative di “economia del territorio” che possano dare slancio alla ripresa armonizzandosi con le normative e le politiche europee dettate sia in tema di concorrenza che di coesione sociale e territoriale</a:t>
            </a:r>
          </a:p>
          <a:p>
            <a:pPr algn="just"/>
            <a:r>
              <a:rPr lang="it-IT" dirty="0" smtClean="0"/>
              <a:t>Testimonianza tangibile di una nuova attenzione posta, anche a livello istituzionale, a nuovi ed alternativi scenari di mercato (anche del lavoro) che, in modo complementare, possono affiancarsi al modello liberista positivizzato con i Trattati istitutivi dell’UE</a:t>
            </a:r>
          </a:p>
          <a:p>
            <a:pPr algn="just"/>
            <a:r>
              <a:rPr lang="it-IT" dirty="0" smtClean="0"/>
              <a:t>Una delle 7 “iniziative faro” di Europa 2020 è stata dedicata alla creazione di una “</a:t>
            </a:r>
            <a:r>
              <a:rPr lang="it-IT" b="1" dirty="0" smtClean="0"/>
              <a:t>piattaforma europea contro la povertà e l'esclusione sociale</a:t>
            </a:r>
            <a:r>
              <a:rPr lang="it-IT" dirty="0" smtClean="0"/>
              <a:t>”, con particolare attenzione alla “promozione del partenariato e dell’economia sociale”</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7467600" cy="1143000"/>
          </a:xfrm>
          <a:solidFill>
            <a:schemeClr val="accent3">
              <a:lumMod val="20000"/>
              <a:lumOff val="80000"/>
            </a:schemeClr>
          </a:solidFill>
        </p:spPr>
        <p:txBody>
          <a:bodyPr/>
          <a:lstStyle/>
          <a:p>
            <a:pPr algn="ctr"/>
            <a:r>
              <a:rPr lang="it-IT" b="1" dirty="0" smtClean="0"/>
              <a:t>Verso un mercato interno più etico? Il </a:t>
            </a:r>
            <a:r>
              <a:rPr lang="it-IT" b="1" i="1" dirty="0" smtClean="0"/>
              <a:t>modello ebc</a:t>
            </a:r>
            <a:endParaRPr lang="it-IT" b="1" i="1" dirty="0"/>
          </a:p>
        </p:txBody>
      </p:sp>
      <p:sp>
        <p:nvSpPr>
          <p:cNvPr id="3" name="Segnaposto contenuto 2"/>
          <p:cNvSpPr>
            <a:spLocks noGrp="1"/>
          </p:cNvSpPr>
          <p:nvPr>
            <p:ph sz="quarter" idx="1"/>
          </p:nvPr>
        </p:nvSpPr>
        <p:spPr>
          <a:xfrm>
            <a:off x="457200" y="1412776"/>
            <a:ext cx="7467600" cy="5061176"/>
          </a:xfrm>
        </p:spPr>
        <p:txBody>
          <a:bodyPr>
            <a:normAutofit fontScale="92500" lnSpcReduction="20000"/>
          </a:bodyPr>
          <a:lstStyle/>
          <a:p>
            <a:pPr algn="just"/>
            <a:r>
              <a:rPr lang="it-IT" dirty="0" smtClean="0"/>
              <a:t>Il dibattito brussellese sulla crescita delle istanze etiche del mercato interno potrà presto portare ad interessanti sviluppi</a:t>
            </a:r>
          </a:p>
          <a:p>
            <a:pPr algn="just"/>
            <a:r>
              <a:rPr lang="it-IT" dirty="0" smtClean="0"/>
              <a:t>E’ ciò che può legittimamente dedursi dall’analisi di un </a:t>
            </a:r>
            <a:r>
              <a:rPr lang="it-IT" u="sng" dirty="0" smtClean="0">
                <a:hlinkClick r:id="rId2"/>
              </a:rPr>
              <a:t>recente parere di iniziativa</a:t>
            </a:r>
            <a:r>
              <a:rPr lang="it-IT" dirty="0" smtClean="0"/>
              <a:t> del </a:t>
            </a:r>
            <a:r>
              <a:rPr lang="it-IT" u="sng" dirty="0" smtClean="0">
                <a:hlinkClick r:id="rId3"/>
              </a:rPr>
              <a:t>Comitato Economico e Sociale</a:t>
            </a:r>
            <a:r>
              <a:rPr lang="it-IT" dirty="0" smtClean="0"/>
              <a:t> dell’UE dal titolo «</a:t>
            </a:r>
            <a:r>
              <a:rPr lang="it-IT" i="1" dirty="0" smtClean="0"/>
              <a:t>Economia del bene comune: un modello economico sostenibile orientato alla coesione sociale</a:t>
            </a:r>
            <a:r>
              <a:rPr lang="it-IT" dirty="0" smtClean="0"/>
              <a:t>» </a:t>
            </a:r>
          </a:p>
          <a:p>
            <a:pPr algn="just"/>
            <a:r>
              <a:rPr lang="it-IT" dirty="0" smtClean="0"/>
              <a:t>Il </a:t>
            </a:r>
            <a:r>
              <a:rPr lang="it-IT" b="1" dirty="0" smtClean="0"/>
              <a:t>modello economico del bene comune </a:t>
            </a:r>
            <a:r>
              <a:rPr lang="it-IT" dirty="0" smtClean="0"/>
              <a:t>(</a:t>
            </a:r>
            <a:r>
              <a:rPr lang="it-IT" b="1" dirty="0" smtClean="0"/>
              <a:t>EBC</a:t>
            </a:r>
            <a:r>
              <a:rPr lang="it-IT" dirty="0" smtClean="0"/>
              <a:t>), ossia di un’economia a servizio delle persone, viene qui proposto per una sua progressiva inclusione nel quadro giuridico sia europeo che nazionale al fine di consolidare, nel mercato unico, un approccio maggiormente etico, basato sui valori e sulle conquiste europee in materia di politiche di responsabilità sociale, creando al contempo sinergie che li rafforzino</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260648"/>
            <a:ext cx="7467600" cy="6213304"/>
          </a:xfrm>
        </p:spPr>
        <p:txBody>
          <a:bodyPr>
            <a:normAutofit fontScale="92500" lnSpcReduction="20000"/>
          </a:bodyPr>
          <a:lstStyle/>
          <a:p>
            <a:pPr algn="just"/>
            <a:r>
              <a:rPr lang="it-IT" dirty="0" smtClean="0"/>
              <a:t>L’EBC si basa su un approccio </a:t>
            </a:r>
            <a:r>
              <a:rPr lang="it-IT" i="1" dirty="0" smtClean="0"/>
              <a:t>olistico</a:t>
            </a:r>
            <a:r>
              <a:rPr lang="it-IT" dirty="0" smtClean="0"/>
              <a:t> i cui concetti sono vicini ai valori fondamentali dell'</a:t>
            </a:r>
            <a:r>
              <a:rPr lang="it-IT" b="1" dirty="0" smtClean="0"/>
              <a:t>economia solidale</a:t>
            </a:r>
            <a:r>
              <a:rPr lang="it-IT" dirty="0" smtClean="0"/>
              <a:t>, dell'</a:t>
            </a:r>
            <a:r>
              <a:rPr lang="it-IT" b="1" dirty="0" smtClean="0"/>
              <a:t>economia circolare</a:t>
            </a:r>
            <a:r>
              <a:rPr lang="it-IT" dirty="0" smtClean="0"/>
              <a:t>, dell'</a:t>
            </a:r>
            <a:r>
              <a:rPr lang="it-IT" b="1" dirty="0" smtClean="0"/>
              <a:t>economia della condivisione</a:t>
            </a:r>
            <a:r>
              <a:rPr lang="it-IT" dirty="0" smtClean="0"/>
              <a:t>, dell'economia orientata alla </a:t>
            </a:r>
            <a:r>
              <a:rPr lang="it-IT" b="1" dirty="0" smtClean="0"/>
              <a:t>funzionalità</a:t>
            </a:r>
            <a:r>
              <a:rPr lang="it-IT" dirty="0" smtClean="0"/>
              <a:t>, dell'economia </a:t>
            </a:r>
            <a:r>
              <a:rPr lang="it-IT" b="1" dirty="0" smtClean="0"/>
              <a:t>basata sulle risorse </a:t>
            </a:r>
            <a:r>
              <a:rPr lang="it-IT" dirty="0" smtClean="0"/>
              <a:t>e dell'</a:t>
            </a:r>
            <a:r>
              <a:rPr lang="it-IT" b="1" dirty="0" smtClean="0"/>
              <a:t>economia blu</a:t>
            </a:r>
          </a:p>
          <a:p>
            <a:pPr algn="just"/>
            <a:r>
              <a:rPr lang="it-IT" dirty="0" smtClean="0"/>
              <a:t>In sintonia con il quadro della strategia Europa 2020, si propone la transizione verso un «</a:t>
            </a:r>
            <a:r>
              <a:rPr lang="it-IT" b="1" dirty="0" smtClean="0"/>
              <a:t>mercato etico europeo</a:t>
            </a:r>
            <a:r>
              <a:rPr lang="it-IT" dirty="0" smtClean="0"/>
              <a:t>» capace di incentivare l'innovazione sociale, incrementare il tasso di occupazione ed apportare sicuri benefici per l'ambiente</a:t>
            </a:r>
          </a:p>
          <a:p>
            <a:pPr algn="just"/>
            <a:r>
              <a:rPr lang="it-IT" dirty="0" smtClean="0"/>
              <a:t>Tra </a:t>
            </a:r>
            <a:r>
              <a:rPr lang="it-IT" dirty="0" smtClean="0"/>
              <a:t>le strategie proposte per la sua realizzazione, l’introduzione di indicatori di benessere “altri” rispetto al PIL, quali il prodotto del bene comune e il bilancio del bene comune, l'elaborazione di politiche mirate a riconoscere le imprese con il maggiore contributo al bene comune, quali gli appalti pubblici etici e la promozione del commercio interno etico oppure, dal lato degli scambi internazionali, la promozione del commercio estero etico come «marchio Europa»</a:t>
            </a:r>
            <a:endParaRPr lang="it-IT"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188640"/>
            <a:ext cx="6881192" cy="580926"/>
          </a:xfrm>
          <a:solidFill>
            <a:schemeClr val="bg1">
              <a:lumMod val="95000"/>
            </a:schemeClr>
          </a:solidFill>
        </p:spPr>
        <p:txBody>
          <a:bodyPr/>
          <a:lstStyle/>
          <a:p>
            <a:pPr algn="ctr"/>
            <a:r>
              <a:rPr lang="it-IT" b="1" dirty="0" smtClean="0"/>
              <a:t>La </a:t>
            </a:r>
            <a:r>
              <a:rPr lang="it-IT" b="1" i="1" dirty="0" smtClean="0"/>
              <a:t>sharing economy</a:t>
            </a:r>
            <a:endParaRPr lang="it-IT" b="1" i="1" dirty="0"/>
          </a:p>
        </p:txBody>
      </p:sp>
      <p:sp>
        <p:nvSpPr>
          <p:cNvPr id="3" name="Segnaposto contenuto 2"/>
          <p:cNvSpPr>
            <a:spLocks noGrp="1"/>
          </p:cNvSpPr>
          <p:nvPr>
            <p:ph sz="quarter" idx="1"/>
          </p:nvPr>
        </p:nvSpPr>
        <p:spPr>
          <a:xfrm>
            <a:off x="457200" y="908720"/>
            <a:ext cx="7467600" cy="5565232"/>
          </a:xfrm>
        </p:spPr>
        <p:txBody>
          <a:bodyPr>
            <a:normAutofit fontScale="92500" lnSpcReduction="10000"/>
          </a:bodyPr>
          <a:lstStyle/>
          <a:p>
            <a:pPr algn="just"/>
            <a:r>
              <a:rPr lang="it-IT" dirty="0" smtClean="0"/>
              <a:t>La Commissione europea spinge per l’armonizzazione delle regole nazionali, considerando che, nel gergo UE, “disomogeneità normativa” equivale a:</a:t>
            </a:r>
          </a:p>
          <a:p>
            <a:pPr marL="457200" indent="-457200" algn="just">
              <a:buFont typeface="+mj-lt"/>
              <a:buAutoNum type="arabicPeriod"/>
            </a:pPr>
            <a:r>
              <a:rPr lang="it-IT" dirty="0" smtClean="0"/>
              <a:t>rallentamento dello sviluppo del mercato interno;</a:t>
            </a:r>
          </a:p>
          <a:p>
            <a:pPr marL="457200" indent="-457200" algn="just">
              <a:buFont typeface="+mj-lt"/>
              <a:buAutoNum type="arabicPeriod"/>
            </a:pPr>
            <a:r>
              <a:rPr lang="it-IT" dirty="0" smtClean="0"/>
              <a:t>ostacolo alla crescita, all’innovazione ed alla creazione di nuovi posti di lavoro</a:t>
            </a:r>
          </a:p>
          <a:p>
            <a:pPr algn="just"/>
            <a:r>
              <a:rPr lang="it-IT" dirty="0" smtClean="0"/>
              <a:t>Sovente la Commissione ha indicato agli Stati membri la via per armonizzare le regole su imprese e servizi</a:t>
            </a:r>
          </a:p>
          <a:p>
            <a:pPr algn="just"/>
            <a:r>
              <a:rPr lang="it-IT" dirty="0" smtClean="0"/>
              <a:t>Così è avvenuto il 2 giugno 2016 con l’</a:t>
            </a:r>
            <a:r>
              <a:rPr lang="it-IT" u="sng" dirty="0" smtClean="0">
                <a:hlinkClick r:id="rId2"/>
              </a:rPr>
              <a:t>Agenda sull’economia collaborativa</a:t>
            </a:r>
            <a:r>
              <a:rPr lang="it-IT" dirty="0" smtClean="0"/>
              <a:t> - COM(2016) 356 final - uno strumento di indirizzo, peraltro preannunciato nella </a:t>
            </a:r>
            <a:r>
              <a:rPr lang="it-IT" u="sng" dirty="0" smtClean="0">
                <a:hlinkClick r:id="rId3"/>
              </a:rPr>
              <a:t>strategia per il mercato unico</a:t>
            </a:r>
            <a:r>
              <a:rPr lang="it-IT" dirty="0" smtClean="0"/>
              <a:t>, contenente specifici orientamenti per le autorità nazionali ed i vari </a:t>
            </a:r>
            <a:r>
              <a:rPr lang="it-IT" i="1" dirty="0" smtClean="0"/>
              <a:t>stakeholder</a:t>
            </a:r>
            <a:r>
              <a:rPr lang="it-IT" dirty="0" smtClean="0"/>
              <a:t>, con lo scopo di favorire uno sviluppo equilibrato del settore, prestando una speciale attenzione alle c.d. “piattaforme collaborative”</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179512" y="332656"/>
            <a:ext cx="8136904" cy="6525344"/>
          </a:xfrm>
        </p:spPr>
        <p:txBody>
          <a:bodyPr>
            <a:normAutofit fontScale="77500" lnSpcReduction="20000"/>
          </a:bodyPr>
          <a:lstStyle/>
          <a:p>
            <a:pPr algn="just"/>
            <a:r>
              <a:rPr lang="it-IT" dirty="0" smtClean="0"/>
              <a:t>L’intento principale è dipanare la “zona grigia” venutasi a creare a seguito dei vari interventi nazionali, fonte di incertezza sia per gli operatori tradizionali che per i nuovi prestatori di servizi ed i consumatori </a:t>
            </a:r>
          </a:p>
          <a:p>
            <a:pPr algn="just"/>
            <a:r>
              <a:rPr lang="it-IT" dirty="0" smtClean="0"/>
              <a:t>Tra i temi trattati, le condizioni di accesso al mercato, ossia le licenze e le autorizzazioni all’esercizio di impresa, il regime delle responsabilità, della protezione dei consumatori, della tutela dei lavoratori e, infine, le questioni fiscali</a:t>
            </a:r>
          </a:p>
          <a:p>
            <a:pPr algn="just"/>
            <a:r>
              <a:rPr lang="it-IT" dirty="0" smtClean="0"/>
              <a:t>In linea generale, ciò che la Commissione raccomanda agli Stati membri, e su cui avverte di voler svolgere un’azione di monitoraggio e controllo, è:</a:t>
            </a:r>
          </a:p>
          <a:p>
            <a:pPr algn="just">
              <a:buFont typeface="Wingdings" pitchFamily="2" charset="2"/>
              <a:buChar char="v"/>
            </a:pPr>
            <a:r>
              <a:rPr lang="it-IT" dirty="0" smtClean="0"/>
              <a:t>vietare il meno possibile simili attività;</a:t>
            </a:r>
          </a:p>
          <a:p>
            <a:pPr algn="just">
              <a:buFont typeface="Wingdings" pitchFamily="2" charset="2"/>
              <a:buChar char="v"/>
            </a:pPr>
            <a:r>
              <a:rPr lang="it-IT" dirty="0" smtClean="0"/>
              <a:t>non equiparare, in termini di costi, oneri e responsabilità, i prestatori occasionali di un servizio ai veri professionisti, distinguibili sia per il volume di attività svolte, sia per il carattere di “</a:t>
            </a:r>
            <a:r>
              <a:rPr lang="it-IT" u="sng" dirty="0" smtClean="0">
                <a:hlinkClick r:id="rId2"/>
              </a:rPr>
              <a:t>interesse generale</a:t>
            </a:r>
            <a:r>
              <a:rPr lang="it-IT" dirty="0" smtClean="0"/>
              <a:t>” da queste incorporato;</a:t>
            </a:r>
          </a:p>
          <a:p>
            <a:pPr algn="just">
              <a:buFont typeface="Wingdings" pitchFamily="2" charset="2"/>
              <a:buChar char="v"/>
            </a:pPr>
            <a:r>
              <a:rPr lang="it-IT" dirty="0" smtClean="0"/>
              <a:t>non assimilare il mero intermediario, a metà strada tra l’offerente ed il consumatore, al prestatore reale dell’attività;</a:t>
            </a:r>
          </a:p>
          <a:p>
            <a:pPr algn="just">
              <a:buFont typeface="Wingdings" pitchFamily="2" charset="2"/>
              <a:buChar char="v"/>
            </a:pPr>
            <a:r>
              <a:rPr lang="it-IT" dirty="0" smtClean="0"/>
              <a:t>ogni servizio “di carattere economico” (che comporti un costo per il consumatore ed un impiego effettivo di personale) sarà soggetto alle regole UE sulla concorrenza, sugli standard sociali minimi per il lavoro subordinato e sulla protezione dei consumatori;</a:t>
            </a:r>
          </a:p>
          <a:p>
            <a:pPr algn="just">
              <a:buFont typeface="Wingdings" pitchFamily="2" charset="2"/>
              <a:buChar char="v"/>
            </a:pPr>
            <a:r>
              <a:rPr lang="it-IT" dirty="0" smtClean="0"/>
              <a:t>in tali circostanze non ci si potrà sottrarre dalle imposte sul reddito delle persone fisiche, delle società e dall'imposta sul valore aggiunto</a:t>
            </a: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188640"/>
            <a:ext cx="6809184" cy="508918"/>
          </a:xfrm>
          <a:solidFill>
            <a:schemeClr val="accent3">
              <a:lumMod val="40000"/>
              <a:lumOff val="60000"/>
            </a:schemeClr>
          </a:solidFill>
        </p:spPr>
        <p:txBody>
          <a:bodyPr>
            <a:normAutofit fontScale="90000"/>
          </a:bodyPr>
          <a:lstStyle/>
          <a:p>
            <a:pPr algn="ctr"/>
            <a:r>
              <a:rPr lang="it-IT" b="1" dirty="0" smtClean="0"/>
              <a:t>Il caso </a:t>
            </a:r>
            <a:r>
              <a:rPr lang="it-IT" b="1" i="1" dirty="0" smtClean="0"/>
              <a:t>uber</a:t>
            </a:r>
            <a:endParaRPr lang="it-IT" b="1" i="1" dirty="0"/>
          </a:p>
        </p:txBody>
      </p:sp>
      <p:sp>
        <p:nvSpPr>
          <p:cNvPr id="3" name="Segnaposto contenuto 2"/>
          <p:cNvSpPr>
            <a:spLocks noGrp="1"/>
          </p:cNvSpPr>
          <p:nvPr>
            <p:ph sz="quarter" idx="1"/>
          </p:nvPr>
        </p:nvSpPr>
        <p:spPr>
          <a:xfrm>
            <a:off x="323528" y="908720"/>
            <a:ext cx="7848872" cy="5565232"/>
          </a:xfrm>
        </p:spPr>
        <p:txBody>
          <a:bodyPr>
            <a:normAutofit lnSpcReduction="10000"/>
          </a:bodyPr>
          <a:lstStyle/>
          <a:p>
            <a:pPr algn="just"/>
            <a:r>
              <a:rPr lang="it-IT" dirty="0" smtClean="0"/>
              <a:t>Sent. CGUE del 20 dicembre 2017 (rinvio pregiudiziale operato dal Tribunale di commercio n. 3 di Barcellona, con decisione del 16 luglio 2015) - C‑434/15</a:t>
            </a:r>
          </a:p>
          <a:p>
            <a:pPr algn="just"/>
            <a:r>
              <a:rPr lang="it-IT" dirty="0" smtClean="0"/>
              <a:t>«</a:t>
            </a:r>
            <a:r>
              <a:rPr lang="it-IT" i="1" dirty="0" smtClean="0"/>
              <a:t>Rinvio pregiudiziale – Articolo 56 TFUE – Articolo 58, paragrafo 1, TFUE – Servizi nel settore dei trasporti – Direttiva 2006/123/CE – Servizi nel mercato interno – Direttiva 2000/31/CE – Direttiva 98/34/CE – Servizi della società dell’informazione – Servizio d’intermediazione che consente, mediante un’applicazione per smartphone, di mettere in contatto dietro retribuzione conducenti non professionisti che utilizzano il proprio veicolo con persone che intendono effettuare spostamenti in aerea urbana – Requisito di un’autorizzazione</a:t>
            </a:r>
            <a:r>
              <a:rPr lang="it-IT" dirty="0" smtClean="0"/>
              <a:t>»</a:t>
            </a: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260648"/>
            <a:ext cx="7467600" cy="6213304"/>
          </a:xfrm>
        </p:spPr>
        <p:txBody>
          <a:bodyPr/>
          <a:lstStyle/>
          <a:p>
            <a:pPr algn="just"/>
            <a:r>
              <a:rPr lang="it-IT" dirty="0" smtClean="0"/>
              <a:t>Uber si era resa protagonista per una serie di vicende giuridiche svoltasi all’interno delle Corti nazionali: </a:t>
            </a:r>
            <a:r>
              <a:rPr lang="it-IT" i="1" dirty="0" smtClean="0"/>
              <a:t>Tribunal de commerce de Bruxelles </a:t>
            </a:r>
            <a:r>
              <a:rPr lang="it-IT" dirty="0" smtClean="0"/>
              <a:t>(31 marzo 2014), </a:t>
            </a:r>
            <a:r>
              <a:rPr lang="it-IT" i="1" dirty="0" smtClean="0"/>
              <a:t>Employment Tribunal </a:t>
            </a:r>
            <a:r>
              <a:rPr lang="it-IT" dirty="0" smtClean="0"/>
              <a:t>di Londra (Case 2202550/2015 &amp; </a:t>
            </a:r>
            <a:r>
              <a:rPr lang="it-IT" i="1" dirty="0" smtClean="0"/>
              <a:t>Other Employment Tribunal between Mr Y Aslam, &amp; Other and Uber B.V., Uber London Ltd and Uber Britannia Ltd</a:t>
            </a:r>
            <a:r>
              <a:rPr lang="it-IT" dirty="0" smtClean="0"/>
              <a:t>), </a:t>
            </a:r>
            <a:r>
              <a:rPr lang="it-IT" i="1" dirty="0" smtClean="0"/>
              <a:t>Frankfurt District Court </a:t>
            </a:r>
            <a:r>
              <a:rPr lang="it-IT" dirty="0" smtClean="0"/>
              <a:t>(sentenza del 18 marzo 2015 n. 3 08 0 136/14 confermata in Corte d’appello in data 9 giugno 2016), </a:t>
            </a:r>
            <a:r>
              <a:rPr lang="it-IT" i="1" dirty="0" smtClean="0"/>
              <a:t>Tribunale Ordinario di Torino</a:t>
            </a:r>
            <a:r>
              <a:rPr lang="it-IT" dirty="0" smtClean="0"/>
              <a:t> (sentenza n. 1553/2017 del 20 marzo 2017), </a:t>
            </a:r>
            <a:r>
              <a:rPr lang="it-IT" i="1" dirty="0" smtClean="0"/>
              <a:t>Conseil Constitutionnel </a:t>
            </a:r>
            <a:r>
              <a:rPr lang="it-IT" dirty="0" smtClean="0"/>
              <a:t>(decisione n. 2015-484 QPC 22 settembre 2015, </a:t>
            </a:r>
            <a:r>
              <a:rPr lang="it-IT" i="1" dirty="0" smtClean="0"/>
              <a:t>Societé UBER France SAS et autre III</a:t>
            </a:r>
            <a:r>
              <a:rPr lang="it-IT" dirty="0" smtClean="0"/>
              <a:t>) e </a:t>
            </a:r>
            <a:r>
              <a:rPr lang="it-IT" i="1" dirty="0" smtClean="0"/>
              <a:t>High Court of Denmark </a:t>
            </a:r>
            <a:r>
              <a:rPr lang="it-IT" dirty="0" smtClean="0"/>
              <a:t>(sentenza del 18 novembre 2016)</a:t>
            </a: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332656"/>
            <a:ext cx="7467600" cy="6141296"/>
          </a:xfrm>
        </p:spPr>
        <p:txBody>
          <a:bodyPr>
            <a:normAutofit lnSpcReduction="10000"/>
          </a:bodyPr>
          <a:lstStyle/>
          <a:p>
            <a:pPr algn="just"/>
            <a:r>
              <a:rPr lang="it-IT" dirty="0" smtClean="0"/>
              <a:t>Nella fattispecie concreta, la domanda di pronuncia pregiudiziale muoveva da un procedimento promosso da un’associazione professionale di conducenti dei taxi della città in rivolta contro le modalità “operative – lesive” delle regole sulla leale concorrenza con cui la multinazionale californiana offrirebbe il proprio servizio</a:t>
            </a:r>
          </a:p>
          <a:p>
            <a:pPr algn="just"/>
            <a:r>
              <a:rPr lang="it-IT" dirty="0" smtClean="0"/>
              <a:t>I termini principali della questione vertono su quale fosse il servizio principalmente offerto dalla compagnia:  </a:t>
            </a:r>
          </a:p>
          <a:p>
            <a:pPr marL="457200" indent="-457200" algn="just">
              <a:buFont typeface="+mj-lt"/>
              <a:buAutoNum type="arabicPeriod"/>
            </a:pPr>
            <a:r>
              <a:rPr lang="it-IT" dirty="0" smtClean="0"/>
              <a:t>ascrivibile a un servizio di trasporto (come sostenuto dalle associazioni di categoria in rivolta)?</a:t>
            </a:r>
          </a:p>
          <a:p>
            <a:pPr marL="457200" indent="-457200" algn="just">
              <a:buFont typeface="+mj-lt"/>
              <a:buAutoNum type="arabicPeriod"/>
            </a:pPr>
            <a:r>
              <a:rPr lang="it-IT" dirty="0" smtClean="0"/>
              <a:t>mero servizio tecnologico finalizzato all’intermediazione fra utenti e conducenti (come affermato dai legali di </a:t>
            </a:r>
            <a:r>
              <a:rPr lang="it-IT" i="1" dirty="0" smtClean="0"/>
              <a:t>Uber</a:t>
            </a:r>
            <a:r>
              <a:rPr lang="it-IT" dirty="0" smtClean="0"/>
              <a:t>)?</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lumMod val="20000"/>
              <a:lumOff val="80000"/>
            </a:schemeClr>
          </a:solidFill>
        </p:spPr>
        <p:txBody>
          <a:bodyPr/>
          <a:lstStyle/>
          <a:p>
            <a:r>
              <a:rPr lang="it-IT" b="1" dirty="0" smtClean="0"/>
              <a:t>Mercato unico: etica e socialità</a:t>
            </a:r>
            <a:endParaRPr lang="it-IT" b="1" dirty="0"/>
          </a:p>
        </p:txBody>
      </p:sp>
      <p:sp>
        <p:nvSpPr>
          <p:cNvPr id="3" name="Segnaposto contenuto 2"/>
          <p:cNvSpPr>
            <a:spLocks noGrp="1"/>
          </p:cNvSpPr>
          <p:nvPr>
            <p:ph sz="quarter" idx="1"/>
          </p:nvPr>
        </p:nvSpPr>
        <p:spPr/>
        <p:txBody>
          <a:bodyPr>
            <a:normAutofit fontScale="92500" lnSpcReduction="10000"/>
          </a:bodyPr>
          <a:lstStyle/>
          <a:p>
            <a:pPr algn="just"/>
            <a:r>
              <a:rPr lang="el-GR" b="1" dirty="0" smtClean="0"/>
              <a:t>L</a:t>
            </a:r>
            <a:r>
              <a:rPr lang="el-GR" dirty="0" smtClean="0"/>
              <a:t>e esigenze di riqualificare la crescita del mercato </a:t>
            </a:r>
            <a:r>
              <a:rPr lang="it-IT" dirty="0" smtClean="0"/>
              <a:t>interno</a:t>
            </a:r>
            <a:r>
              <a:rPr lang="el-GR" dirty="0" smtClean="0"/>
              <a:t> verso “la massima inclusione” possibile ha da tempo spinto l’U</a:t>
            </a:r>
            <a:r>
              <a:rPr lang="it-IT" dirty="0" smtClean="0"/>
              <a:t>E </a:t>
            </a:r>
            <a:r>
              <a:rPr lang="el-GR" dirty="0" smtClean="0"/>
              <a:t>ad orientare la propria azione a favore di uno scenario in cui «lavoro (…) consumi, (…) risparmi e (…) investimenti abbiano un impatto e un significato più “etici” e più “sociali”, senza per questo rinunciare al fattore competitività»</a:t>
            </a:r>
            <a:r>
              <a:rPr lang="it-IT" dirty="0" smtClean="0"/>
              <a:t> [</a:t>
            </a:r>
            <a:r>
              <a:rPr lang="el-GR" i="1" dirty="0" smtClean="0"/>
              <a:t>Iniziativa per l’imprenditoria sociale. Costruire un ecosistema per promuovere le imprese sociali al centro dell’economia e dell’innovazione sociale</a:t>
            </a:r>
            <a:r>
              <a:rPr lang="el-GR" b="1" dirty="0" smtClean="0"/>
              <a:t>, </a:t>
            </a:r>
            <a:r>
              <a:rPr lang="el-GR" dirty="0" smtClean="0"/>
              <a:t>COM(2011) 682</a:t>
            </a:r>
            <a:r>
              <a:rPr lang="it-IT" dirty="0" smtClean="0"/>
              <a:t>] - </a:t>
            </a:r>
            <a:r>
              <a:rPr lang="it-IT" b="1" dirty="0" smtClean="0"/>
              <a:t>SBI</a:t>
            </a:r>
          </a:p>
          <a:p>
            <a:pPr algn="just"/>
            <a:r>
              <a:rPr lang="it-IT" dirty="0" smtClean="0"/>
              <a:t>“E</a:t>
            </a:r>
            <a:r>
              <a:rPr lang="el-GR" dirty="0" smtClean="0"/>
              <a:t>conomia ed innovazione sociale</a:t>
            </a:r>
            <a:r>
              <a:rPr lang="it-IT" dirty="0" smtClean="0"/>
              <a:t>”</a:t>
            </a:r>
            <a:r>
              <a:rPr lang="el-GR" dirty="0" smtClean="0"/>
              <a:t> al centro delle recenti strategie di crescita</a:t>
            </a:r>
            <a:r>
              <a:rPr lang="it-IT" dirty="0" smtClean="0"/>
              <a:t>, declinate</a:t>
            </a:r>
            <a:r>
              <a:rPr lang="el-GR" dirty="0" smtClean="0"/>
              <a:t> in termini di </a:t>
            </a:r>
            <a:r>
              <a:rPr lang="el-GR" b="1" dirty="0" smtClean="0"/>
              <a:t>coesione territoriale</a:t>
            </a:r>
            <a:r>
              <a:rPr lang="it-IT" b="1" dirty="0" smtClean="0"/>
              <a:t> </a:t>
            </a:r>
            <a:r>
              <a:rPr lang="it-IT" dirty="0" smtClean="0"/>
              <a:t>e di </a:t>
            </a:r>
            <a:r>
              <a:rPr lang="el-GR" b="1" dirty="0" smtClean="0"/>
              <a:t>ricerca di nuove soluzioni</a:t>
            </a:r>
            <a:r>
              <a:rPr lang="it-IT" dirty="0" smtClean="0"/>
              <a:t>,</a:t>
            </a:r>
            <a:r>
              <a:rPr lang="el-GR" dirty="0" smtClean="0"/>
              <a:t> soprattutto </a:t>
            </a:r>
            <a:r>
              <a:rPr lang="it-IT" dirty="0" smtClean="0"/>
              <a:t>per </a:t>
            </a:r>
            <a:r>
              <a:rPr lang="el-GR" dirty="0" smtClean="0"/>
              <a:t>l</a:t>
            </a:r>
            <a:r>
              <a:rPr lang="it-IT" dirty="0" smtClean="0"/>
              <a:t>e </a:t>
            </a:r>
            <a:r>
              <a:rPr lang="el-GR" dirty="0" smtClean="0"/>
              <a:t>lott</a:t>
            </a:r>
            <a:r>
              <a:rPr lang="it-IT" dirty="0" smtClean="0"/>
              <a:t>a</a:t>
            </a:r>
            <a:r>
              <a:rPr lang="el-GR" dirty="0" smtClean="0"/>
              <a:t> contro la povertà e l’esclusione</a:t>
            </a:r>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332656"/>
            <a:ext cx="7467600" cy="6141296"/>
          </a:xfrm>
        </p:spPr>
        <p:txBody>
          <a:bodyPr>
            <a:normAutofit/>
          </a:bodyPr>
          <a:lstStyle/>
          <a:p>
            <a:pPr algn="just"/>
            <a:r>
              <a:rPr lang="it-IT" dirty="0" smtClean="0"/>
              <a:t>A ben vedere, gli effetti della decisione della CGUE non interesseranno esclusivamente la multinazionale convenuta, bensì ulteriori  </a:t>
            </a:r>
            <a:r>
              <a:rPr lang="it-IT" i="1" dirty="0" smtClean="0"/>
              <a:t>startup</a:t>
            </a:r>
            <a:r>
              <a:rPr lang="it-IT" dirty="0" smtClean="0"/>
              <a:t> (</a:t>
            </a:r>
            <a:r>
              <a:rPr lang="it-IT" i="1" dirty="0" smtClean="0"/>
              <a:t>Airbnb</a:t>
            </a:r>
            <a:r>
              <a:rPr lang="it-IT" dirty="0" smtClean="0"/>
              <a:t>, </a:t>
            </a:r>
            <a:r>
              <a:rPr lang="it-IT" i="1" dirty="0" smtClean="0"/>
              <a:t>Deliveroo</a:t>
            </a:r>
            <a:r>
              <a:rPr lang="it-IT" dirty="0" smtClean="0"/>
              <a:t> o </a:t>
            </a:r>
            <a:r>
              <a:rPr lang="it-IT" i="1" dirty="0" smtClean="0"/>
              <a:t>Handy</a:t>
            </a:r>
            <a:r>
              <a:rPr lang="it-IT" dirty="0" smtClean="0"/>
              <a:t>) le cui piattaforme elettroniche possono ricadere nei settori dell’</a:t>
            </a:r>
            <a:r>
              <a:rPr lang="it-IT" i="1" dirty="0" smtClean="0"/>
              <a:t>economia on-demand</a:t>
            </a:r>
            <a:r>
              <a:rPr lang="it-IT" dirty="0" smtClean="0"/>
              <a:t>, della </a:t>
            </a:r>
            <a:r>
              <a:rPr lang="it-IT" i="1" dirty="0" smtClean="0"/>
              <a:t>gig economy</a:t>
            </a:r>
            <a:r>
              <a:rPr lang="it-IT" dirty="0" smtClean="0"/>
              <a:t> o della </a:t>
            </a:r>
            <a:r>
              <a:rPr lang="it-IT" i="1" dirty="0" smtClean="0"/>
              <a:t>rental economy</a:t>
            </a:r>
            <a:endParaRPr lang="it-IT" dirty="0" smtClean="0"/>
          </a:p>
          <a:p>
            <a:pPr algn="just"/>
            <a:r>
              <a:rPr lang="it-IT" dirty="0" smtClean="0"/>
              <a:t>La sentenza in esame potrebbe costituire un punto di partenza per meglio inquadrare giuridicamente i servizi di “mera intermediazione informatica” ascrivibili dentro il contenitore della </a:t>
            </a:r>
            <a:r>
              <a:rPr lang="it-IT" i="1" dirty="0" smtClean="0"/>
              <a:t>sharing economy, </a:t>
            </a:r>
            <a:r>
              <a:rPr lang="it-IT" dirty="0" smtClean="0"/>
              <a:t>con prestazioni offerte da imprese che formalmente sembrerebbero limitarsi a gestire un </a:t>
            </a:r>
            <a:r>
              <a:rPr lang="it-IT" i="1" dirty="0" smtClean="0"/>
              <a:t>marketplace </a:t>
            </a:r>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188640"/>
            <a:ext cx="7035552" cy="738336"/>
          </a:xfrm>
        </p:spPr>
        <p:txBody>
          <a:bodyPr/>
          <a:lstStyle/>
          <a:p>
            <a:pPr algn="ctr"/>
            <a:r>
              <a:rPr lang="it-IT" b="1" dirty="0" smtClean="0"/>
              <a:t>La pronuncia della corte</a:t>
            </a:r>
            <a:endParaRPr lang="it-IT" b="1" dirty="0"/>
          </a:p>
        </p:txBody>
      </p:sp>
      <p:sp>
        <p:nvSpPr>
          <p:cNvPr id="3" name="Segnaposto contenuto 2"/>
          <p:cNvSpPr>
            <a:spLocks noGrp="1"/>
          </p:cNvSpPr>
          <p:nvPr>
            <p:ph sz="quarter" idx="1"/>
          </p:nvPr>
        </p:nvSpPr>
        <p:spPr>
          <a:xfrm>
            <a:off x="457200" y="1052736"/>
            <a:ext cx="7467600" cy="5421216"/>
          </a:xfrm>
        </p:spPr>
        <p:txBody>
          <a:bodyPr>
            <a:normAutofit lnSpcReduction="10000"/>
          </a:bodyPr>
          <a:lstStyle/>
          <a:p>
            <a:pPr algn="just"/>
            <a:r>
              <a:rPr lang="it-IT" dirty="0" smtClean="0"/>
              <a:t>Avvalorando sostanzialmente il ragionamento giuridico delineato dall’Avvocato generale nel suo parere, la CGUE ha dichiarato che:</a:t>
            </a:r>
          </a:p>
          <a:p>
            <a:pPr marL="457200" indent="-457200" algn="just">
              <a:buFont typeface="+mj-lt"/>
              <a:buAutoNum type="arabicPeriod"/>
            </a:pPr>
            <a:r>
              <a:rPr lang="it-IT" dirty="0" smtClean="0"/>
              <a:t>l’attività di intermediazione offerta da </a:t>
            </a:r>
            <a:r>
              <a:rPr lang="it-IT" i="1" dirty="0" smtClean="0"/>
              <a:t>Uber </a:t>
            </a:r>
            <a:r>
              <a:rPr lang="it-IT" dirty="0" smtClean="0"/>
              <a:t>tramite la sua </a:t>
            </a:r>
            <a:r>
              <a:rPr lang="it-IT" i="1" dirty="0" smtClean="0"/>
              <a:t>app</a:t>
            </a:r>
            <a:r>
              <a:rPr lang="it-IT" dirty="0" smtClean="0"/>
              <a:t> “</a:t>
            </a:r>
            <a:r>
              <a:rPr lang="it-IT" i="1" dirty="0" smtClean="0"/>
              <a:t>UberPop</a:t>
            </a:r>
            <a:r>
              <a:rPr lang="it-IT" dirty="0" smtClean="0"/>
              <a:t>” si configura, sebbene con </a:t>
            </a:r>
            <a:r>
              <a:rPr lang="it-IT" b="1" dirty="0" smtClean="0"/>
              <a:t>modalità innovative</a:t>
            </a:r>
            <a:r>
              <a:rPr lang="it-IT" dirty="0" smtClean="0"/>
              <a:t> quale “servizio nel settore dei trasporti” e non come “servizio di intermediazione elettronica o della società dell’informazione”;</a:t>
            </a:r>
          </a:p>
          <a:p>
            <a:pPr marL="457200" indent="-457200" algn="just">
              <a:buFont typeface="+mj-lt"/>
              <a:buAutoNum type="arabicPeriod"/>
            </a:pPr>
            <a:r>
              <a:rPr lang="it-IT" dirty="0" smtClean="0"/>
              <a:t>il servizio d’intermediazione offerto dalla società è </a:t>
            </a:r>
            <a:r>
              <a:rPr lang="it-IT" b="1" dirty="0" smtClean="0"/>
              <a:t>secondario </a:t>
            </a:r>
            <a:r>
              <a:rPr lang="it-IT" dirty="0" smtClean="0"/>
              <a:t>rispetto al potere organizzativo che esercita su aspetti come </a:t>
            </a:r>
            <a:r>
              <a:rPr lang="it-IT" b="1" dirty="0" smtClean="0"/>
              <a:t>i prezzi, gli orari di lavoro e le condizioni del veicolo e del servizio</a:t>
            </a:r>
            <a:r>
              <a:rPr lang="it-IT" dirty="0" smtClean="0"/>
              <a:t>, nonché, in ultimo, </a:t>
            </a:r>
            <a:r>
              <a:rPr lang="it-IT" b="1" dirty="0" smtClean="0"/>
              <a:t>sugli autisti stessi</a:t>
            </a:r>
            <a:r>
              <a:rPr lang="it-IT" dirty="0" smtClean="0"/>
              <a:t> </a:t>
            </a: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88640"/>
            <a:ext cx="7467600" cy="6408712"/>
          </a:xfrm>
        </p:spPr>
        <p:txBody>
          <a:bodyPr>
            <a:normAutofit fontScale="92500" lnSpcReduction="10000"/>
          </a:bodyPr>
          <a:lstStyle/>
          <a:p>
            <a:pPr algn="just"/>
            <a:r>
              <a:rPr lang="it-IT" dirty="0" smtClean="0"/>
              <a:t>La sentenza garantisce la compatibilità con il diritto UE di qualsiasi normativa nazionale che assoggetti l’attività di </a:t>
            </a:r>
            <a:r>
              <a:rPr lang="it-IT" i="1" dirty="0" smtClean="0"/>
              <a:t>Uber, </a:t>
            </a:r>
            <a:r>
              <a:rPr lang="it-IT" dirty="0" smtClean="0"/>
              <a:t>e non solo quella dei suoi autisti, a licenze o autorizzazioni.</a:t>
            </a:r>
          </a:p>
          <a:p>
            <a:pPr algn="just"/>
            <a:r>
              <a:rPr lang="it-IT" dirty="0" smtClean="0"/>
              <a:t>Con </a:t>
            </a:r>
            <a:r>
              <a:rPr lang="it-IT" i="1" dirty="0" smtClean="0"/>
              <a:t>Uber</a:t>
            </a:r>
            <a:r>
              <a:rPr lang="it-IT" dirty="0" smtClean="0"/>
              <a:t> qualificato come “gestore di servizi di trasporto urbano” dovranno inevitabilmente ridefinirsi i rapporti contrattuali con i propri conducenti (non “prestatori liberi ed autonomi” come affermato da </a:t>
            </a:r>
            <a:r>
              <a:rPr lang="it-IT" i="1" dirty="0" smtClean="0"/>
              <a:t>Uber</a:t>
            </a:r>
            <a:r>
              <a:rPr lang="it-IT" dirty="0" smtClean="0"/>
              <a:t>)</a:t>
            </a:r>
          </a:p>
          <a:p>
            <a:pPr algn="just"/>
            <a:r>
              <a:rPr lang="it-IT" dirty="0" smtClean="0"/>
              <a:t>Riconoscendo un ampio potere organizzativo sulle modalità di prestazione del servizio, il contratto di trasporto deve ritenersi stipulato, non tanto fra i </a:t>
            </a:r>
            <a:r>
              <a:rPr lang="it-IT" i="1" dirty="0" smtClean="0"/>
              <a:t>drivers</a:t>
            </a:r>
            <a:r>
              <a:rPr lang="it-IT" dirty="0" smtClean="0"/>
              <a:t> di Uber ed il passeggero, quanto con la stessa compagnia statunitense: dagli accordi stipulati sul modello </a:t>
            </a:r>
            <a:r>
              <a:rPr lang="it-IT" i="1" dirty="0" smtClean="0"/>
              <a:t>peer-to-peer –</a:t>
            </a:r>
            <a:r>
              <a:rPr lang="it-IT" dirty="0" smtClean="0"/>
              <a:t> con incertezza sul </a:t>
            </a:r>
            <a:r>
              <a:rPr lang="it-IT" smtClean="0"/>
              <a:t>diritto applicabile - </a:t>
            </a:r>
            <a:r>
              <a:rPr lang="it-IT" dirty="0" smtClean="0"/>
              <a:t>si passerebbe al modello </a:t>
            </a:r>
            <a:r>
              <a:rPr lang="it-IT" i="1" dirty="0" smtClean="0"/>
              <a:t>business-to-consumer</a:t>
            </a:r>
            <a:r>
              <a:rPr lang="it-IT" dirty="0" smtClean="0"/>
              <a:t> (B2C), con applicazione della normativa </a:t>
            </a:r>
            <a:r>
              <a:rPr lang="it-IT" smtClean="0"/>
              <a:t>del “codice </a:t>
            </a:r>
            <a:r>
              <a:rPr lang="it-IT" dirty="0" smtClean="0"/>
              <a:t>dei consumatori”</a:t>
            </a:r>
          </a:p>
          <a:p>
            <a:pPr algn="just"/>
            <a:r>
              <a:rPr lang="it-IT" dirty="0" smtClean="0"/>
              <a:t>Auspicata la pronta adozione di norme comuni a livello UE</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FF00"/>
          </a:solidFill>
        </p:spPr>
        <p:txBody>
          <a:bodyPr/>
          <a:lstStyle/>
          <a:p>
            <a:pPr algn="ctr"/>
            <a:r>
              <a:rPr lang="it-IT" b="1" dirty="0" smtClean="0"/>
              <a:t>L’impresa sociale - is</a:t>
            </a:r>
            <a:endParaRPr lang="it-IT" b="1" dirty="0"/>
          </a:p>
        </p:txBody>
      </p:sp>
      <p:sp>
        <p:nvSpPr>
          <p:cNvPr id="3" name="Segnaposto contenuto 2"/>
          <p:cNvSpPr>
            <a:spLocks noGrp="1"/>
          </p:cNvSpPr>
          <p:nvPr>
            <p:ph sz="quarter" idx="1"/>
          </p:nvPr>
        </p:nvSpPr>
        <p:spPr/>
        <p:txBody>
          <a:bodyPr>
            <a:normAutofit fontScale="92500" lnSpcReduction="20000"/>
          </a:bodyPr>
          <a:lstStyle/>
          <a:p>
            <a:pPr algn="just"/>
            <a:r>
              <a:rPr lang="it-IT" dirty="0" smtClean="0"/>
              <a:t>Tra i destinatari </a:t>
            </a:r>
            <a:r>
              <a:rPr lang="el-GR" dirty="0" smtClean="0"/>
              <a:t>natural</a:t>
            </a:r>
            <a:r>
              <a:rPr lang="it-IT" dirty="0" smtClean="0"/>
              <a:t>i</a:t>
            </a:r>
            <a:r>
              <a:rPr lang="el-GR" dirty="0" smtClean="0"/>
              <a:t> di tal</a:t>
            </a:r>
            <a:r>
              <a:rPr lang="it-IT" dirty="0" smtClean="0"/>
              <a:t>i</a:t>
            </a:r>
            <a:r>
              <a:rPr lang="el-GR" dirty="0" smtClean="0"/>
              <a:t> politic</a:t>
            </a:r>
            <a:r>
              <a:rPr lang="it-IT" dirty="0" smtClean="0"/>
              <a:t>he </a:t>
            </a:r>
            <a:r>
              <a:rPr lang="el-GR" dirty="0" smtClean="0"/>
              <a:t> </a:t>
            </a:r>
            <a:r>
              <a:rPr lang="it-IT" dirty="0" smtClean="0"/>
              <a:t> vi è la </a:t>
            </a:r>
            <a:r>
              <a:rPr lang="el-GR" dirty="0" smtClean="0"/>
              <a:t>c.d. “impresa sociale”, </a:t>
            </a:r>
            <a:r>
              <a:rPr lang="it-IT" dirty="0" smtClean="0"/>
              <a:t>realtà numericamente non trascurabile </a:t>
            </a:r>
          </a:p>
          <a:p>
            <a:pPr algn="just"/>
            <a:r>
              <a:rPr lang="it-IT" dirty="0" smtClean="0"/>
              <a:t>Come evidenziato dalla citata Comunicazione </a:t>
            </a:r>
            <a:r>
              <a:rPr lang="el-GR" dirty="0" smtClean="0"/>
              <a:t>COM(2011) 682</a:t>
            </a:r>
            <a:r>
              <a:rPr lang="it-IT" dirty="0" smtClean="0"/>
              <a:t> (p. 3), l’economia sociale impiega oltre 11 milioni di persone nell’UE, ovvero il 6% dei lavoratori dipendenti (in Italia il 5,4%)</a:t>
            </a:r>
          </a:p>
          <a:p>
            <a:pPr algn="just"/>
            <a:r>
              <a:rPr lang="it-IT" dirty="0" smtClean="0"/>
              <a:t>Uno studio del 2009 ha stimato le relative quote della popolazione attiva interessata, concludendo che circa una su quattro delle imprese create in Europa sarebbe una IS, dato che sale a una su tre in Belgio, Finlandia e Francia [TERJESEN S. (</a:t>
            </a:r>
            <a:r>
              <a:rPr lang="it-IT" i="1" dirty="0" smtClean="0"/>
              <a:t>et al.</a:t>
            </a:r>
            <a:r>
              <a:rPr lang="it-IT" dirty="0" smtClean="0"/>
              <a:t>), </a:t>
            </a:r>
            <a:r>
              <a:rPr lang="en-US" i="1" dirty="0" smtClean="0"/>
              <a:t>Global Entrepreneurship Monitor Report on Social Entrepreneurship, http://www.gemconsortium.org/about.aspx?page=pub_gem_special_topic_reports]</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3">
              <a:lumMod val="20000"/>
              <a:lumOff val="80000"/>
            </a:schemeClr>
          </a:solidFill>
        </p:spPr>
        <p:txBody>
          <a:bodyPr/>
          <a:lstStyle/>
          <a:p>
            <a:pPr algn="ctr"/>
            <a:r>
              <a:rPr lang="it-IT" b="1" dirty="0" smtClean="0"/>
              <a:t>IS: la nozione - </a:t>
            </a:r>
            <a:r>
              <a:rPr lang="it-IT" sz="2000" b="1" dirty="0" smtClean="0"/>
              <a:t>SBI/</a:t>
            </a:r>
            <a:r>
              <a:rPr lang="el-GR" sz="2000" b="1" dirty="0" smtClean="0"/>
              <a:t>Reg</a:t>
            </a:r>
            <a:r>
              <a:rPr lang="it-IT" sz="2000" b="1" dirty="0" smtClean="0"/>
              <a:t>.</a:t>
            </a:r>
            <a:r>
              <a:rPr lang="el-GR" sz="2000" b="1" dirty="0" smtClean="0"/>
              <a:t> 1296/2013</a:t>
            </a:r>
            <a:endParaRPr lang="it-IT" sz="2000" b="1" dirty="0"/>
          </a:p>
        </p:txBody>
      </p:sp>
      <p:sp>
        <p:nvSpPr>
          <p:cNvPr id="3" name="Segnaposto contenuto 2"/>
          <p:cNvSpPr>
            <a:spLocks noGrp="1"/>
          </p:cNvSpPr>
          <p:nvPr>
            <p:ph sz="quarter" idx="1"/>
          </p:nvPr>
        </p:nvSpPr>
        <p:spPr/>
        <p:txBody>
          <a:bodyPr>
            <a:normAutofit fontScale="92500" lnSpcReduction="10000"/>
          </a:bodyPr>
          <a:lstStyle/>
          <a:p>
            <a:pPr algn="just"/>
            <a:r>
              <a:rPr lang="it-IT" dirty="0" smtClean="0"/>
              <a:t>La sua </a:t>
            </a:r>
            <a:r>
              <a:rPr lang="el-GR" dirty="0" smtClean="0"/>
              <a:t>nozione, così come elaborata in ambito U</a:t>
            </a:r>
            <a:r>
              <a:rPr lang="it-IT" dirty="0" smtClean="0"/>
              <a:t>E</a:t>
            </a:r>
            <a:r>
              <a:rPr lang="el-GR" dirty="0" smtClean="0"/>
              <a:t>, consta di propri elementi specifici</a:t>
            </a:r>
            <a:endParaRPr lang="it-IT" dirty="0" smtClean="0"/>
          </a:p>
          <a:p>
            <a:pPr algn="just"/>
            <a:r>
              <a:rPr lang="it-IT" dirty="0" smtClean="0"/>
              <a:t>L</a:t>
            </a:r>
            <a:r>
              <a:rPr lang="el-GR" dirty="0" smtClean="0"/>
              <a:t>’approccio </a:t>
            </a:r>
            <a:r>
              <a:rPr lang="it-IT" dirty="0" smtClean="0"/>
              <a:t>scelto </a:t>
            </a:r>
            <a:r>
              <a:rPr lang="el-GR" dirty="0" smtClean="0"/>
              <a:t>d</a:t>
            </a:r>
            <a:r>
              <a:rPr lang="it-IT" dirty="0" smtClean="0"/>
              <a:t>a</a:t>
            </a:r>
            <a:r>
              <a:rPr lang="el-GR" dirty="0" smtClean="0"/>
              <a:t>lla Commissione non pretende di fornire una definizione normativa </a:t>
            </a:r>
            <a:r>
              <a:rPr lang="el-GR" i="1" dirty="0" smtClean="0"/>
              <a:t>erga omnes</a:t>
            </a:r>
            <a:r>
              <a:rPr lang="el-GR" dirty="0" smtClean="0"/>
              <a:t>, quanto una “</a:t>
            </a:r>
            <a:r>
              <a:rPr lang="el-GR" i="1" dirty="0" smtClean="0"/>
              <a:t>descrizione fondata su principi comuni alla maggior parte degli Stati membri</a:t>
            </a:r>
            <a:r>
              <a:rPr lang="el-GR" dirty="0" smtClean="0"/>
              <a:t>”, nel rispetto della diversità delle scelte politiche, economiche e sociali operate</a:t>
            </a:r>
            <a:endParaRPr lang="it-IT" dirty="0" smtClean="0"/>
          </a:p>
          <a:p>
            <a:pPr algn="just"/>
            <a:r>
              <a:rPr lang="el-GR" dirty="0" smtClean="0"/>
              <a:t>Ciò che, in termini strettamente giuridici, appare rilevante è la connotazione di “impresa” – conformemente al diritto primario U</a:t>
            </a:r>
            <a:r>
              <a:rPr lang="it-IT" dirty="0" smtClean="0"/>
              <a:t>E</a:t>
            </a:r>
            <a:r>
              <a:rPr lang="el-GR" dirty="0" smtClean="0"/>
              <a:t> e alla giurisprudenza della Corte di Lussemburgo – conferita a tale entità, accentuando</a:t>
            </a:r>
            <a:r>
              <a:rPr lang="it-IT" dirty="0" smtClean="0"/>
              <a:t>,</a:t>
            </a:r>
            <a:r>
              <a:rPr lang="el-GR" dirty="0" smtClean="0"/>
              <a:t> in tal modo</a:t>
            </a:r>
            <a:r>
              <a:rPr lang="it-IT" dirty="0" smtClean="0"/>
              <a:t>,</a:t>
            </a:r>
            <a:r>
              <a:rPr lang="el-GR" dirty="0" smtClean="0"/>
              <a:t> le potenziali connessioni con la normativa prevista in tema di concorrenza</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539552" y="1124744"/>
            <a:ext cx="7755632" cy="4968552"/>
          </a:xfrm>
        </p:spPr>
        <p:txBody>
          <a:bodyPr/>
          <a:lstStyle/>
          <a:p>
            <a:pPr algn="just"/>
            <a:r>
              <a:rPr lang="el-GR" dirty="0" smtClean="0"/>
              <a:t>Se l’</a:t>
            </a:r>
            <a:r>
              <a:rPr lang="it-IT" dirty="0" smtClean="0"/>
              <a:t>IS</a:t>
            </a:r>
            <a:r>
              <a:rPr lang="el-GR" dirty="0" smtClean="0"/>
              <a:t> viene definita quale “</a:t>
            </a:r>
            <a:r>
              <a:rPr lang="el-GR" i="1" dirty="0" smtClean="0"/>
              <a:t>attore dell’economia sociale il cui principale obiettivo </a:t>
            </a:r>
            <a:r>
              <a:rPr lang="el-GR" b="1" i="1" dirty="0" smtClean="0"/>
              <a:t>non è generare utili </a:t>
            </a:r>
            <a:r>
              <a:rPr lang="el-GR" i="1" dirty="0" smtClean="0"/>
              <a:t>per i suoi proprietari o azionisti, ma esercitare un </a:t>
            </a:r>
            <a:r>
              <a:rPr lang="el-GR" b="1" i="1" dirty="0" smtClean="0"/>
              <a:t>impatto sociale</a:t>
            </a:r>
            <a:r>
              <a:rPr lang="el-GR" dirty="0" smtClean="0"/>
              <a:t>”, risulta chiaramente che il suo campo d’azione è pur sempre il “mercato”, dove opera “</a:t>
            </a:r>
            <a:r>
              <a:rPr lang="el-GR" i="1" dirty="0" smtClean="0"/>
              <a:t>producendo beni e servizi in modo </a:t>
            </a:r>
            <a:r>
              <a:rPr lang="el-GR" dirty="0" smtClean="0"/>
              <a:t>imprenditoriale e innovativo”, attraverso una gestione </a:t>
            </a:r>
            <a:r>
              <a:rPr lang="it-IT" dirty="0" smtClean="0"/>
              <a:t>“</a:t>
            </a:r>
            <a:r>
              <a:rPr lang="el-GR" i="1" dirty="0" smtClean="0"/>
              <a:t>responsabile e trasparente, in particolare </a:t>
            </a:r>
            <a:r>
              <a:rPr lang="el-GR" b="1" i="1" dirty="0" smtClean="0"/>
              <a:t>coinvolgendo</a:t>
            </a:r>
            <a:r>
              <a:rPr lang="el-GR" i="1" dirty="0" smtClean="0"/>
              <a:t> dipendenti, clienti e altri soggetti interessati dalle sue attività commercial</a:t>
            </a:r>
            <a:r>
              <a:rPr lang="it-IT" i="1" dirty="0" smtClean="0"/>
              <a:t>i”</a:t>
            </a:r>
          </a:p>
          <a:p>
            <a:pPr algn="just"/>
            <a:endParaRPr lang="it-IT"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404664"/>
            <a:ext cx="7467600" cy="6069288"/>
          </a:xfrm>
        </p:spPr>
        <p:txBody>
          <a:bodyPr>
            <a:normAutofit fontScale="92500" lnSpcReduction="10000"/>
          </a:bodyPr>
          <a:lstStyle/>
          <a:p>
            <a:pPr algn="just"/>
            <a:r>
              <a:rPr lang="el-GR" dirty="0" smtClean="0"/>
              <a:t>Le caratteristiche comuni individuate dalla Commissione si riferiscono in </a:t>
            </a:r>
            <a:r>
              <a:rPr lang="el-GR" i="1" dirty="0" smtClean="0"/>
              <a:t>primis</a:t>
            </a:r>
            <a:r>
              <a:rPr lang="el-GR" dirty="0" smtClean="0"/>
              <a:t> </a:t>
            </a:r>
            <a:r>
              <a:rPr lang="el-GR" b="1" dirty="0" smtClean="0"/>
              <a:t>all’obiettivo sociale</a:t>
            </a:r>
            <a:r>
              <a:rPr lang="el-GR" dirty="0" smtClean="0"/>
              <a:t> - o socio-culturale – individuato quale “</a:t>
            </a:r>
            <a:r>
              <a:rPr lang="el-GR" i="1" dirty="0" smtClean="0"/>
              <a:t>ragione d’essere dell’azione commerciale</a:t>
            </a:r>
            <a:r>
              <a:rPr lang="el-GR" dirty="0" smtClean="0"/>
              <a:t>”</a:t>
            </a:r>
            <a:r>
              <a:rPr lang="it-IT" dirty="0" smtClean="0"/>
              <a:t> </a:t>
            </a:r>
            <a:r>
              <a:rPr lang="el-GR" dirty="0" smtClean="0"/>
              <a:t>destinato spesso a tradursi in un livello elevato di innovazione sociale</a:t>
            </a:r>
            <a:endParaRPr lang="it-IT" dirty="0" smtClean="0"/>
          </a:p>
          <a:p>
            <a:pPr algn="just"/>
            <a:r>
              <a:rPr lang="it-IT" dirty="0" smtClean="0"/>
              <a:t>Il </a:t>
            </a:r>
            <a:r>
              <a:rPr lang="el-GR" b="1" dirty="0" smtClean="0"/>
              <a:t>Reg</a:t>
            </a:r>
            <a:r>
              <a:rPr lang="it-IT" b="1" dirty="0" smtClean="0"/>
              <a:t>. “</a:t>
            </a:r>
            <a:r>
              <a:rPr lang="it-IT" b="1" i="1" dirty="0" smtClean="0"/>
              <a:t>EaSI</a:t>
            </a:r>
            <a:r>
              <a:rPr lang="it-IT" b="1" dirty="0" smtClean="0"/>
              <a:t>” </a:t>
            </a:r>
            <a:r>
              <a:rPr lang="el-GR" b="1" dirty="0" smtClean="0"/>
              <a:t>1296/2013</a:t>
            </a:r>
            <a:r>
              <a:rPr lang="it-IT" b="1" dirty="0" smtClean="0"/>
              <a:t> </a:t>
            </a:r>
            <a:r>
              <a:rPr lang="it-IT" dirty="0" smtClean="0"/>
              <a:t>definisce l’IS (art. 2.1), </a:t>
            </a:r>
            <a:r>
              <a:rPr lang="it-IT" u="sng" dirty="0" smtClean="0"/>
              <a:t>prescindendo dalla sua effettiva forma giuridica</a:t>
            </a:r>
            <a:r>
              <a:rPr lang="it-IT" dirty="0" smtClean="0"/>
              <a:t>,  come </a:t>
            </a:r>
            <a:r>
              <a:rPr lang="el-GR" dirty="0" smtClean="0"/>
              <a:t>l’impresa che “</a:t>
            </a:r>
            <a:r>
              <a:rPr lang="el-GR" i="1" dirty="0" smtClean="0"/>
              <a:t>conformemente al suo atto costitutivo, al suo statuto o a qualsiasi altro documento giuridico istituitivo dell'impresa, ha come </a:t>
            </a:r>
            <a:r>
              <a:rPr lang="el-GR" b="1" i="1" dirty="0" smtClean="0"/>
              <a:t>obiettivo primario </a:t>
            </a:r>
            <a:r>
              <a:rPr lang="el-GR" i="1" dirty="0" smtClean="0"/>
              <a:t>la realizzazione di un </a:t>
            </a:r>
            <a:r>
              <a:rPr lang="el-GR" b="1" i="1" dirty="0" smtClean="0"/>
              <a:t>impatto sociale positivo e misurabile</a:t>
            </a:r>
            <a:r>
              <a:rPr lang="el-GR" i="1" dirty="0" smtClean="0"/>
              <a:t> e </a:t>
            </a:r>
            <a:r>
              <a:rPr lang="el-GR" b="1" i="1" dirty="0" smtClean="0"/>
              <a:t>non finalità lucrative</a:t>
            </a:r>
            <a:r>
              <a:rPr lang="el-GR" i="1" dirty="0" smtClean="0"/>
              <a:t> per i proprietari, soci e azionisti</a:t>
            </a:r>
            <a:r>
              <a:rPr lang="el-GR" dirty="0" smtClean="0"/>
              <a:t>”</a:t>
            </a:r>
            <a:endParaRPr lang="it-IT" dirty="0" smtClean="0"/>
          </a:p>
          <a:p>
            <a:pPr algn="just"/>
            <a:r>
              <a:rPr lang="el-GR" dirty="0" smtClean="0"/>
              <a:t>A tal fine, l’impresa è chiamata a fornire beni o servizi che producono un “</a:t>
            </a:r>
            <a:r>
              <a:rPr lang="el-GR" b="1" dirty="0" smtClean="0"/>
              <a:t>elevato rendimento sociale</a:t>
            </a:r>
            <a:r>
              <a:rPr lang="el-GR" dirty="0" smtClean="0"/>
              <a:t>”, oppure ad </a:t>
            </a:r>
            <a:r>
              <a:rPr lang="el-GR" b="1" dirty="0" smtClean="0"/>
              <a:t>impiegare metodologie di produzione </a:t>
            </a:r>
            <a:r>
              <a:rPr lang="el-GR" dirty="0" smtClean="0"/>
              <a:t>di beni o servizi in grado di incorporare il proprio obiettivo sociale</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539552" y="836712"/>
            <a:ext cx="7385248" cy="5256584"/>
          </a:xfrm>
        </p:spPr>
        <p:txBody>
          <a:bodyPr>
            <a:normAutofit lnSpcReduction="10000"/>
          </a:bodyPr>
          <a:lstStyle/>
          <a:p>
            <a:pPr algn="just"/>
            <a:r>
              <a:rPr lang="el-GR" dirty="0" smtClean="0"/>
              <a:t>Riguardo gli utili generati, solitamente si assiste ad un loro reinvestimento </a:t>
            </a:r>
            <a:r>
              <a:rPr lang="it-IT" dirty="0" smtClean="0"/>
              <a:t>per </a:t>
            </a:r>
            <a:r>
              <a:rPr lang="el-GR" dirty="0" smtClean="0"/>
              <a:t>la realizzazione d</a:t>
            </a:r>
            <a:r>
              <a:rPr lang="it-IT" dirty="0" smtClean="0"/>
              <a:t>ell’obiettivo </a:t>
            </a:r>
            <a:r>
              <a:rPr lang="el-GR" dirty="0" smtClean="0"/>
              <a:t>sociale, </a:t>
            </a:r>
            <a:r>
              <a:rPr lang="it-IT" dirty="0" smtClean="0"/>
              <a:t>con specifiche “</a:t>
            </a:r>
            <a:r>
              <a:rPr lang="el-GR" i="1" dirty="0" smtClean="0"/>
              <a:t>procedure e regole predefinite riguardanti qualsiasi distribuzione dei profitti ad azionisti e proprietari che garantiscono che tale distribuzione non pregiudichi l'obiettivo primario</a:t>
            </a:r>
            <a:r>
              <a:rPr lang="it-IT" dirty="0" smtClean="0"/>
              <a:t>”</a:t>
            </a:r>
          </a:p>
          <a:p>
            <a:pPr algn="just"/>
            <a:r>
              <a:rPr lang="it-IT" dirty="0" smtClean="0"/>
              <a:t>La stessa </a:t>
            </a:r>
            <a:r>
              <a:rPr lang="el-GR" dirty="0" smtClean="0"/>
              <a:t>organizzazione </a:t>
            </a:r>
            <a:r>
              <a:rPr lang="it-IT" dirty="0" smtClean="0"/>
              <a:t>interna è un riflesso del</a:t>
            </a:r>
            <a:r>
              <a:rPr lang="el-GR" dirty="0" smtClean="0"/>
              <a:t>la </a:t>
            </a:r>
            <a:r>
              <a:rPr lang="el-GR" i="1" dirty="0" smtClean="0"/>
              <a:t>mission</a:t>
            </a:r>
            <a:r>
              <a:rPr lang="el-GR" dirty="0" smtClean="0"/>
              <a:t> d’impresa, </a:t>
            </a:r>
            <a:r>
              <a:rPr lang="it-IT" dirty="0" smtClean="0"/>
              <a:t>puntando</a:t>
            </a:r>
            <a:r>
              <a:rPr lang="el-GR" dirty="0" smtClean="0"/>
              <a:t> sul</a:t>
            </a:r>
            <a:r>
              <a:rPr lang="it-IT" dirty="0" smtClean="0"/>
              <a:t>l</a:t>
            </a:r>
            <a:r>
              <a:rPr lang="el-GR" dirty="0" smtClean="0"/>
              <a:t>a promozione dei principi democratici, sull’ampia partecipazione e, sovente, sulla giustizia sociale prevedendo, ad esempio, forme di riduzione dei divari salariali</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7624" y="188640"/>
            <a:ext cx="6665168" cy="436910"/>
          </a:xfrm>
          <a:solidFill>
            <a:srgbClr val="C00000"/>
          </a:solidFill>
        </p:spPr>
        <p:txBody>
          <a:bodyPr>
            <a:normAutofit fontScale="90000"/>
          </a:bodyPr>
          <a:lstStyle/>
          <a:p>
            <a:pPr algn="ctr"/>
            <a:r>
              <a:rPr lang="it-IT" b="1" dirty="0" smtClean="0">
                <a:solidFill>
                  <a:schemeClr val="bg1"/>
                </a:solidFill>
              </a:rPr>
              <a:t>Is: le tipologie</a:t>
            </a:r>
            <a:endParaRPr lang="it-IT" b="1" dirty="0">
              <a:solidFill>
                <a:schemeClr val="bg1"/>
              </a:solidFill>
            </a:endParaRPr>
          </a:p>
        </p:txBody>
      </p:sp>
      <p:sp>
        <p:nvSpPr>
          <p:cNvPr id="3" name="Segnaposto contenuto 2"/>
          <p:cNvSpPr>
            <a:spLocks noGrp="1"/>
          </p:cNvSpPr>
          <p:nvPr>
            <p:ph sz="quarter" idx="1"/>
          </p:nvPr>
        </p:nvSpPr>
        <p:spPr>
          <a:xfrm>
            <a:off x="323528" y="836712"/>
            <a:ext cx="7848872" cy="5637240"/>
          </a:xfrm>
        </p:spPr>
        <p:txBody>
          <a:bodyPr>
            <a:normAutofit fontScale="92500" lnSpcReduction="20000"/>
          </a:bodyPr>
          <a:lstStyle/>
          <a:p>
            <a:pPr algn="just"/>
            <a:r>
              <a:rPr lang="it-IT" dirty="0" smtClean="0"/>
              <a:t>Sulla base di tali caratteristiche essenziali, la casistica ha finora evidenziato l’emersione di imprese:</a:t>
            </a:r>
          </a:p>
          <a:p>
            <a:pPr marL="457200" indent="-457200" algn="just">
              <a:buFont typeface="+mj-lt"/>
              <a:buAutoNum type="alphaUcPeriod"/>
            </a:pPr>
            <a:r>
              <a:rPr lang="it-IT" dirty="0" smtClean="0"/>
              <a:t>fornitrici </a:t>
            </a:r>
            <a:r>
              <a:rPr lang="el-GR" dirty="0" smtClean="0"/>
              <a:t>di </a:t>
            </a:r>
            <a:r>
              <a:rPr lang="it-IT" dirty="0" smtClean="0"/>
              <a:t>beni e </a:t>
            </a:r>
            <a:r>
              <a:rPr lang="el-GR" dirty="0" smtClean="0"/>
              <a:t>servizi sociali destinati a un “pubblico vulnerabile</a:t>
            </a:r>
            <a:r>
              <a:rPr lang="it-IT" dirty="0" smtClean="0"/>
              <a:t>” (</a:t>
            </a:r>
            <a:r>
              <a:rPr lang="el-GR" dirty="0" smtClean="0"/>
              <a:t>accesso all’alloggio e alle cure, l’assistenza a persone anziane o disabili, l’inclusione di gruppi vulnerabili, l’assistenza all’infanzia, l’accesso all’impiego e alla formazione</a:t>
            </a:r>
            <a:r>
              <a:rPr lang="it-IT" dirty="0" smtClean="0"/>
              <a:t>);</a:t>
            </a:r>
          </a:p>
          <a:p>
            <a:pPr marL="457200" indent="-457200" algn="just">
              <a:buFont typeface="+mj-lt"/>
              <a:buAutoNum type="alphaUcPeriod"/>
            </a:pPr>
            <a:r>
              <a:rPr lang="el-GR" dirty="0" smtClean="0"/>
              <a:t>che perseguono un obiettivo generale di natura sociale, ma la cui attività può riguardare beni o servizi non di natura sociale (come la formazione e la riqualificazione professionale)</a:t>
            </a:r>
            <a:endParaRPr lang="it-IT" dirty="0" smtClean="0"/>
          </a:p>
          <a:p>
            <a:pPr marL="457200" indent="-457200" algn="just"/>
            <a:r>
              <a:rPr lang="el-GR" dirty="0" smtClean="0"/>
              <a:t>Relativamente alla forma giuridica che l’</a:t>
            </a:r>
            <a:r>
              <a:rPr lang="it-IT" dirty="0" smtClean="0"/>
              <a:t>IS </a:t>
            </a:r>
            <a:r>
              <a:rPr lang="el-GR" dirty="0" smtClean="0"/>
              <a:t>può assumere, non è raro trovare raggruppamenti di entità distinte (</a:t>
            </a:r>
            <a:r>
              <a:rPr lang="el-GR" i="1" dirty="0" smtClean="0"/>
              <a:t>cooperative, fondazioni, associazioni e mutue</a:t>
            </a:r>
            <a:r>
              <a:rPr lang="el-GR" dirty="0" smtClean="0"/>
              <a:t>), alcune delle quali possono essere imprese sociali </a:t>
            </a:r>
            <a:r>
              <a:rPr lang="el-GR" i="1" dirty="0" smtClean="0"/>
              <a:t>tout court</a:t>
            </a:r>
            <a:r>
              <a:rPr lang="el-GR" dirty="0" smtClean="0"/>
              <a:t>, rispondenti in pieno alle caratteristiche elencate, mentre altre possono assumere la forma di società privata o di società per azioni </a:t>
            </a:r>
            <a:r>
              <a:rPr lang="it-IT" dirty="0" smtClean="0"/>
              <a:t>di tipo </a:t>
            </a:r>
            <a:r>
              <a:rPr lang="el-GR" dirty="0" smtClean="0"/>
              <a:t>tradizionale</a:t>
            </a:r>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244</TotalTime>
  <Words>4100</Words>
  <Application>Microsoft Office PowerPoint</Application>
  <PresentationFormat>Presentazione su schermo (4:3)</PresentationFormat>
  <Paragraphs>120</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Loggia</vt:lpstr>
      <vt:lpstr>Diapositiva 1</vt:lpstr>
      <vt:lpstr>Il Trattato: “Economia sociale”</vt:lpstr>
      <vt:lpstr>Mercato unico: etica e socialità</vt:lpstr>
      <vt:lpstr>L’impresa sociale - is</vt:lpstr>
      <vt:lpstr>IS: la nozione - SBI/Reg. 1296/2013</vt:lpstr>
      <vt:lpstr>Diapositiva 6</vt:lpstr>
      <vt:lpstr>Diapositiva 7</vt:lpstr>
      <vt:lpstr>Diapositiva 8</vt:lpstr>
      <vt:lpstr>Is: le tipologie</vt:lpstr>
      <vt:lpstr>la sbi</vt:lpstr>
      <vt:lpstr>Sbi: obiettivi</vt:lpstr>
      <vt:lpstr>SBI: azioni chiave</vt:lpstr>
      <vt:lpstr>Diapositiva 13</vt:lpstr>
      <vt:lpstr>Diapositiva 14</vt:lpstr>
      <vt:lpstr>I canali di finanziamento</vt:lpstr>
      <vt:lpstr>Diapositiva 16</vt:lpstr>
      <vt:lpstr>Diapositiva 17</vt:lpstr>
      <vt:lpstr>Diapositiva 18</vt:lpstr>
      <vt:lpstr>Diapositiva 19</vt:lpstr>
      <vt:lpstr>Diapositiva 20</vt:lpstr>
      <vt:lpstr>Diapositiva 21</vt:lpstr>
      <vt:lpstr>Le spinte all’innovazione “dal basso”</vt:lpstr>
      <vt:lpstr>Verso un mercato interno più etico? Il modello ebc</vt:lpstr>
      <vt:lpstr>Diapositiva 24</vt:lpstr>
      <vt:lpstr>La sharing economy</vt:lpstr>
      <vt:lpstr>Diapositiva 26</vt:lpstr>
      <vt:lpstr>Il caso uber</vt:lpstr>
      <vt:lpstr>Diapositiva 28</vt:lpstr>
      <vt:lpstr>Diapositiva 29</vt:lpstr>
      <vt:lpstr>Diapositiva 30</vt:lpstr>
      <vt:lpstr>La pronuncia della corte</vt:lpstr>
      <vt:lpstr>Diapositiva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Massimo</dc:creator>
  <cp:lastModifiedBy>Operatore</cp:lastModifiedBy>
  <cp:revision>59</cp:revision>
  <dcterms:created xsi:type="dcterms:W3CDTF">2018-04-25T20:03:47Z</dcterms:created>
  <dcterms:modified xsi:type="dcterms:W3CDTF">2018-04-27T11:15:05Z</dcterms:modified>
</cp:coreProperties>
</file>