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56" r:id="rId2"/>
    <p:sldId id="276" r:id="rId3"/>
    <p:sldId id="268" r:id="rId4"/>
    <p:sldId id="269" r:id="rId5"/>
    <p:sldId id="270" r:id="rId6"/>
    <p:sldId id="271" r:id="rId7"/>
    <p:sldId id="272" r:id="rId8"/>
    <p:sldId id="273" r:id="rId9"/>
    <p:sldId id="274" r:id="rId10"/>
    <p:sldId id="260" r:id="rId11"/>
    <p:sldId id="262" r:id="rId12"/>
    <p:sldId id="261" r:id="rId13"/>
    <p:sldId id="257" r:id="rId14"/>
    <p:sldId id="263" r:id="rId15"/>
    <p:sldId id="258" r:id="rId16"/>
    <p:sldId id="259" r:id="rId17"/>
    <p:sldId id="264" r:id="rId18"/>
    <p:sldId id="267" r:id="rId19"/>
    <p:sldId id="265" r:id="rId20"/>
    <p:sldId id="266" r:id="rId21"/>
    <p:sldId id="275"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05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5722C7-C5B4-4247-A464-4E9A652012BE}" type="datetimeFigureOut">
              <a:rPr lang="it-IT" smtClean="0"/>
              <a:pPr/>
              <a:t>26/04/2018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763252-9B7C-40A8-8B00-61BDC44A2C34}"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endParaRPr lang="en-US" altLang="en-US" smtClean="0"/>
          </a:p>
        </p:txBody>
      </p:sp>
      <p:sp>
        <p:nvSpPr>
          <p:cNvPr id="51204" name="Slide Number Placeholder 3"/>
          <p:cNvSpPr txBox="1">
            <a:spLocks noGrp="1"/>
          </p:cNvSpPr>
          <p:nvPr/>
        </p:nvSpPr>
        <p:spPr bwMode="auto">
          <a:xfrm>
            <a:off x="3884364" y="8684444"/>
            <a:ext cx="2972016" cy="458084"/>
          </a:xfrm>
          <a:prstGeom prst="rect">
            <a:avLst/>
          </a:prstGeom>
          <a:noFill/>
          <a:ln w="9525">
            <a:noFill/>
            <a:miter lim="800000"/>
            <a:headEnd/>
            <a:tailEnd/>
          </a:ln>
        </p:spPr>
        <p:txBody>
          <a:bodyPr lIns="90608" tIns="45304" rIns="90608" bIns="45304" anchor="b"/>
          <a:lstStyle/>
          <a:p>
            <a:pPr algn="r" eaLnBrk="1" hangingPunct="1"/>
            <a:fld id="{0BA03FD8-6E96-44D9-AF5D-AD4FEC1E007C}" type="slidenum">
              <a:rPr lang="en-GB" altLang="en-US">
                <a:solidFill>
                  <a:schemeClr val="tx1"/>
                </a:solidFill>
              </a:rPr>
              <a:pPr algn="r" eaLnBrk="1" hangingPunct="1"/>
              <a:t>11</a:t>
            </a:fld>
            <a:endParaRPr lang="en-GB"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p:spPr>
        <p:txBody>
          <a:bodyPr/>
          <a:lstStyle/>
          <a:p>
            <a:r>
              <a:rPr lang="it-IT" altLang="en-US" smtClean="0"/>
              <a:t>PIL pro capite: dati 2011</a:t>
            </a:r>
          </a:p>
          <a:p>
            <a:r>
              <a:rPr lang="it-IT" altLang="en-US" smtClean="0"/>
              <a:t>Tasso di occupazione: dati 2013 – il tasso di occupazione più elevato è maggiore di circa il 50% rispetto al valore più basso.</a:t>
            </a:r>
          </a:p>
          <a:p>
            <a:endParaRPr lang="en-US" altLang="en-US" smtClean="0"/>
          </a:p>
        </p:txBody>
      </p:sp>
      <p:sp>
        <p:nvSpPr>
          <p:cNvPr id="50180" name="Slide Number Placeholder 3"/>
          <p:cNvSpPr txBox="1">
            <a:spLocks noGrp="1"/>
          </p:cNvSpPr>
          <p:nvPr/>
        </p:nvSpPr>
        <p:spPr bwMode="auto">
          <a:xfrm>
            <a:off x="3884364" y="8684444"/>
            <a:ext cx="2972016" cy="458084"/>
          </a:xfrm>
          <a:prstGeom prst="rect">
            <a:avLst/>
          </a:prstGeom>
          <a:noFill/>
          <a:ln w="9525">
            <a:noFill/>
            <a:miter lim="800000"/>
            <a:headEnd/>
            <a:tailEnd/>
          </a:ln>
        </p:spPr>
        <p:txBody>
          <a:bodyPr lIns="90608" tIns="45304" rIns="90608" bIns="45304" anchor="b"/>
          <a:lstStyle/>
          <a:p>
            <a:pPr algn="r" eaLnBrk="1" hangingPunct="1"/>
            <a:fld id="{D0E58135-8304-479A-AB46-9CC5B0F375B2}" type="slidenum">
              <a:rPr lang="en-GB" altLang="en-US">
                <a:solidFill>
                  <a:schemeClr val="tx1"/>
                </a:solidFill>
              </a:rPr>
              <a:pPr algn="r" eaLnBrk="1" hangingPunct="1"/>
              <a:t>12</a:t>
            </a:fld>
            <a:endParaRPr lang="en-GB" altLang="en-US">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fr-FR"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r>
              <a:rPr lang="it-IT" altLang="fr-FR" b="1" smtClean="0"/>
              <a:t>In risposta a eventuali domande poste dal pubblico: </a:t>
            </a:r>
          </a:p>
          <a:p>
            <a:endParaRPr lang="it-IT" altLang="fr-FR" smtClean="0"/>
          </a:p>
          <a:p>
            <a:r>
              <a:rPr lang="it-IT" altLang="fr-FR" smtClean="0"/>
              <a:t>Nelle regioni più sviluppate, l’80% dell’FSE deve essere speso in massimo 5 priorità di investimento (su un totale di 19) a favore di occupazione/mobilità, istruzione/formazione, inclusione sociale e capacità istituzionale. </a:t>
            </a:r>
          </a:p>
          <a:p>
            <a:r>
              <a:rPr lang="it-IT" altLang="fr-FR" smtClean="0"/>
              <a:t>Nelle regioni in transizione, il 70% dell’FSE deve essere speso in massimo 5 priorità di investimento (su un totale di 19) a favore di occupazione/mobilità, istruzione/formazione, inclusione sociale e capacità istituzionale.</a:t>
            </a:r>
          </a:p>
          <a:p>
            <a:r>
              <a:rPr lang="it-IT" altLang="fr-FR" smtClean="0"/>
              <a:t>Nelle regioni meno sviluppate, il 60% dell’FSE deve essere speso in massimo 5 priorità di investimento (su un totale di 19) a favore di occupazione/mobilità, istruzione/formazione, inclusione sociale e capacità istituzionale.</a:t>
            </a:r>
          </a:p>
          <a:p>
            <a:endParaRPr lang="it-IT" altLang="fr-FR" smtClean="0"/>
          </a:p>
          <a:p>
            <a:r>
              <a:rPr lang="it-IT" altLang="fr-FR" b="1" smtClean="0"/>
              <a:t>Esempi di priorità di investimento per l’obiettivo tematico volto a «promuovere l’occupazione sostenibile e di qualità e a sostenere la mobilità dei lavoratori»: </a:t>
            </a:r>
          </a:p>
          <a:p>
            <a:endParaRPr lang="it-IT" altLang="fr-FR" smtClean="0"/>
          </a:p>
          <a:p>
            <a:r>
              <a:rPr lang="it-IT" altLang="fr-FR" smtClean="0"/>
              <a:t>- accesso all’impiego per coloro che cercano un lavoro e per le persone inattive, compresi i disoccupati da lungo tempo e le persone lontane dal mercato del lavoro, attraverso iniziative a favore dell’occupazione locale e il sostegno alla mobilità del lavoro;</a:t>
            </a:r>
          </a:p>
          <a:p>
            <a:r>
              <a:rPr lang="it-IT" altLang="fr-FR" smtClean="0"/>
              <a:t>- integrazione sostenibile nel mercato del lavoro per i giovani, in particolare per i disoccupati e coloro al di fuori di ogni ciclo di istruzione e formazione, compresi i giovani a rischio di esclusione sociale e provenienti da comunità emarginate, attraverso l’attuazione della Garanzia per i giovani;</a:t>
            </a:r>
          </a:p>
          <a:p>
            <a:r>
              <a:rPr lang="it-IT" altLang="fr-FR" smtClean="0"/>
              <a:t>- lavoro autonomo, imprenditorialità e creazione di imprese, incluse le microimprese innovative e le piccole e medie imprese;</a:t>
            </a:r>
          </a:p>
          <a:p>
            <a:pPr>
              <a:buFontTx/>
              <a:buChar char="-"/>
            </a:pPr>
            <a:r>
              <a:rPr lang="it-IT" altLang="fr-FR" smtClean="0"/>
              <a:t>modernizzazione delle istituzioni del mercato del lavoro, quali i servizi per l’occupazione pubblici e privati, garanzia di una maggiore conformità alle esigenze del mercato del lavoro, attraverso azioni volte a potenziare la mobilità transnazionale dei lavoratori, schemi di mobilità e una cooperazione più efficace tra le istituzioni e le parti interessate.</a:t>
            </a:r>
          </a:p>
          <a:p>
            <a:endParaRPr lang="it-IT" altLang="fr-FR" smtClean="0"/>
          </a:p>
          <a:p>
            <a:r>
              <a:rPr lang="it-IT" altLang="fr-FR" b="1" smtClean="0"/>
              <a:t>Esempi di priorità di investimento per l’obiettivo tematico volto a «promuovere l’inclusione sociale, lottare contro la povertà e qualsiasi forma di discriminazione»: </a:t>
            </a:r>
          </a:p>
          <a:p>
            <a:endParaRPr lang="it-IT" altLang="fr-FR" smtClean="0"/>
          </a:p>
          <a:p>
            <a:r>
              <a:rPr lang="it-IT" altLang="fr-FR" smtClean="0"/>
              <a:t>- integrazione socio-economica delle comunità emarginate come i Rom;</a:t>
            </a:r>
          </a:p>
          <a:p>
            <a:r>
              <a:rPr lang="it-IT" altLang="fr-FR" smtClean="0"/>
              <a:t>- promozione dell’imprenditorialità sociale e dell’inserimento professionale nelle imprese sociali, nonché dell’economia sociale e solidale al fine di agevolare l’accesso all’impiego;</a:t>
            </a:r>
          </a:p>
          <a:p>
            <a:r>
              <a:rPr lang="it-IT" altLang="fr-FR" smtClean="0"/>
              <a:t>strategie di sviluppo locale di tipo partecipativo.</a:t>
            </a:r>
          </a:p>
          <a:p>
            <a:endParaRPr lang="it-IT" altLang="fr-FR" smtClean="0"/>
          </a:p>
          <a:p>
            <a:r>
              <a:rPr lang="it-IT" altLang="fr-FR" b="1" smtClean="0"/>
              <a:t>Esempi di priorità di investimento per l’obiettivo tematico volto a «investire nell’istruzione, nella formazione e nella formazione professionale per lo sviluppo delle competenze e l’apprendimento permanente»: </a:t>
            </a:r>
          </a:p>
          <a:p>
            <a:endParaRPr lang="it-IT" altLang="fr-FR" smtClean="0"/>
          </a:p>
          <a:p>
            <a:r>
              <a:rPr lang="it-IT" altLang="fr-FR" smtClean="0"/>
              <a:t>- ridurre e prevenire l’abbandono scolastico prematuro, promuovere un accesso paritario a un’educazione della prima infanzia e a un’istruzione primaria e secondaria di buona qualità, compresi i percorsi di apprendimento formali, non formali e informali per la reintegrazione nell’istruzione e nella formazione;</a:t>
            </a:r>
          </a:p>
          <a:p>
            <a:r>
              <a:rPr lang="it-IT" altLang="fr-FR" smtClean="0"/>
              <a:t>migliorare l’accesso paritario all’apprendimento permanente.</a:t>
            </a:r>
          </a:p>
          <a:p>
            <a:endParaRPr lang="it-IT" altLang="fr-FR" smtClean="0"/>
          </a:p>
          <a:p>
            <a:r>
              <a:rPr lang="it-IT" altLang="fr-FR" b="1" smtClean="0"/>
              <a:t>Esempi di priorità di investimento per l’obiettivo tematico volto a «migliorare la capacità istituzionale delle autorità pubbliche e dei soggetti interessati e a conseguire un’amministrazione pubblica efficiente»: </a:t>
            </a:r>
          </a:p>
          <a:p>
            <a:endParaRPr lang="it-IT" altLang="fr-FR" smtClean="0"/>
          </a:p>
          <a:p>
            <a:r>
              <a:rPr lang="it-IT" altLang="fr-FR" smtClean="0"/>
              <a:t>- investimenti a favore della capacità istituzionale e dell’efficienza della pubblica amministrazione e di servizi pubblici a livello nazionale, regionale e locale mirati ad attuare riforme e a elaborare un quadro normativo più efficace, nonché a conseguire un buon livello di governance (Paesi del Fondo di coesione)</a:t>
            </a:r>
          </a:p>
          <a:p>
            <a:r>
              <a:rPr lang="it-IT" altLang="fr-FR" smtClean="0"/>
              <a:t>- potenziamento delle capacità per tutte le parti interessate che si occupano di istruzione, apprendimento permanente, occupazione e politiche sociali attraverso accordi settoriali e territoriali volti a promuovere riforme a livello nazionale, regionale e locale.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p:spPr>
        <p:txBody>
          <a:bodyPr/>
          <a:lstStyle/>
          <a:p>
            <a:r>
              <a:rPr lang="it-IT" altLang="fr-FR" b="1" dirty="0" smtClean="0"/>
              <a:t>Il Quadro strategico comune trasforma le priorità di Europa 2020 in priorità dei Fondi SIE </a:t>
            </a:r>
            <a:endParaRPr lang="it-IT" altLang="fr-FR" dirty="0" smtClean="0"/>
          </a:p>
          <a:p>
            <a:r>
              <a:rPr lang="it-IT" altLang="fr-FR" b="1" dirty="0" smtClean="0"/>
              <a:t>Gestione condivisa: </a:t>
            </a:r>
            <a:r>
              <a:rPr lang="it-IT" altLang="fr-FR" dirty="0" smtClean="0"/>
              <a:t>condivisione delle responsabilità in primo luogo tra la Commissione e gli Stati membri e tra lo stato e le regioni (a seconda dei casi). Fino al 1987 la gestione di tutti i programmi spettava alla Commissione.</a:t>
            </a:r>
          </a:p>
          <a:p>
            <a:r>
              <a:rPr lang="it-IT" altLang="fr-FR" b="1" dirty="0" smtClean="0"/>
              <a:t>Accordo di partenariato: </a:t>
            </a:r>
            <a:r>
              <a:rPr lang="it-IT" altLang="fr-FR" dirty="0" smtClean="0"/>
              <a:t>una strategia omnicomprensiva a livello nazionale</a:t>
            </a:r>
          </a:p>
          <a:p>
            <a:r>
              <a:rPr lang="it-IT" altLang="fr-FR" dirty="0" smtClean="0"/>
              <a:t>proposta dallo Stato membro e adottata in via definitiva dalla Commissione </a:t>
            </a:r>
          </a:p>
          <a:p>
            <a:r>
              <a:rPr lang="it-IT" altLang="fr-FR" dirty="0" smtClean="0"/>
              <a:t>Copre i 5 Fondi strutturali e di investimento europei (Fondi SIE)</a:t>
            </a:r>
          </a:p>
          <a:p>
            <a:r>
              <a:rPr lang="it-IT" altLang="fr-FR" dirty="0" smtClean="0"/>
              <a:t>In linea con il Quadro strategico comune, definisce la pianificazione per l’utilizzo dei fondi</a:t>
            </a:r>
          </a:p>
          <a:p>
            <a:r>
              <a:rPr lang="it-IT" altLang="fr-FR" dirty="0" smtClean="0"/>
              <a:t>conformemente alla strategia Europa 2020 e alle pertinenti raccomandazioni specifiche per paese</a:t>
            </a:r>
          </a:p>
          <a:p>
            <a:r>
              <a:rPr lang="it-IT" altLang="fr-FR" dirty="0" smtClean="0"/>
              <a:t>in modo coordinato per garantire un approccio integrato</a:t>
            </a:r>
          </a:p>
          <a:p>
            <a:r>
              <a:rPr lang="it-IT" altLang="fr-FR" dirty="0" smtClean="0"/>
              <a:t>Elementi di base:</a:t>
            </a:r>
          </a:p>
          <a:p>
            <a:r>
              <a:rPr lang="it-IT" altLang="fr-FR" dirty="0" smtClean="0"/>
              <a:t>scelte strategiche = obiettivi tematici selezionati, stanziamenti, risultati principali</a:t>
            </a:r>
          </a:p>
          <a:p>
            <a:r>
              <a:rPr lang="it-IT" altLang="fr-FR" dirty="0" smtClean="0"/>
              <a:t>elenco dei programmi </a:t>
            </a:r>
          </a:p>
          <a:p>
            <a:r>
              <a:rPr lang="it-IT" altLang="fr-FR" dirty="0" smtClean="0"/>
              <a:t>coordinamento tra i Fondi e le altre politiche</a:t>
            </a:r>
          </a:p>
          <a:p>
            <a:r>
              <a:rPr lang="it-IT" altLang="fr-FR" dirty="0" smtClean="0"/>
              <a:t>azioni volte a migliorare la capacità amministrativa e a ridurre gli oneri amministrativi</a:t>
            </a:r>
          </a:p>
          <a:p>
            <a:r>
              <a:rPr lang="it-IT" altLang="fr-FR" b="1" dirty="0" smtClean="0"/>
              <a:t>Programmi operativi:</a:t>
            </a:r>
            <a:endParaRPr lang="it-IT" altLang="fr-FR" dirty="0" smtClean="0"/>
          </a:p>
          <a:p>
            <a:r>
              <a:rPr lang="it-IT" altLang="fr-FR" dirty="0" smtClean="0"/>
              <a:t>proposti dallo Stato membro e adottati in via definitiva dalla Commissione </a:t>
            </a:r>
          </a:p>
          <a:p>
            <a:r>
              <a:rPr lang="it-IT" altLang="fr-FR" dirty="0" smtClean="0"/>
              <a:t>Definiscono una strategia di intervento coerente per il territorio/i settori </a:t>
            </a:r>
          </a:p>
          <a:p>
            <a:r>
              <a:rPr lang="it-IT" altLang="fr-FR" dirty="0" smtClean="0"/>
              <a:t>Elementi di base:</a:t>
            </a:r>
          </a:p>
          <a:p>
            <a:r>
              <a:rPr lang="it-IT" altLang="fr-FR" dirty="0" smtClean="0"/>
              <a:t>Selezione degli obiettivi tematici, delle priorità di investimento, degli obiettivi specifici, degli stanziamenti e motivazioni – logica di intervento</a:t>
            </a:r>
          </a:p>
          <a:p>
            <a:r>
              <a:rPr lang="it-IT" altLang="fr-FR" dirty="0" smtClean="0"/>
              <a:t>Piano di finanziamento ed elenco dei progetti principali</a:t>
            </a:r>
          </a:p>
          <a:p>
            <a:r>
              <a:rPr lang="it-IT" altLang="fr-FR" dirty="0" smtClean="0"/>
              <a:t>approccio integrato allo sviluppo territoriale; esigenze specifiche e sfide demografiche</a:t>
            </a:r>
          </a:p>
          <a:p>
            <a:r>
              <a:rPr lang="it-IT" altLang="fr-FR" dirty="0" smtClean="0"/>
              <a:t>Condizionalità ex ante </a:t>
            </a:r>
          </a:p>
          <a:p>
            <a:r>
              <a:rPr lang="it-IT" altLang="fr-FR" dirty="0" smtClean="0"/>
              <a:t>Quadro di riferimento dei risultati </a:t>
            </a:r>
          </a:p>
          <a:p>
            <a:r>
              <a:rPr lang="it-IT" altLang="fr-FR" dirty="0" smtClean="0"/>
              <a:t>Programmi brevi e concisi focalizzati sui risultati</a:t>
            </a:r>
          </a:p>
          <a:p>
            <a:r>
              <a:rPr lang="it-IT" altLang="fr-FR" dirty="0" smtClean="0"/>
              <a:t>Piattaforma principale per le condizionalità ex ante.</a:t>
            </a:r>
          </a:p>
          <a:p>
            <a:r>
              <a:rPr lang="it-IT" altLang="fr-FR" b="1" dirty="0" smtClean="0"/>
              <a:t>Gestione dei programmi/Selezione dei progetti:</a:t>
            </a:r>
            <a:endParaRPr lang="it-IT" altLang="fr-FR" dirty="0" smtClean="0"/>
          </a:p>
          <a:p>
            <a:r>
              <a:rPr lang="it-IT" altLang="fr-FR" dirty="0" smtClean="0"/>
              <a:t>Progetti selezionati dagli Stati membri e/o dalle regioni da «gestire in maniera condivisa». I progetti principali saranno stabiliti dalla Commissione (spese totali: 50 milioni di EUR e 75 milioni di EUR per progetti relativi ai trasporti)</a:t>
            </a:r>
          </a:p>
          <a:p>
            <a:r>
              <a:rPr lang="it-IT" altLang="fr-FR" b="1" dirty="0" smtClean="0"/>
              <a:t>Monitoraggio/dibattito annuale: </a:t>
            </a:r>
            <a:r>
              <a:rPr lang="it-IT" altLang="fr-FR" dirty="0" smtClean="0"/>
              <a:t>entro il Consiglio europeo di primavera, sulla base di una relazione annuale elaborata dalla Commissione e dagli Stati membri</a:t>
            </a:r>
          </a:p>
        </p:txBody>
      </p:sp>
      <p:sp>
        <p:nvSpPr>
          <p:cNvPr id="58372" name="Slide Number Placeholder 3"/>
          <p:cNvSpPr txBox="1">
            <a:spLocks noGrp="1"/>
          </p:cNvSpPr>
          <p:nvPr/>
        </p:nvSpPr>
        <p:spPr bwMode="auto">
          <a:xfrm>
            <a:off x="3884364" y="8684444"/>
            <a:ext cx="2972016" cy="458084"/>
          </a:xfrm>
          <a:prstGeom prst="rect">
            <a:avLst/>
          </a:prstGeom>
          <a:noFill/>
          <a:ln w="9525">
            <a:noFill/>
            <a:miter lim="800000"/>
            <a:headEnd/>
            <a:tailEnd/>
          </a:ln>
        </p:spPr>
        <p:txBody>
          <a:bodyPr lIns="90608" tIns="45304" rIns="90608" bIns="45304" anchor="b"/>
          <a:lstStyle/>
          <a:p>
            <a:pPr algn="r" eaLnBrk="1" hangingPunct="1"/>
            <a:fld id="{99A089EB-7C40-43E0-976E-09A9A6F3DE14}" type="slidenum">
              <a:rPr lang="en-GB" altLang="en-US">
                <a:solidFill>
                  <a:schemeClr val="tx1"/>
                </a:solidFill>
              </a:rPr>
              <a:pPr algn="r" eaLnBrk="1" hangingPunct="1"/>
              <a:t>19</a:t>
            </a:fld>
            <a:endParaRPr lang="en-GB" altLang="en-US">
              <a:solidFill>
                <a:schemeClr val="tx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143000" y="687388"/>
            <a:ext cx="4572000" cy="3429000"/>
          </a:xfrm>
          <a:ln/>
        </p:spPr>
      </p:sp>
      <p:sp>
        <p:nvSpPr>
          <p:cNvPr id="59395" name="Rectangle 3"/>
          <p:cNvSpPr>
            <a:spLocks noGrp="1" noChangeArrowheads="1"/>
          </p:cNvSpPr>
          <p:nvPr>
            <p:ph type="body" idx="1"/>
          </p:nvPr>
        </p:nvSpPr>
        <p:spPr>
          <a:xfrm>
            <a:off x="685477" y="4343695"/>
            <a:ext cx="5487048" cy="4112443"/>
          </a:xfrm>
          <a:noFill/>
        </p:spPr>
        <p:txBody>
          <a:bodyPr/>
          <a:lstStyle/>
          <a:p>
            <a:r>
              <a:rPr lang="it-IT" altLang="en-US" smtClean="0"/>
              <a:t>Autorità pubbliche nazionali, regionali o locali.</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4B6055F8-1D02-4417-9241-55C834FD9970}" type="datetimeFigureOut">
              <a:rPr lang="it-IT" smtClean="0"/>
              <a:pPr/>
              <a:t>26/04/2018</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26/04/2018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26/04/2018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26/04/2018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26/04/2018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26/04/2018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4B6055F8-1D02-4417-9241-55C834FD9970}" type="datetimeFigureOut">
              <a:rPr lang="it-IT" smtClean="0"/>
              <a:pPr/>
              <a:t>26/04/2018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4B6055F8-1D02-4417-9241-55C834FD9970}" type="datetimeFigureOut">
              <a:rPr lang="it-IT" smtClean="0"/>
              <a:pPr/>
              <a:t>26/04/2018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26/04/2018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26/04/2018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26/04/2018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B007B441-5312-499D-93C3-6E37886527FA}"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6055F8-1D02-4417-9241-55C834FD9970}" type="datetimeFigureOut">
              <a:rPr lang="it-IT" smtClean="0"/>
              <a:pPr/>
              <a:t>26/04/2018</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07B441-5312-499D-93C3-6E37886527FA}"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ec.europa.eu/social/main.jsp?catId=1082&amp;langId=it" TargetMode="External"/><Relationship Id="rId2" Type="http://schemas.openxmlformats.org/officeDocument/2006/relationships/hyperlink" Target="http://ec.europa.eu/social/main.jsp?langId=it&amp;catId=108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47664" y="0"/>
            <a:ext cx="5292080" cy="138566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8" name="Rettangolo 7"/>
          <p:cNvSpPr/>
          <p:nvPr/>
        </p:nvSpPr>
        <p:spPr>
          <a:xfrm>
            <a:off x="539552" y="1124744"/>
            <a:ext cx="7920880" cy="2246769"/>
          </a:xfrm>
          <a:prstGeom prst="rect">
            <a:avLst/>
          </a:prstGeom>
        </p:spPr>
        <p:txBody>
          <a:bodyPr wrap="square">
            <a:spAutoFit/>
          </a:bodyPr>
          <a:lstStyle/>
          <a:p>
            <a:pPr algn="ctr"/>
            <a:r>
              <a:rPr lang="en-US" sz="2000" b="1" dirty="0" smtClean="0">
                <a:solidFill>
                  <a:srgbClr val="002060"/>
                </a:solidFill>
                <a:ea typeface="Tahoma" panose="020B0604030504040204" pitchFamily="34" charset="0"/>
                <a:cs typeface="Times New Roman" panose="02020603050405020304" pitchFamily="18" charset="0"/>
              </a:rPr>
              <a:t>Cattedra Jean Monnet </a:t>
            </a:r>
            <a:br>
              <a:rPr lang="en-US" sz="2000" b="1" dirty="0" smtClean="0">
                <a:solidFill>
                  <a:srgbClr val="002060"/>
                </a:solidFill>
                <a:ea typeface="Tahoma" panose="020B0604030504040204" pitchFamily="34" charset="0"/>
                <a:cs typeface="Times New Roman" panose="02020603050405020304" pitchFamily="18" charset="0"/>
              </a:rPr>
            </a:br>
            <a:r>
              <a:rPr lang="en-US" sz="2000" b="1" dirty="0" smtClean="0">
                <a:solidFill>
                  <a:srgbClr val="002060"/>
                </a:solidFill>
                <a:ea typeface="Tahoma" panose="020B0604030504040204" pitchFamily="34" charset="0"/>
                <a:cs typeface="Times New Roman" panose="02020603050405020304" pitchFamily="18" charset="0"/>
              </a:rPr>
              <a:t>The implementation of EU policies by Regional and Local authorities (EUREL) </a:t>
            </a:r>
            <a:br>
              <a:rPr lang="en-US" sz="2000" b="1" dirty="0" smtClean="0">
                <a:solidFill>
                  <a:srgbClr val="002060"/>
                </a:solidFill>
                <a:ea typeface="Tahoma" panose="020B0604030504040204" pitchFamily="34" charset="0"/>
                <a:cs typeface="Times New Roman" panose="02020603050405020304" pitchFamily="18" charset="0"/>
              </a:rPr>
            </a:br>
            <a:r>
              <a:rPr lang="en-US" sz="2000" b="1" dirty="0" smtClean="0">
                <a:solidFill>
                  <a:srgbClr val="002060"/>
                </a:solidFill>
                <a:ea typeface="Tahoma" panose="020B0604030504040204" pitchFamily="34" charset="0"/>
                <a:cs typeface="Times New Roman" panose="02020603050405020304" pitchFamily="18" charset="0"/>
              </a:rPr>
              <a:t>A.A. 2017/2018</a:t>
            </a:r>
          </a:p>
          <a:p>
            <a:pPr algn="ctr"/>
            <a:r>
              <a:rPr lang="en-US" sz="2000" b="1" dirty="0" smtClean="0">
                <a:solidFill>
                  <a:srgbClr val="002060"/>
                </a:solidFill>
                <a:ea typeface="Tahoma" panose="020B0604030504040204" pitchFamily="34" charset="0"/>
                <a:cs typeface="Times New Roman" panose="02020603050405020304" pitchFamily="18" charset="0"/>
              </a:rPr>
              <a:t>Modulo “</a:t>
            </a:r>
            <a:r>
              <a:rPr lang="it-IT" sz="2000" b="1" dirty="0" smtClean="0">
                <a:solidFill>
                  <a:srgbClr val="002060"/>
                </a:solidFill>
              </a:rPr>
              <a:t>Diritto e politiche dell’Unione europea per l’occupazione e lo sviluppo”</a:t>
            </a:r>
          </a:p>
          <a:p>
            <a:pPr algn="ctr"/>
            <a:endParaRPr lang="it-IT" sz="2000" dirty="0">
              <a:solidFill>
                <a:srgbClr val="002060"/>
              </a:solidFill>
            </a:endParaRPr>
          </a:p>
        </p:txBody>
      </p:sp>
      <p:sp>
        <p:nvSpPr>
          <p:cNvPr id="4" name="CasellaDiTesto 3"/>
          <p:cNvSpPr txBox="1"/>
          <p:nvPr/>
        </p:nvSpPr>
        <p:spPr>
          <a:xfrm>
            <a:off x="395536" y="3429000"/>
            <a:ext cx="8208912" cy="1261884"/>
          </a:xfrm>
          <a:prstGeom prst="rect">
            <a:avLst/>
          </a:prstGeom>
          <a:solidFill>
            <a:schemeClr val="accent5">
              <a:lumMod val="40000"/>
              <a:lumOff val="60000"/>
            </a:schemeClr>
          </a:solidFill>
          <a:ln w="19050">
            <a:solidFill>
              <a:srgbClr val="0070C0"/>
            </a:solidFill>
          </a:ln>
          <a:effectLst>
            <a:glow rad="139700">
              <a:schemeClr val="accent6">
                <a:satMod val="175000"/>
                <a:alpha val="40000"/>
              </a:schemeClr>
            </a:glow>
          </a:effectLst>
        </p:spPr>
        <p:txBody>
          <a:bodyPr wrap="square" rtlCol="0">
            <a:spAutoFit/>
          </a:bodyPr>
          <a:lstStyle/>
          <a:p>
            <a:pPr algn="ctr"/>
            <a:r>
              <a:rPr lang="it-IT" sz="2400" b="1" dirty="0" smtClean="0"/>
              <a:t>Lezione 5</a:t>
            </a:r>
          </a:p>
          <a:p>
            <a:pPr algn="ctr"/>
            <a:r>
              <a:rPr lang="it-IT" sz="2400" b="1" i="1" dirty="0" smtClean="0"/>
              <a:t>“Il diritto ad un sustainable and quality employment”</a:t>
            </a:r>
          </a:p>
          <a:p>
            <a:pPr algn="ctr"/>
            <a:r>
              <a:rPr lang="it-IT" sz="2400" b="1" i="1" dirty="0" smtClean="0"/>
              <a:t> </a:t>
            </a:r>
            <a:r>
              <a:rPr lang="it-IT" sz="2800" i="1" dirty="0" smtClean="0">
                <a:solidFill>
                  <a:srgbClr val="0070C0"/>
                </a:solidFill>
              </a:rPr>
              <a:t>	</a:t>
            </a:r>
          </a:p>
        </p:txBody>
      </p:sp>
      <p:sp>
        <p:nvSpPr>
          <p:cNvPr id="6" name="CasellaDiTesto 5"/>
          <p:cNvSpPr txBox="1"/>
          <p:nvPr/>
        </p:nvSpPr>
        <p:spPr>
          <a:xfrm>
            <a:off x="323528" y="5657671"/>
            <a:ext cx="3312368" cy="646331"/>
          </a:xfrm>
          <a:prstGeom prst="rect">
            <a:avLst/>
          </a:prstGeom>
          <a:noFill/>
        </p:spPr>
        <p:txBody>
          <a:bodyPr wrap="square" rtlCol="0">
            <a:spAutoFit/>
          </a:bodyPr>
          <a:lstStyle/>
          <a:p>
            <a:pPr algn="ctr"/>
            <a:r>
              <a:rPr lang="it-IT" b="1" dirty="0" smtClean="0"/>
              <a:t>Massimo Bartoli</a:t>
            </a:r>
          </a:p>
          <a:p>
            <a:pPr algn="ctr"/>
            <a:r>
              <a:rPr lang="it-IT" b="1" dirty="0" smtClean="0"/>
              <a:t>massimo.bartoli@unipg.it</a:t>
            </a:r>
            <a:endParaRPr lang="it-IT" b="1" dirty="0"/>
          </a:p>
        </p:txBody>
      </p:sp>
    </p:spTree>
    <p:extLst>
      <p:ext uri="{BB962C8B-B14F-4D97-AF65-F5344CB8AC3E}">
        <p14:creationId xmlns:p14="http://schemas.microsoft.com/office/powerpoint/2010/main" xmlns="" val="1455934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eunews.it/wp-content/uploads/2014/07/politica-coesione-1024x778.jpg"/>
          <p:cNvPicPr>
            <a:picLocks noChangeAspect="1" noChangeArrowheads="1"/>
          </p:cNvPicPr>
          <p:nvPr/>
        </p:nvPicPr>
        <p:blipFill>
          <a:blip r:embed="rId2" cstate="print"/>
          <a:srcRect/>
          <a:stretch>
            <a:fillRect/>
          </a:stretch>
        </p:blipFill>
        <p:spPr bwMode="auto">
          <a:xfrm>
            <a:off x="323528" y="1196752"/>
            <a:ext cx="8496944" cy="5313314"/>
          </a:xfrm>
          <a:prstGeom prst="rect">
            <a:avLst/>
          </a:prstGeom>
          <a:noFill/>
        </p:spPr>
      </p:pic>
      <p:sp>
        <p:nvSpPr>
          <p:cNvPr id="3" name="CasellaDiTesto 2"/>
          <p:cNvSpPr txBox="1"/>
          <p:nvPr/>
        </p:nvSpPr>
        <p:spPr>
          <a:xfrm>
            <a:off x="1835696" y="476672"/>
            <a:ext cx="5256584" cy="584775"/>
          </a:xfrm>
          <a:prstGeom prst="rect">
            <a:avLst/>
          </a:prstGeom>
          <a:solidFill>
            <a:schemeClr val="accent2">
              <a:lumMod val="20000"/>
              <a:lumOff val="80000"/>
            </a:schemeClr>
          </a:solidFill>
        </p:spPr>
        <p:txBody>
          <a:bodyPr wrap="square" rtlCol="0">
            <a:spAutoFit/>
          </a:bodyPr>
          <a:lstStyle/>
          <a:p>
            <a:pPr algn="ctr"/>
            <a:r>
              <a:rPr lang="it-IT" sz="3200" b="1" dirty="0" smtClean="0"/>
              <a:t>La politica di coesione</a:t>
            </a:r>
            <a:endParaRPr lang="it-IT" sz="32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10242" name="Rectangle 4"/>
          <p:cNvSpPr>
            <a:spLocks noGrp="1" noChangeArrowheads="1"/>
          </p:cNvSpPr>
          <p:nvPr>
            <p:ph type="ctrTitle"/>
          </p:nvPr>
        </p:nvSpPr>
        <p:spPr>
          <a:xfrm>
            <a:off x="899592" y="188640"/>
            <a:ext cx="7571184" cy="650336"/>
          </a:xfrm>
          <a:solidFill>
            <a:schemeClr val="tx2">
              <a:lumMod val="25000"/>
            </a:schemeClr>
          </a:solidFill>
        </p:spPr>
        <p:txBody>
          <a:bodyPr>
            <a:normAutofit fontScale="90000"/>
          </a:bodyPr>
          <a:lstStyle/>
          <a:p>
            <a:pPr algn="ctr"/>
            <a:r>
              <a:rPr lang="fr-BE" altLang="en-US" dirty="0" smtClean="0">
                <a:solidFill>
                  <a:srgbClr val="FFFF00"/>
                </a:solidFill>
              </a:rPr>
              <a:t>Coesione</a:t>
            </a:r>
            <a:endParaRPr lang="en-GB" altLang="en-US" dirty="0" smtClean="0">
              <a:solidFill>
                <a:srgbClr val="FFFF00"/>
              </a:solidFill>
            </a:endParaRPr>
          </a:p>
        </p:txBody>
      </p:sp>
      <p:sp>
        <p:nvSpPr>
          <p:cNvPr id="10243" name="Rectangle 5"/>
          <p:cNvSpPr>
            <a:spLocks noGrp="1" noChangeArrowheads="1"/>
          </p:cNvSpPr>
          <p:nvPr>
            <p:ph type="subTitle" idx="1"/>
          </p:nvPr>
        </p:nvSpPr>
        <p:spPr>
          <a:xfrm>
            <a:off x="323528" y="908720"/>
            <a:ext cx="8568952" cy="5661248"/>
          </a:xfrm>
        </p:spPr>
        <p:txBody>
          <a:bodyPr>
            <a:noAutofit/>
          </a:bodyPr>
          <a:lstStyle/>
          <a:p>
            <a:pPr algn="just">
              <a:buFont typeface="Arial" pitchFamily="34" charset="0"/>
              <a:buChar char="•"/>
            </a:pPr>
            <a:r>
              <a:rPr lang="it-IT" altLang="en-US" sz="2400" b="1" dirty="0" smtClean="0">
                <a:solidFill>
                  <a:schemeClr val="bg1"/>
                </a:solidFill>
              </a:rPr>
              <a:t>Preambolo al Trattato di Roma (1957):</a:t>
            </a:r>
            <a:r>
              <a:rPr lang="it-IT" altLang="en-US" sz="2400" dirty="0" smtClean="0">
                <a:solidFill>
                  <a:schemeClr val="bg1"/>
                </a:solidFill>
              </a:rPr>
              <a:t> </a:t>
            </a:r>
            <a:r>
              <a:rPr lang="it-IT" altLang="fr-FR" sz="2400" dirty="0" smtClean="0">
                <a:solidFill>
                  <a:schemeClr val="bg1"/>
                </a:solidFill>
              </a:rPr>
              <a:t>«rafforzare l’unità delle (loro) economie e di assicurarne </a:t>
            </a:r>
            <a:r>
              <a:rPr lang="it-IT" altLang="fr-FR" sz="2400" b="1" dirty="0" smtClean="0">
                <a:solidFill>
                  <a:schemeClr val="bg1"/>
                </a:solidFill>
              </a:rPr>
              <a:t>lo sviluppo armonioso riducendo le disparità fra le differenti regioni e il ritardo di quelle meno favorite»</a:t>
            </a:r>
          </a:p>
          <a:p>
            <a:pPr algn="just">
              <a:buFont typeface="Arial" pitchFamily="34" charset="0"/>
              <a:buChar char="•"/>
            </a:pPr>
            <a:r>
              <a:rPr lang="it-IT" sz="2400" b="1" dirty="0" smtClean="0">
                <a:solidFill>
                  <a:schemeClr val="bg1"/>
                </a:solidFill>
              </a:rPr>
              <a:t>Art. 4, par. 2 lett. c) TFUE: </a:t>
            </a:r>
            <a:r>
              <a:rPr lang="it-IT" sz="2400" dirty="0" smtClean="0">
                <a:solidFill>
                  <a:schemeClr val="bg1"/>
                </a:solidFill>
              </a:rPr>
              <a:t> prevede una competenza concorrente in tema di “politica di coesione economica, sociale e territoriale” nonché, alle successive lett. e), g) e i) in tema, rispettivamente, di “ambiente, “trasporti” ed “energia”</a:t>
            </a:r>
            <a:endParaRPr lang="it-IT" altLang="fr-FR" sz="2400" b="1" dirty="0" smtClean="0">
              <a:solidFill>
                <a:schemeClr val="bg1"/>
              </a:solidFill>
            </a:endParaRPr>
          </a:p>
          <a:p>
            <a:pPr algn="just">
              <a:buFont typeface="Arial" pitchFamily="34" charset="0"/>
              <a:buChar char="•"/>
            </a:pPr>
            <a:r>
              <a:rPr lang="it-IT" altLang="en-US" sz="2400" b="1" dirty="0" smtClean="0">
                <a:solidFill>
                  <a:schemeClr val="bg1"/>
                </a:solidFill>
              </a:rPr>
              <a:t>Articolo 174 TFUE:</a:t>
            </a:r>
            <a:r>
              <a:rPr lang="it-IT" altLang="en-US" sz="2400" dirty="0" smtClean="0">
                <a:solidFill>
                  <a:schemeClr val="bg1"/>
                </a:solidFill>
              </a:rPr>
              <a:t> </a:t>
            </a:r>
            <a:r>
              <a:rPr lang="it-IT" altLang="fr-FR" sz="2400" dirty="0" smtClean="0">
                <a:solidFill>
                  <a:schemeClr val="bg1"/>
                </a:solidFill>
              </a:rPr>
              <a:t>«Per promuovere uno sviluppo armonioso dell'insieme dell'Unione, questa sviluppa e prosegue la propria azione intesa a realizzare </a:t>
            </a:r>
            <a:r>
              <a:rPr lang="it-IT" altLang="fr-FR" sz="2400" b="1" dirty="0" smtClean="0">
                <a:solidFill>
                  <a:schemeClr val="bg1"/>
                </a:solidFill>
              </a:rPr>
              <a:t>il rafforzamento della sua coesione economica, sociale e territoriale.</a:t>
            </a:r>
            <a:r>
              <a:rPr lang="it-IT" altLang="en-US" sz="2400" dirty="0" smtClean="0">
                <a:solidFill>
                  <a:schemeClr val="bg1"/>
                </a:solidFill>
              </a:rPr>
              <a:t> </a:t>
            </a:r>
            <a:r>
              <a:rPr lang="it-IT" altLang="fr-FR" sz="2400" dirty="0" smtClean="0">
                <a:solidFill>
                  <a:schemeClr val="bg1"/>
                </a:solidFill>
              </a:rPr>
              <a:t>In particolare l'Unione mira a </a:t>
            </a:r>
            <a:r>
              <a:rPr lang="it-IT" altLang="fr-FR" sz="2400" b="1" dirty="0" smtClean="0">
                <a:solidFill>
                  <a:schemeClr val="bg1"/>
                </a:solidFill>
              </a:rPr>
              <a:t>ridurre il divario tra i livelli di sviluppo delle varie regioni </a:t>
            </a:r>
            <a:br>
              <a:rPr lang="it-IT" altLang="fr-FR" sz="2400" b="1" dirty="0" smtClean="0">
                <a:solidFill>
                  <a:schemeClr val="bg1"/>
                </a:solidFill>
              </a:rPr>
            </a:br>
            <a:r>
              <a:rPr lang="it-IT" altLang="fr-FR" sz="2400" b="1" dirty="0" smtClean="0">
                <a:solidFill>
                  <a:schemeClr val="bg1"/>
                </a:solidFill>
              </a:rPr>
              <a:t>ed il ritardo delle regioni meno favorite»</a:t>
            </a:r>
          </a:p>
          <a:p>
            <a:pPr algn="just">
              <a:buNone/>
            </a:pPr>
            <a:endParaRPr lang="it-IT" altLang="fr-FR" sz="2400" b="1" dirty="0" smtClean="0"/>
          </a:p>
          <a:p>
            <a:pPr algn="just">
              <a:buNone/>
            </a:pPr>
            <a:endParaRPr lang="it-IT" altLang="fr-FR" sz="2400" b="1" dirty="0" smtClean="0"/>
          </a:p>
          <a:p>
            <a:pPr algn="just">
              <a:buNone/>
            </a:pPr>
            <a:endParaRPr lang="it-IT" altLang="en-US" sz="2400" b="1"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218" name="Rectangle 28"/>
          <p:cNvSpPr>
            <a:spLocks noGrp="1" noChangeArrowheads="1"/>
          </p:cNvSpPr>
          <p:nvPr>
            <p:ph type="ctrTitle"/>
          </p:nvPr>
        </p:nvSpPr>
        <p:spPr>
          <a:xfrm>
            <a:off x="899592" y="260648"/>
            <a:ext cx="7059560" cy="1108720"/>
          </a:xfrm>
        </p:spPr>
        <p:txBody>
          <a:bodyPr>
            <a:normAutofit/>
          </a:bodyPr>
          <a:lstStyle/>
          <a:p>
            <a:r>
              <a:rPr lang="it-IT" altLang="en-US" sz="3200" dirty="0" smtClean="0">
                <a:solidFill>
                  <a:schemeClr val="tx1"/>
                </a:solidFill>
              </a:rPr>
              <a:t>Perché una Politica di coesione UE?</a:t>
            </a:r>
          </a:p>
        </p:txBody>
      </p:sp>
      <p:graphicFrame>
        <p:nvGraphicFramePr>
          <p:cNvPr id="176159" name="Group 31"/>
          <p:cNvGraphicFramePr>
            <a:graphicFrameLocks noGrp="1"/>
          </p:cNvGraphicFramePr>
          <p:nvPr>
            <p:ph idx="4294967295"/>
          </p:nvPr>
        </p:nvGraphicFramePr>
        <p:xfrm>
          <a:off x="467544" y="2132856"/>
          <a:ext cx="8223250" cy="2519364"/>
        </p:xfrm>
        <a:graphic>
          <a:graphicData uri="http://schemas.openxmlformats.org/drawingml/2006/table">
            <a:tbl>
              <a:tblPr/>
              <a:tblGrid>
                <a:gridCol w="2055812"/>
                <a:gridCol w="2055813"/>
                <a:gridCol w="2055812"/>
                <a:gridCol w="2055813"/>
              </a:tblGrid>
              <a:tr h="531813">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fr-FR" altLang="en-US" sz="1800" b="1" i="0" u="none" strike="noStrike" cap="none" normalizeH="0" baseline="0" dirty="0" smtClean="0">
                        <a:ln>
                          <a:noFill/>
                        </a:ln>
                        <a:solidFill>
                          <a:schemeClr val="bg1"/>
                        </a:solidFill>
                        <a:effectLst/>
                        <a:latin typeface="Verdana" panose="020B0604030504040204" pitchFamily="34" charset="0"/>
                        <a:ea typeface="Arial Unicode MS" panose="020B0604020202020204" pitchFamily="34" charset="-128"/>
                        <a:cs typeface="Arial Unicode MS" panose="020B0604020202020204" pitchFamily="34" charset="-128"/>
                      </a:endParaRPr>
                    </a:p>
                  </a:txBody>
                  <a:tcPr marL="0" marR="0"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it-IT" altLang="en-US" sz="1600" b="1" i="0" u="none" strike="noStrike" cap="none" normalizeH="0" baseline="0" dirty="0" smtClean="0">
                          <a:ln>
                            <a:noFill/>
                          </a:ln>
                          <a:solidFill>
                            <a:schemeClr val="bg1"/>
                          </a:solidFill>
                          <a:effectLst/>
                          <a:latin typeface="Verdana" panose="020B0604030504040204" pitchFamily="34" charset="0"/>
                          <a:ea typeface="Arial Unicode MS" panose="020B0604020202020204" pitchFamily="34" charset="-128"/>
                          <a:cs typeface="Arial Unicode MS" panose="020B0604020202020204" pitchFamily="34" charset="-128"/>
                        </a:rPr>
                        <a:t>Valore massimo</a:t>
                      </a:r>
                    </a:p>
                  </a:txBody>
                  <a:tcPr marT="45675" marB="4567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it-IT" altLang="en-US" sz="1600" b="1" i="0" u="none" strike="noStrike" cap="none" normalizeH="0" baseline="0" smtClean="0">
                          <a:ln>
                            <a:noFill/>
                          </a:ln>
                          <a:solidFill>
                            <a:schemeClr val="bg1"/>
                          </a:solidFill>
                          <a:effectLst/>
                          <a:latin typeface="Verdana" panose="020B0604030504040204" pitchFamily="34" charset="0"/>
                          <a:ea typeface="Arial Unicode MS" panose="020B0604020202020204" pitchFamily="34" charset="-128"/>
                          <a:cs typeface="Arial Unicode MS" panose="020B0604020202020204" pitchFamily="34" charset="-128"/>
                        </a:rPr>
                        <a:t>Valore minimo</a:t>
                      </a:r>
                    </a:p>
                  </a:txBody>
                  <a:tcPr marT="45675" marB="4567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it-IT" altLang="en-US" sz="1600" b="1" i="0" u="none" strike="noStrike" cap="none" normalizeH="0" baseline="0" smtClean="0">
                          <a:ln>
                            <a:noFill/>
                          </a:ln>
                          <a:solidFill>
                            <a:schemeClr val="bg1"/>
                          </a:solidFill>
                          <a:effectLst/>
                          <a:latin typeface="Verdana" panose="020B0604030504040204" pitchFamily="34" charset="0"/>
                          <a:ea typeface="Arial Unicode MS" panose="020B0604020202020204" pitchFamily="34" charset="-128"/>
                          <a:cs typeface="Arial Unicode MS" panose="020B0604020202020204" pitchFamily="34" charset="-128"/>
                        </a:rPr>
                        <a:t>Rapporto</a:t>
                      </a:r>
                    </a:p>
                  </a:txBody>
                  <a:tcPr marT="45675" marB="4567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855663">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it-IT" altLang="en-US" sz="1600" b="1" i="0" u="none" strike="noStrike" cap="none" normalizeH="0" baseline="0" smtClean="0">
                          <a:ln>
                            <a:noFill/>
                          </a:ln>
                          <a:solidFill>
                            <a:schemeClr val="bg1"/>
                          </a:solidFill>
                          <a:effectLst/>
                          <a:latin typeface="Verdana" panose="020B0604030504040204" pitchFamily="34" charset="0"/>
                          <a:ea typeface="Arial Unicode MS" panose="020B0604020202020204" pitchFamily="34" charset="-128"/>
                          <a:cs typeface="Arial Unicode MS" panose="020B0604020202020204" pitchFamily="34" charset="-128"/>
                        </a:rPr>
                        <a:t>PIL pro capite </a:t>
                      </a:r>
                      <a:br>
                        <a:rPr kumimoji="0" lang="it-IT" altLang="en-US" sz="1600" b="1" i="0" u="none" strike="noStrike" cap="none" normalizeH="0" baseline="0" smtClean="0">
                          <a:ln>
                            <a:noFill/>
                          </a:ln>
                          <a:solidFill>
                            <a:schemeClr val="bg1"/>
                          </a:solidFill>
                          <a:effectLst/>
                          <a:latin typeface="Verdana" panose="020B0604030504040204" pitchFamily="34" charset="0"/>
                          <a:ea typeface="Arial Unicode MS" panose="020B0604020202020204" pitchFamily="34" charset="-128"/>
                          <a:cs typeface="Arial Unicode MS" panose="020B0604020202020204" pitchFamily="34" charset="-128"/>
                        </a:rPr>
                      </a:br>
                      <a:r>
                        <a:rPr kumimoji="0" lang="it-IT" altLang="en-US" sz="1200" b="1" i="0" u="none" strike="noStrike" cap="none" normalizeH="0" baseline="0" smtClean="0">
                          <a:ln>
                            <a:noFill/>
                          </a:ln>
                          <a:solidFill>
                            <a:schemeClr val="bg1"/>
                          </a:solidFill>
                          <a:effectLst/>
                          <a:latin typeface="Verdana" panose="020B0604030504040204" pitchFamily="34" charset="0"/>
                          <a:ea typeface="Arial Unicode MS" panose="020B0604020202020204" pitchFamily="34" charset="-128"/>
                          <a:cs typeface="Arial Unicode MS" panose="020B0604020202020204" pitchFamily="34" charset="-128"/>
                        </a:rPr>
                        <a:t>(% media EU-28)</a:t>
                      </a:r>
                    </a:p>
                  </a:txBody>
                  <a:tcPr marL="0" marR="0"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0" lang="it-IT" altLang="en-US" sz="1600" b="0" i="0" u="none" strike="noStrike" cap="none" normalizeH="0" baseline="0" dirty="0" smtClean="0">
                          <a:ln>
                            <a:noFill/>
                          </a:ln>
                          <a:solidFill>
                            <a:schemeClr val="bg1"/>
                          </a:solidFill>
                          <a:effectLst/>
                          <a:latin typeface="Verdana" panose="020B0604030504040204" pitchFamily="34" charset="0"/>
                          <a:ea typeface="Arial Unicode MS" panose="020B0604020202020204" pitchFamily="34" charset="-128"/>
                          <a:cs typeface="Arial Unicode MS" panose="020B0604020202020204" pitchFamily="34" charset="-128"/>
                        </a:rPr>
                        <a:t>Lussemburgo</a:t>
                      </a:r>
                      <a:br>
                        <a:rPr kumimoji="0" lang="it-IT" altLang="en-US" sz="1600" b="0" i="0" u="none" strike="noStrike" cap="none" normalizeH="0" baseline="0" dirty="0" smtClean="0">
                          <a:ln>
                            <a:noFill/>
                          </a:ln>
                          <a:solidFill>
                            <a:schemeClr val="bg1"/>
                          </a:solidFill>
                          <a:effectLst/>
                          <a:latin typeface="Verdana" panose="020B0604030504040204" pitchFamily="34" charset="0"/>
                          <a:ea typeface="Arial Unicode MS" panose="020B0604020202020204" pitchFamily="34" charset="-128"/>
                          <a:cs typeface="Arial Unicode MS" panose="020B0604020202020204" pitchFamily="34" charset="-128"/>
                        </a:rPr>
                      </a:br>
                      <a:r>
                        <a:rPr kumimoji="0" lang="it-IT" altLang="en-US" sz="1600" b="0" i="0" u="none" strike="noStrike" cap="none" normalizeH="0" baseline="0" dirty="0" smtClean="0">
                          <a:ln>
                            <a:noFill/>
                          </a:ln>
                          <a:solidFill>
                            <a:schemeClr val="bg1"/>
                          </a:solidFill>
                          <a:effectLst/>
                          <a:latin typeface="Verdana" panose="020B0604030504040204" pitchFamily="34" charset="0"/>
                          <a:ea typeface="Arial Unicode MS" panose="020B0604020202020204" pitchFamily="34" charset="-128"/>
                          <a:cs typeface="Arial Unicode MS" panose="020B0604020202020204" pitchFamily="34" charset="-128"/>
                        </a:rPr>
                        <a:t>266%</a:t>
                      </a:r>
                    </a:p>
                  </a:txBody>
                  <a:tcPr marT="45675" marB="4567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it-IT" altLang="en-US" sz="1600" b="0" i="0" u="none" strike="noStrike" cap="none" normalizeH="0" baseline="0" dirty="0" smtClean="0">
                          <a:ln>
                            <a:noFill/>
                          </a:ln>
                          <a:solidFill>
                            <a:schemeClr val="bg1"/>
                          </a:solidFill>
                          <a:effectLst/>
                          <a:latin typeface="Verdana" panose="020B0604030504040204" pitchFamily="34" charset="0"/>
                          <a:ea typeface="Arial Unicode MS" panose="020B0604020202020204" pitchFamily="34" charset="-128"/>
                          <a:cs typeface="Arial Unicode MS" panose="020B0604020202020204" pitchFamily="34" charset="-128"/>
                        </a:rPr>
                        <a:t>Bulgaria</a:t>
                      </a:r>
                      <a:br>
                        <a:rPr kumimoji="0" lang="it-IT" altLang="en-US" sz="1600" b="0" i="0" u="none" strike="noStrike" cap="none" normalizeH="0" baseline="0" dirty="0" smtClean="0">
                          <a:ln>
                            <a:noFill/>
                          </a:ln>
                          <a:solidFill>
                            <a:schemeClr val="bg1"/>
                          </a:solidFill>
                          <a:effectLst/>
                          <a:latin typeface="Verdana" panose="020B0604030504040204" pitchFamily="34" charset="0"/>
                          <a:ea typeface="Arial Unicode MS" panose="020B0604020202020204" pitchFamily="34" charset="-128"/>
                          <a:cs typeface="Arial Unicode MS" panose="020B0604020202020204" pitchFamily="34" charset="-128"/>
                        </a:rPr>
                      </a:br>
                      <a:r>
                        <a:rPr kumimoji="0" lang="it-IT" altLang="en-US" sz="1600" b="0" i="0" u="none" strike="noStrike" cap="none" normalizeH="0" baseline="0" dirty="0" smtClean="0">
                          <a:ln>
                            <a:noFill/>
                          </a:ln>
                          <a:solidFill>
                            <a:schemeClr val="bg1"/>
                          </a:solidFill>
                          <a:effectLst/>
                          <a:latin typeface="Verdana" panose="020B0604030504040204" pitchFamily="34" charset="0"/>
                          <a:ea typeface="Arial Unicode MS" panose="020B0604020202020204" pitchFamily="34" charset="-128"/>
                          <a:cs typeface="Arial Unicode MS" panose="020B0604020202020204" pitchFamily="34" charset="-128"/>
                        </a:rPr>
                        <a:t>47%</a:t>
                      </a:r>
                    </a:p>
                  </a:txBody>
                  <a:tcPr marT="45675" marB="4567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it-IT" altLang="en-US" sz="1600" b="0" i="0" u="none" strike="noStrike" cap="none" normalizeH="0" baseline="0" smtClean="0">
                          <a:ln>
                            <a:noFill/>
                          </a:ln>
                          <a:solidFill>
                            <a:schemeClr val="bg1"/>
                          </a:solidFill>
                          <a:effectLst/>
                          <a:latin typeface="Verdana" panose="020B0604030504040204" pitchFamily="34" charset="0"/>
                          <a:ea typeface="Arial Unicode MS" panose="020B0604020202020204" pitchFamily="34" charset="-128"/>
                          <a:cs typeface="Arial Unicode MS" panose="020B0604020202020204" pitchFamily="34" charset="-128"/>
                        </a:rPr>
                        <a:t>5,7*</a:t>
                      </a:r>
                    </a:p>
                  </a:txBody>
                  <a:tcPr marT="45675" marB="4567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r>
              <a:tr h="1131888">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it-IT" altLang="en-US" sz="1600" b="1" i="0" u="none" strike="noStrike" cap="none" normalizeH="0" baseline="0" smtClean="0">
                          <a:ln>
                            <a:noFill/>
                          </a:ln>
                          <a:solidFill>
                            <a:schemeClr val="bg1"/>
                          </a:solidFill>
                          <a:effectLst/>
                          <a:latin typeface="Verdana" panose="020B0604030504040204" pitchFamily="34" charset="0"/>
                          <a:ea typeface="Arial Unicode MS" panose="020B0604020202020204" pitchFamily="34" charset="-128"/>
                          <a:cs typeface="Arial Unicode MS" panose="020B0604020202020204" pitchFamily="34" charset="-128"/>
                        </a:rPr>
                        <a:t>Tasso di occupazione </a:t>
                      </a:r>
                      <a:br>
                        <a:rPr kumimoji="0" lang="it-IT" altLang="en-US" sz="1600" b="1" i="0" u="none" strike="noStrike" cap="none" normalizeH="0" baseline="0" smtClean="0">
                          <a:ln>
                            <a:noFill/>
                          </a:ln>
                          <a:solidFill>
                            <a:schemeClr val="bg1"/>
                          </a:solidFill>
                          <a:effectLst/>
                          <a:latin typeface="Verdana" panose="020B0604030504040204" pitchFamily="34" charset="0"/>
                          <a:ea typeface="Arial Unicode MS" panose="020B0604020202020204" pitchFamily="34" charset="-128"/>
                          <a:cs typeface="Arial Unicode MS" panose="020B0604020202020204" pitchFamily="34" charset="-128"/>
                        </a:rPr>
                      </a:br>
                      <a:r>
                        <a:rPr kumimoji="0" lang="it-IT" altLang="en-US" sz="1200" b="1" i="0" u="none" strike="noStrike" cap="none" normalizeH="0" baseline="0" smtClean="0">
                          <a:ln>
                            <a:noFill/>
                          </a:ln>
                          <a:solidFill>
                            <a:schemeClr val="bg1"/>
                          </a:solidFill>
                          <a:effectLst/>
                          <a:latin typeface="Verdana" panose="020B0604030504040204" pitchFamily="34" charset="0"/>
                          <a:ea typeface="Arial Unicode MS" panose="020B0604020202020204" pitchFamily="34" charset="-128"/>
                          <a:cs typeface="Arial Unicode MS" panose="020B0604020202020204" pitchFamily="34" charset="-128"/>
                        </a:rPr>
                        <a:t>(%, età 20-64)</a:t>
                      </a:r>
                    </a:p>
                  </a:txBody>
                  <a:tcPr marL="0" marR="0"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it-IT" altLang="en-US" sz="1600" b="0" i="0" u="none" strike="noStrike" cap="none" normalizeH="0" baseline="0" dirty="0" smtClean="0">
                          <a:ln>
                            <a:noFill/>
                          </a:ln>
                          <a:solidFill>
                            <a:schemeClr val="bg1"/>
                          </a:solidFill>
                          <a:effectLst/>
                          <a:latin typeface="Verdana" panose="020B0604030504040204" pitchFamily="34" charset="0"/>
                          <a:ea typeface="Arial Unicode MS" panose="020B0604020202020204" pitchFamily="34" charset="-128"/>
                          <a:cs typeface="Arial Unicode MS" panose="020B0604020202020204" pitchFamily="34" charset="-128"/>
                        </a:rPr>
                        <a:t>Svezia</a:t>
                      </a:r>
                    </a:p>
                    <a:p>
                      <a:pPr marL="0" marR="0" lvl="0" indent="0" algn="ctr" defTabSz="914400" rtl="0" eaLnBrk="1" fontAlgn="base" latinLnBrk="0" hangingPunct="1">
                        <a:lnSpc>
                          <a:spcPct val="120000"/>
                        </a:lnSpc>
                        <a:spcBef>
                          <a:spcPct val="0"/>
                        </a:spcBef>
                        <a:spcAft>
                          <a:spcPct val="0"/>
                        </a:spcAft>
                        <a:buClrTx/>
                        <a:buSzTx/>
                        <a:buFontTx/>
                        <a:buNone/>
                        <a:tabLst/>
                      </a:pPr>
                      <a:r>
                        <a:rPr kumimoji="0" lang="it-IT" altLang="en-US" sz="1600" b="0" i="0" u="none" strike="noStrike" cap="none" normalizeH="0" baseline="0" dirty="0" smtClean="0">
                          <a:ln>
                            <a:noFill/>
                          </a:ln>
                          <a:solidFill>
                            <a:schemeClr val="bg1"/>
                          </a:solidFill>
                          <a:effectLst/>
                          <a:latin typeface="Verdana" panose="020B0604030504040204" pitchFamily="34" charset="0"/>
                          <a:ea typeface="Arial Unicode MS" panose="020B0604020202020204" pitchFamily="34" charset="-128"/>
                          <a:cs typeface="Arial Unicode MS" panose="020B0604020202020204" pitchFamily="34" charset="-128"/>
                        </a:rPr>
                        <a:t>79,8%</a:t>
                      </a:r>
                    </a:p>
                  </a:txBody>
                  <a:tcPr marT="45675" marB="4567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0" lang="it-IT" altLang="en-US" sz="1600" b="0" i="0" u="none" strike="noStrike" cap="none" normalizeH="0" baseline="0" dirty="0" smtClean="0">
                          <a:ln>
                            <a:noFill/>
                          </a:ln>
                          <a:solidFill>
                            <a:schemeClr val="bg1"/>
                          </a:solidFill>
                          <a:effectLst/>
                          <a:latin typeface="Verdana" panose="020B0604030504040204" pitchFamily="34" charset="0"/>
                          <a:ea typeface="Arial Unicode MS" panose="020B0604020202020204" pitchFamily="34" charset="-128"/>
                          <a:cs typeface="Arial Unicode MS" panose="020B0604020202020204" pitchFamily="34" charset="-128"/>
                        </a:rPr>
                        <a:t>Grecia</a:t>
                      </a:r>
                    </a:p>
                    <a:p>
                      <a:pPr marL="0" marR="0" lvl="0" indent="0" algn="ctr" defTabSz="914400" rtl="0" eaLnBrk="1" fontAlgn="base" latinLnBrk="0" hangingPunct="1">
                        <a:lnSpc>
                          <a:spcPct val="120000"/>
                        </a:lnSpc>
                        <a:spcBef>
                          <a:spcPct val="20000"/>
                        </a:spcBef>
                        <a:spcAft>
                          <a:spcPct val="0"/>
                        </a:spcAft>
                        <a:buClrTx/>
                        <a:buSzTx/>
                        <a:buFontTx/>
                        <a:buNone/>
                        <a:tabLst/>
                      </a:pPr>
                      <a:r>
                        <a:rPr kumimoji="0" lang="it-IT" altLang="en-US" sz="1600" b="0" i="0" u="none" strike="noStrike" cap="none" normalizeH="0" baseline="0" dirty="0" smtClean="0">
                          <a:ln>
                            <a:noFill/>
                          </a:ln>
                          <a:solidFill>
                            <a:schemeClr val="bg1"/>
                          </a:solidFill>
                          <a:effectLst/>
                          <a:latin typeface="Verdana" panose="020B0604030504040204" pitchFamily="34" charset="0"/>
                          <a:ea typeface="Arial Unicode MS" panose="020B0604020202020204" pitchFamily="34" charset="-128"/>
                          <a:cs typeface="Arial Unicode MS" panose="020B0604020202020204" pitchFamily="34" charset="-128"/>
                        </a:rPr>
                        <a:t>53,2%</a:t>
                      </a:r>
                    </a:p>
                  </a:txBody>
                  <a:tcPr marT="45675" marB="4567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it-IT" altLang="en-US" sz="1600" b="0" i="0" u="none" strike="noStrike" cap="none" normalizeH="0" baseline="0" dirty="0" smtClean="0">
                          <a:ln>
                            <a:noFill/>
                          </a:ln>
                          <a:solidFill>
                            <a:schemeClr val="bg1"/>
                          </a:solidFill>
                          <a:effectLst/>
                          <a:latin typeface="Verdana" panose="020B0604030504040204" pitchFamily="34" charset="0"/>
                          <a:ea typeface="Arial Unicode MS" panose="020B0604020202020204" pitchFamily="34" charset="-128"/>
                          <a:cs typeface="Arial Unicode MS" panose="020B0604020202020204" pitchFamily="34" charset="-128"/>
                        </a:rPr>
                        <a:t>1,5</a:t>
                      </a:r>
                    </a:p>
                  </a:txBody>
                  <a:tcPr marT="45675" marB="4567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r>
            </a:tbl>
          </a:graphicData>
        </a:graphic>
      </p:graphicFrame>
      <p:sp>
        <p:nvSpPr>
          <p:cNvPr id="5145" name="TextBox 6"/>
          <p:cNvSpPr txBox="1">
            <a:spLocks noChangeArrowheads="1"/>
          </p:cNvSpPr>
          <p:nvPr/>
        </p:nvSpPr>
        <p:spPr bwMode="gray">
          <a:xfrm>
            <a:off x="468313" y="6032500"/>
            <a:ext cx="8207375" cy="311150"/>
          </a:xfrm>
          <a:prstGeom prst="rect">
            <a:avLst/>
          </a:prstGeom>
          <a:noFill/>
          <a:ln w="9525">
            <a:noFill/>
            <a:miter lim="800000"/>
            <a:headEnd/>
            <a:tailEnd/>
          </a:ln>
        </p:spPr>
        <p:txBody>
          <a:bodyPr>
            <a:spAutoFit/>
          </a:bodyPr>
          <a:lstStyle/>
          <a:p>
            <a:pPr eaLnBrk="1" hangingPunct="1">
              <a:lnSpc>
                <a:spcPct val="120000"/>
              </a:lnSpc>
            </a:pPr>
            <a:r>
              <a:rPr lang="it-IT" altLang="en-US">
                <a:solidFill>
                  <a:schemeClr val="tx1"/>
                </a:solidFill>
              </a:rPr>
              <a:t>* Negli Stati Uniti la differenza è pari solo a 2,5 e in Giappone a 2</a:t>
            </a:r>
          </a:p>
        </p:txBody>
      </p:sp>
      <p:sp>
        <p:nvSpPr>
          <p:cNvPr id="5173" name="Rectangle 53"/>
          <p:cNvSpPr>
            <a:spLocks noChangeArrowheads="1"/>
          </p:cNvSpPr>
          <p:nvPr/>
        </p:nvSpPr>
        <p:spPr bwMode="gray">
          <a:xfrm>
            <a:off x="323850" y="5187950"/>
            <a:ext cx="8783638" cy="584200"/>
          </a:xfrm>
          <a:prstGeom prst="rect">
            <a:avLst/>
          </a:prstGeom>
          <a:noFill/>
          <a:ln w="9525" algn="ctr">
            <a:noFill/>
            <a:miter lim="800000"/>
            <a:headEnd/>
            <a:tailEnd/>
          </a:ln>
        </p:spPr>
        <p:txBody>
          <a:bodyPr anchor="ctr">
            <a:spAutoFit/>
          </a:bodyPr>
          <a:lstStyle/>
          <a:p>
            <a:pPr marL="3175" eaLnBrk="1" hangingPunct="1"/>
            <a:r>
              <a:rPr lang="it-IT" altLang="en-US" sz="1600" b="1" dirty="0"/>
              <a:t>La Politica di coesione mira a ridurre il divario esistente tra le regioni UE per raggiungere uno sviluppo economico, sociale e territoriale equilibrato.</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76159"/>
                                        </p:tgtEl>
                                        <p:attrNameLst>
                                          <p:attrName>style.visibility</p:attrName>
                                        </p:attrNameLst>
                                      </p:cBhvr>
                                      <p:to>
                                        <p:strVal val="visible"/>
                                      </p:to>
                                    </p:set>
                                    <p:animEffect transition="in" filter="wipe(left)">
                                      <p:cBhvr>
                                        <p:cTn id="7" dur="1000"/>
                                        <p:tgtEl>
                                          <p:spTgt spid="176159"/>
                                        </p:tgtEl>
                                      </p:cBhvr>
                                    </p:animEffect>
                                  </p:childTnLst>
                                </p:cTn>
                              </p:par>
                            </p:childTnLst>
                          </p:cTn>
                        </p:par>
                        <p:par>
                          <p:cTn id="8" fill="hold" nodeType="afterGroup">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173"/>
                                        </p:tgtEl>
                                        <p:attrNameLst>
                                          <p:attrName>style.visibility</p:attrName>
                                        </p:attrNameLst>
                                      </p:cBhvr>
                                      <p:to>
                                        <p:strVal val="visible"/>
                                      </p:to>
                                    </p:set>
                                    <p:animEffect transition="in" filter="wipe(left)">
                                      <p:cBhvr>
                                        <p:cTn id="11" dur="1000"/>
                                        <p:tgtEl>
                                          <p:spTgt spid="5173"/>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5145"/>
                                        </p:tgtEl>
                                        <p:attrNameLst>
                                          <p:attrName>style.visibility</p:attrName>
                                        </p:attrNameLst>
                                      </p:cBhvr>
                                      <p:to>
                                        <p:strVal val="visible"/>
                                      </p:to>
                                    </p:set>
                                    <p:animEffect transition="in" filter="wipe(left)">
                                      <p:cBhvr>
                                        <p:cTn id="14" dur="1000"/>
                                        <p:tgtEl>
                                          <p:spTgt spid="5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5" grpId="0"/>
      <p:bldP spid="517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64704"/>
            <a:ext cx="8229600" cy="5559896"/>
          </a:xfrm>
        </p:spPr>
        <p:txBody>
          <a:bodyPr>
            <a:normAutofit fontScale="92500" lnSpcReduction="10000"/>
          </a:bodyPr>
          <a:lstStyle/>
          <a:p>
            <a:pPr algn="ctr">
              <a:buNone/>
            </a:pPr>
            <a:r>
              <a:rPr lang="it-IT" b="1" dirty="0" smtClean="0"/>
              <a:t>Le novità del periodo 2014-2020</a:t>
            </a:r>
          </a:p>
          <a:p>
            <a:pPr algn="just"/>
            <a:r>
              <a:rPr lang="it-IT" b="1" dirty="0" smtClean="0"/>
              <a:t>Maggiore concentrazione sui risultati</a:t>
            </a:r>
            <a:r>
              <a:rPr lang="it-IT" dirty="0" smtClean="0"/>
              <a:t>: obiettivi chiari e misurabili per migliorare la responsabilità</a:t>
            </a:r>
          </a:p>
          <a:p>
            <a:pPr algn="just"/>
            <a:r>
              <a:rPr lang="it-IT" b="1" dirty="0" smtClean="0"/>
              <a:t>Semplificazione</a:t>
            </a:r>
            <a:r>
              <a:rPr lang="it-IT" dirty="0" smtClean="0"/>
              <a:t>: un insieme di norme unico per cinque fondi</a:t>
            </a:r>
          </a:p>
          <a:p>
            <a:pPr algn="just"/>
            <a:r>
              <a:rPr lang="it-IT" b="1" dirty="0" smtClean="0"/>
              <a:t>Condizioni</a:t>
            </a:r>
            <a:r>
              <a:rPr lang="it-IT" dirty="0" smtClean="0"/>
              <a:t>: introduzione di prerequisiti specifici da soddisfare prima della canalizzazione dei fondi</a:t>
            </a:r>
          </a:p>
          <a:p>
            <a:pPr algn="just"/>
            <a:r>
              <a:rPr lang="it-IT" b="1" dirty="0" smtClean="0"/>
              <a:t>Potenziamento della dimensione urbana e della lotta per l’inclusione sociale</a:t>
            </a:r>
            <a:r>
              <a:rPr lang="it-IT" dirty="0" smtClean="0"/>
              <a:t>: destinazione di una quota minima del FESR a favore di progetti integrati nelle città e del FSE a sostegno delle comunità emarginate</a:t>
            </a:r>
          </a:p>
          <a:p>
            <a:pPr algn="just"/>
            <a:r>
              <a:rPr lang="it-IT" dirty="0" smtClean="0"/>
              <a:t>Collegamento alla</a:t>
            </a:r>
            <a:r>
              <a:rPr lang="it-IT" b="1" dirty="0" smtClean="0"/>
              <a:t> riforma economica</a:t>
            </a:r>
            <a:r>
              <a:rPr lang="it-IT" dirty="0" smtClean="0"/>
              <a:t>: la Commissione può sospendere i finanziamenti allo Stato membro che disattenda le norme di carattere economico dell’Unione europea</a:t>
            </a:r>
          </a:p>
          <a:p>
            <a:endParaRPr lang="it-IT" dirty="0"/>
          </a:p>
        </p:txBody>
      </p:sp>
      <p:sp>
        <p:nvSpPr>
          <p:cNvPr id="4" name="Freccia in giù 3"/>
          <p:cNvSpPr/>
          <p:nvPr/>
        </p:nvSpPr>
        <p:spPr>
          <a:xfrm>
            <a:off x="7596336" y="2996952"/>
            <a:ext cx="50405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giù 4"/>
          <p:cNvSpPr/>
          <p:nvPr/>
        </p:nvSpPr>
        <p:spPr>
          <a:xfrm>
            <a:off x="7740352" y="4365104"/>
            <a:ext cx="43204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Coesione - Europa 2020</a:t>
            </a:r>
            <a:endParaRPr lang="it-IT" b="1" dirty="0"/>
          </a:p>
        </p:txBody>
      </p:sp>
      <p:sp>
        <p:nvSpPr>
          <p:cNvPr id="3" name="Segnaposto contenuto 2"/>
          <p:cNvSpPr>
            <a:spLocks noGrp="1"/>
          </p:cNvSpPr>
          <p:nvPr>
            <p:ph idx="1"/>
          </p:nvPr>
        </p:nvSpPr>
        <p:spPr/>
        <p:txBody>
          <a:bodyPr/>
          <a:lstStyle/>
          <a:p>
            <a:pPr algn="just"/>
            <a:r>
              <a:rPr lang="it-IT" altLang="fr-FR" dirty="0" smtClean="0"/>
              <a:t>Obiettivo di «una crescita intelligente, sostenibile e inclusiva»</a:t>
            </a:r>
            <a:endParaRPr lang="it-IT" altLang="fr-FR" b="1" dirty="0" smtClean="0"/>
          </a:p>
          <a:p>
            <a:pPr marL="514350" indent="-514350" algn="just">
              <a:buFont typeface="+mj-lt"/>
              <a:buAutoNum type="arabicPeriod"/>
            </a:pPr>
            <a:r>
              <a:rPr lang="it-IT" altLang="en-US" b="1" dirty="0" smtClean="0"/>
              <a:t>Agenda intelligente</a:t>
            </a:r>
            <a:r>
              <a:rPr lang="it-IT" altLang="en-US" dirty="0" smtClean="0"/>
              <a:t>: innovazione, istruzione, Agenda per  la società digitale.</a:t>
            </a:r>
          </a:p>
          <a:p>
            <a:pPr marL="514350" indent="-514350" algn="just">
              <a:buFont typeface="+mj-lt"/>
              <a:buAutoNum type="arabicPeriod"/>
            </a:pPr>
            <a:r>
              <a:rPr lang="it-IT" altLang="en-US" b="1" dirty="0" smtClean="0"/>
              <a:t>Agenda per la sostenibilità</a:t>
            </a:r>
            <a:r>
              <a:rPr lang="it-IT" altLang="en-US" dirty="0" smtClean="0"/>
              <a:t>: clima, energia e mobilità.</a:t>
            </a:r>
          </a:p>
          <a:p>
            <a:pPr marL="514350" indent="-514350" algn="just">
              <a:buFont typeface="+mj-lt"/>
              <a:buAutoNum type="arabicPeriod"/>
            </a:pPr>
            <a:r>
              <a:rPr lang="it-IT" altLang="en-US" b="1" dirty="0" smtClean="0"/>
              <a:t>Agenda per l’inclusione</a:t>
            </a:r>
            <a:r>
              <a:rPr lang="it-IT" altLang="en-US" dirty="0" smtClean="0"/>
              <a:t>: occupazione e competenze, lotta alla povertà e all’esclusione sociale</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Coesione: obiettivi tematici</a:t>
            </a:r>
            <a:endParaRPr lang="it-IT" b="1" dirty="0"/>
          </a:p>
        </p:txBody>
      </p:sp>
      <p:sp>
        <p:nvSpPr>
          <p:cNvPr id="3" name="Segnaposto contenuto 2"/>
          <p:cNvSpPr>
            <a:spLocks noGrp="1"/>
          </p:cNvSpPr>
          <p:nvPr>
            <p:ph idx="1"/>
          </p:nvPr>
        </p:nvSpPr>
        <p:spPr/>
        <p:txBody>
          <a:bodyPr>
            <a:normAutofit/>
          </a:bodyPr>
          <a:lstStyle/>
          <a:p>
            <a:pPr algn="just"/>
            <a:r>
              <a:rPr lang="it-IT" dirty="0" smtClean="0"/>
              <a:t>La politica di coesione ha stabilito </a:t>
            </a:r>
            <a:r>
              <a:rPr lang="it-IT" b="1" dirty="0" smtClean="0"/>
              <a:t>11 obiettivi tematici </a:t>
            </a:r>
            <a:r>
              <a:rPr lang="it-IT" dirty="0" smtClean="0"/>
              <a:t>a sostegno della crescita per il periodo 2014-2020</a:t>
            </a:r>
          </a:p>
          <a:p>
            <a:pPr algn="just"/>
            <a:r>
              <a:rPr lang="it-IT" b="1" dirty="0" smtClean="0"/>
              <a:t>Gli investimenti del FESR</a:t>
            </a:r>
            <a:r>
              <a:rPr lang="it-IT" dirty="0" smtClean="0"/>
              <a:t> finanzieranno tutti gli 11 obiettivi, ma</a:t>
            </a:r>
            <a:r>
              <a:rPr lang="it-IT" b="1" dirty="0" smtClean="0"/>
              <a:t> quelli da 1 a 4 costituiscono le principali priorità</a:t>
            </a:r>
            <a:r>
              <a:rPr lang="it-IT" dirty="0" smtClean="0"/>
              <a:t> di investimento</a:t>
            </a:r>
          </a:p>
          <a:p>
            <a:pPr algn="just"/>
            <a:r>
              <a:rPr lang="it-IT" b="1" dirty="0" smtClean="0"/>
              <a:t>Le principali priorità del FSE</a:t>
            </a:r>
            <a:r>
              <a:rPr lang="it-IT" dirty="0" smtClean="0"/>
              <a:t> sono </a:t>
            </a:r>
            <a:r>
              <a:rPr lang="it-IT" b="1" dirty="0" smtClean="0"/>
              <a:t>gli obiettivi da 8 a 11</a:t>
            </a:r>
            <a:r>
              <a:rPr lang="it-IT" dirty="0" smtClean="0"/>
              <a:t>, ma il fondo finanzia anche quelli da 1 a 4</a:t>
            </a:r>
          </a:p>
          <a:p>
            <a:pPr algn="just"/>
            <a:r>
              <a:rPr lang="it-IT" dirty="0" smtClean="0"/>
              <a:t>Il </a:t>
            </a:r>
            <a:r>
              <a:rPr lang="it-IT" b="1" dirty="0" smtClean="0"/>
              <a:t>Fondo di coesione</a:t>
            </a:r>
            <a:r>
              <a:rPr lang="it-IT" dirty="0" smtClean="0"/>
              <a:t> finanzia gli obiettivi da 4 a 7 e 11</a:t>
            </a:r>
          </a:p>
          <a:p>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260648"/>
            <a:ext cx="8496944" cy="6336704"/>
          </a:xfrm>
          <a:solidFill>
            <a:schemeClr val="bg1"/>
          </a:solidFill>
        </p:spPr>
        <p:txBody>
          <a:bodyPr>
            <a:normAutofit fontScale="85000" lnSpcReduction="20000"/>
          </a:bodyPr>
          <a:lstStyle/>
          <a:p>
            <a:pPr marL="514350" indent="-514350" algn="just">
              <a:buFont typeface="+mj-lt"/>
              <a:buAutoNum type="arabicPeriod"/>
            </a:pPr>
            <a:r>
              <a:rPr lang="it-IT" dirty="0" smtClean="0"/>
              <a:t>Rafforzare la ricerca, lo sviluppo tecnologico e l’innovazione</a:t>
            </a:r>
          </a:p>
          <a:p>
            <a:pPr marL="514350" indent="-514350" algn="just">
              <a:buFont typeface="+mj-lt"/>
              <a:buAutoNum type="arabicPeriod"/>
            </a:pPr>
            <a:r>
              <a:rPr lang="it-IT" dirty="0" smtClean="0"/>
              <a:t>Migliorare l’accesso alle tecnologie dell’informazione e della comunicazione (TIC), nonché il loro utilizzo e qualità</a:t>
            </a:r>
          </a:p>
          <a:p>
            <a:pPr marL="514350" indent="-514350" algn="just">
              <a:buFont typeface="+mj-lt"/>
              <a:buAutoNum type="arabicPeriod"/>
            </a:pPr>
            <a:r>
              <a:rPr lang="it-IT" dirty="0" smtClean="0"/>
              <a:t>Migliorare la competitività delle PMI</a:t>
            </a:r>
          </a:p>
          <a:p>
            <a:pPr marL="514350" indent="-514350" algn="just">
              <a:buFont typeface="+mj-lt"/>
              <a:buAutoNum type="arabicPeriod"/>
            </a:pPr>
            <a:r>
              <a:rPr lang="it-IT" dirty="0" smtClean="0"/>
              <a:t>Sostenere la transizione verso un’economia a basse emissioni di carbonio</a:t>
            </a:r>
          </a:p>
          <a:p>
            <a:pPr marL="514350" indent="-514350" algn="just">
              <a:buFont typeface="+mj-lt"/>
              <a:buAutoNum type="arabicPeriod"/>
            </a:pPr>
            <a:r>
              <a:rPr lang="it-IT" dirty="0" smtClean="0"/>
              <a:t>Promuovere l’adattamento ai cambiamenti climatici e la prevenzione e la gestione dei rischi</a:t>
            </a:r>
          </a:p>
          <a:p>
            <a:pPr marL="514350" indent="-514350" algn="just">
              <a:buFont typeface="+mj-lt"/>
              <a:buAutoNum type="arabicPeriod"/>
            </a:pPr>
            <a:r>
              <a:rPr lang="it-IT" dirty="0" smtClean="0"/>
              <a:t>Preservare e tutelare l’ambiente e promuovere l’efficienza delle risorse</a:t>
            </a:r>
          </a:p>
          <a:p>
            <a:pPr marL="514350" indent="-514350" algn="just">
              <a:buFont typeface="+mj-lt"/>
              <a:buAutoNum type="arabicPeriod"/>
            </a:pPr>
            <a:r>
              <a:rPr lang="it-IT" dirty="0" smtClean="0"/>
              <a:t>Promuovere il trasporto sostenibile e migliorare le infrastrutture di rete</a:t>
            </a:r>
          </a:p>
          <a:p>
            <a:pPr marL="514350" indent="-514350" algn="just">
              <a:buFont typeface="+mj-lt"/>
              <a:buAutoNum type="arabicPeriod"/>
            </a:pPr>
            <a:r>
              <a:rPr lang="it-IT" b="1" dirty="0" smtClean="0"/>
              <a:t>Promuovere l’occupazione sostenibile e di qualità e sostenere la mobilità dei lavoratori</a:t>
            </a:r>
          </a:p>
          <a:p>
            <a:pPr marL="514350" indent="-514350" algn="just">
              <a:buFont typeface="+mj-lt"/>
              <a:buAutoNum type="arabicPeriod"/>
            </a:pPr>
            <a:r>
              <a:rPr lang="it-IT" dirty="0" smtClean="0"/>
              <a:t>Promuovere l’inclusione sociale e lottare contro la povertà e qualsiasi discriminazione</a:t>
            </a:r>
          </a:p>
          <a:p>
            <a:pPr marL="514350" indent="-514350" algn="just">
              <a:buFont typeface="+mj-lt"/>
              <a:buAutoNum type="arabicPeriod"/>
            </a:pPr>
            <a:r>
              <a:rPr lang="it-IT" dirty="0" smtClean="0"/>
              <a:t> Investire in istruzione, formazione e apprendimento permanente</a:t>
            </a:r>
          </a:p>
          <a:p>
            <a:pPr marL="514350" indent="-514350" algn="just">
              <a:buFont typeface="+mj-lt"/>
              <a:buAutoNum type="arabicPeriod"/>
            </a:pPr>
            <a:r>
              <a:rPr lang="it-IT" dirty="0" smtClean="0"/>
              <a:t>Migliorare l’efficienza della pubblica amministrazione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gradFill rotWithShape="1">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grpSp>
        <p:nvGrpSpPr>
          <p:cNvPr id="2" name="Group 42"/>
          <p:cNvGrpSpPr>
            <a:grpSpLocks noChangeAspect="1"/>
          </p:cNvGrpSpPr>
          <p:nvPr/>
        </p:nvGrpSpPr>
        <p:grpSpPr bwMode="auto">
          <a:xfrm>
            <a:off x="468313" y="4430712"/>
            <a:ext cx="8207375" cy="2238647"/>
            <a:chOff x="113" y="2750"/>
            <a:chExt cx="5352" cy="1224"/>
          </a:xfrm>
        </p:grpSpPr>
        <p:sp>
          <p:nvSpPr>
            <p:cNvPr id="14352" name="AutoShape 41"/>
            <p:cNvSpPr>
              <a:spLocks noChangeAspect="1" noChangeArrowheads="1"/>
            </p:cNvSpPr>
            <p:nvPr/>
          </p:nvSpPr>
          <p:spPr bwMode="gray">
            <a:xfrm>
              <a:off x="113" y="2750"/>
              <a:ext cx="318" cy="1224"/>
            </a:xfrm>
            <a:prstGeom prst="curvedRightArrow">
              <a:avLst>
                <a:gd name="adj1" fmla="val 76981"/>
                <a:gd name="adj2" fmla="val 153962"/>
                <a:gd name="adj3" fmla="val 33333"/>
              </a:avLst>
            </a:prstGeom>
            <a:solidFill>
              <a:srgbClr val="2F797D"/>
            </a:solidFill>
            <a:ln w="9525">
              <a:noFill/>
              <a:miter lim="800000"/>
              <a:headEnd/>
              <a:tailEnd/>
            </a:ln>
          </p:spPr>
          <p:txBody>
            <a:bodyPr wrap="none" lIns="0" rIns="0" anchor="ctr"/>
            <a:lstStyle/>
            <a:p>
              <a:pPr eaLnBrk="1" hangingPunct="1"/>
              <a:endParaRPr lang="en-US" altLang="en-US" sz="1100"/>
            </a:p>
          </p:txBody>
        </p:sp>
        <p:pic>
          <p:nvPicPr>
            <p:cNvPr id="14353" name="Picture 25" descr="ronds"/>
            <p:cNvPicPr>
              <a:picLocks noChangeAspect="1" noChangeArrowheads="1"/>
            </p:cNvPicPr>
            <p:nvPr/>
          </p:nvPicPr>
          <p:blipFill>
            <a:blip r:embed="rId3" cstate="print">
              <a:clrChange>
                <a:clrFrom>
                  <a:srgbClr val="FFFFFF"/>
                </a:clrFrom>
                <a:clrTo>
                  <a:srgbClr val="FFFFFF">
                    <a:alpha val="0"/>
                  </a:srgbClr>
                </a:clrTo>
              </a:clrChange>
            </a:blip>
            <a:srcRect t="81381"/>
            <a:stretch>
              <a:fillRect/>
            </a:stretch>
          </p:blipFill>
          <p:spPr bwMode="gray">
            <a:xfrm>
              <a:off x="295" y="3475"/>
              <a:ext cx="5170" cy="499"/>
            </a:xfrm>
            <a:prstGeom prst="rect">
              <a:avLst/>
            </a:prstGeom>
            <a:noFill/>
            <a:ln w="9525">
              <a:noFill/>
              <a:miter lim="800000"/>
              <a:headEnd/>
              <a:tailEnd/>
            </a:ln>
          </p:spPr>
        </p:pic>
        <p:sp>
          <p:nvSpPr>
            <p:cNvPr id="14354" name="Rectangle 34"/>
            <p:cNvSpPr>
              <a:spLocks noChangeAspect="1" noChangeArrowheads="1"/>
            </p:cNvSpPr>
            <p:nvPr/>
          </p:nvSpPr>
          <p:spPr bwMode="gray">
            <a:xfrm>
              <a:off x="431" y="3473"/>
              <a:ext cx="1228" cy="437"/>
            </a:xfrm>
            <a:prstGeom prst="rect">
              <a:avLst/>
            </a:prstGeom>
            <a:noFill/>
            <a:ln w="9525" algn="ctr">
              <a:noFill/>
              <a:miter lim="800000"/>
              <a:headEnd/>
              <a:tailEnd/>
            </a:ln>
          </p:spPr>
          <p:txBody>
            <a:bodyPr lIns="0" tIns="118800" rIns="0" anchor="ctr">
              <a:spAutoFit/>
            </a:bodyPr>
            <a:lstStyle/>
            <a:p>
              <a:pPr marL="3175" algn="ctr" eaLnBrk="1" hangingPunct="1"/>
              <a:r>
                <a:rPr lang="it-IT" altLang="en-US" sz="1100" b="1">
                  <a:solidFill>
                    <a:schemeClr val="bg1"/>
                  </a:solidFill>
                </a:rPr>
                <a:t>€351,8 mld</a:t>
              </a:r>
            </a:p>
            <a:p>
              <a:pPr marL="3175" algn="ctr" eaLnBrk="1" hangingPunct="1"/>
              <a:r>
                <a:rPr lang="it-IT" altLang="en-US" sz="1100">
                  <a:solidFill>
                    <a:schemeClr val="bg1"/>
                  </a:solidFill>
                </a:rPr>
                <a:t>FINANZIAMENTI </a:t>
              </a:r>
              <a:br>
                <a:rPr lang="it-IT" altLang="en-US" sz="1100">
                  <a:solidFill>
                    <a:schemeClr val="bg1"/>
                  </a:solidFill>
                </a:rPr>
              </a:br>
              <a:r>
                <a:rPr lang="it-IT" altLang="en-US" sz="1100">
                  <a:solidFill>
                    <a:schemeClr val="bg1"/>
                  </a:solidFill>
                </a:rPr>
                <a:t>POLITICA DI COESIONE</a:t>
              </a:r>
            </a:p>
          </p:txBody>
        </p:sp>
        <p:sp>
          <p:nvSpPr>
            <p:cNvPr id="14355" name="Rectangle 35"/>
            <p:cNvSpPr>
              <a:spLocks noChangeAspect="1" noChangeArrowheads="1"/>
            </p:cNvSpPr>
            <p:nvPr/>
          </p:nvSpPr>
          <p:spPr bwMode="gray">
            <a:xfrm>
              <a:off x="2193" y="3598"/>
              <a:ext cx="1441" cy="281"/>
            </a:xfrm>
            <a:prstGeom prst="rect">
              <a:avLst/>
            </a:prstGeom>
            <a:noFill/>
            <a:ln w="9525" algn="ctr">
              <a:noFill/>
              <a:miter lim="800000"/>
              <a:headEnd/>
              <a:tailEnd/>
            </a:ln>
          </p:spPr>
          <p:txBody>
            <a:bodyPr wrap="square" lIns="0" rIns="0" anchor="ctr">
              <a:spAutoFit/>
            </a:bodyPr>
            <a:lstStyle/>
            <a:p>
              <a:pPr marL="3175" algn="ctr" eaLnBrk="1" hangingPunct="1"/>
              <a:r>
                <a:rPr lang="it-IT" altLang="en-US" sz="1100" dirty="0">
                  <a:solidFill>
                    <a:schemeClr val="bg1"/>
                  </a:solidFill>
                </a:rPr>
                <a:t>CONTRIBUTI NAZIONALI PUBBLICI E </a:t>
              </a:r>
              <a:r>
                <a:rPr lang="it-IT" altLang="en-US" sz="1100" dirty="0" smtClean="0">
                  <a:solidFill>
                    <a:schemeClr val="bg1"/>
                  </a:solidFill>
                </a:rPr>
                <a:t>PRIVATI</a:t>
              </a:r>
              <a:endParaRPr lang="it-IT" altLang="en-US" sz="1100" dirty="0">
                <a:solidFill>
                  <a:schemeClr val="bg1"/>
                </a:solidFill>
              </a:endParaRPr>
            </a:p>
          </p:txBody>
        </p:sp>
        <p:sp>
          <p:nvSpPr>
            <p:cNvPr id="14356" name="Rectangle 36"/>
            <p:cNvSpPr>
              <a:spLocks noChangeAspect="1" noChangeArrowheads="1"/>
            </p:cNvSpPr>
            <p:nvPr/>
          </p:nvSpPr>
          <p:spPr bwMode="gray">
            <a:xfrm>
              <a:off x="4037" y="3522"/>
              <a:ext cx="1238" cy="389"/>
            </a:xfrm>
            <a:prstGeom prst="rect">
              <a:avLst/>
            </a:prstGeom>
            <a:noFill/>
            <a:ln w="9525" algn="ctr">
              <a:noFill/>
              <a:miter lim="800000"/>
              <a:headEnd/>
              <a:tailEnd/>
            </a:ln>
          </p:spPr>
          <p:txBody>
            <a:bodyPr lIns="0" rIns="0" anchor="ctr">
              <a:spAutoFit/>
            </a:bodyPr>
            <a:lstStyle/>
            <a:p>
              <a:pPr marL="3175" algn="ctr" eaLnBrk="1" hangingPunct="1"/>
              <a:r>
                <a:rPr lang="it-IT" altLang="en-US" sz="1100">
                  <a:solidFill>
                    <a:schemeClr val="bg1"/>
                  </a:solidFill>
                </a:rPr>
                <a:t>IMPATTO STIMATO POLITICA DI COESIONE</a:t>
              </a:r>
            </a:p>
            <a:p>
              <a:pPr marL="3175" algn="ctr" eaLnBrk="1" hangingPunct="1"/>
              <a:r>
                <a:rPr lang="it-IT" altLang="en-US" sz="1100" b="1">
                  <a:solidFill>
                    <a:schemeClr val="bg1"/>
                  </a:solidFill>
                </a:rPr>
                <a:t>€500 mld +</a:t>
              </a:r>
            </a:p>
          </p:txBody>
        </p:sp>
      </p:grpSp>
      <p:sp>
        <p:nvSpPr>
          <p:cNvPr id="186390" name="Rectangle 22"/>
          <p:cNvSpPr>
            <a:spLocks noGrp="1" noChangeArrowheads="1"/>
          </p:cNvSpPr>
          <p:nvPr>
            <p:ph type="title" idx="4294967295"/>
          </p:nvPr>
        </p:nvSpPr>
        <p:spPr>
          <a:xfrm>
            <a:off x="323528" y="0"/>
            <a:ext cx="8373616" cy="1403648"/>
          </a:xfrm>
          <a:solidFill>
            <a:schemeClr val="tx1"/>
          </a:solidFill>
        </p:spPr>
        <p:txBody>
          <a:bodyPr>
            <a:normAutofit fontScale="90000"/>
          </a:bodyPr>
          <a:lstStyle/>
          <a:p>
            <a:r>
              <a:rPr lang="it-IT" altLang="en-US" dirty="0" smtClean="0">
                <a:solidFill>
                  <a:schemeClr val="bg1"/>
                </a:solidFill>
              </a:rPr>
              <a:t>3 fondi per investire nella crescita e nell’occupazione</a:t>
            </a:r>
          </a:p>
        </p:txBody>
      </p:sp>
      <p:grpSp>
        <p:nvGrpSpPr>
          <p:cNvPr id="3" name="Group 24"/>
          <p:cNvGrpSpPr>
            <a:grpSpLocks/>
          </p:cNvGrpSpPr>
          <p:nvPr/>
        </p:nvGrpSpPr>
        <p:grpSpPr bwMode="auto">
          <a:xfrm>
            <a:off x="467544" y="1484784"/>
            <a:ext cx="8208912" cy="4015904"/>
            <a:chOff x="537" y="1476"/>
            <a:chExt cx="4686" cy="1989"/>
          </a:xfrm>
        </p:grpSpPr>
        <p:pic>
          <p:nvPicPr>
            <p:cNvPr id="14341" name="Picture 38" descr="ronds"/>
            <p:cNvPicPr>
              <a:picLocks noChangeAspect="1" noChangeArrowheads="1"/>
            </p:cNvPicPr>
            <p:nvPr/>
          </p:nvPicPr>
          <p:blipFill>
            <a:blip r:embed="rId3" cstate="print">
              <a:clrChange>
                <a:clrFrom>
                  <a:srgbClr val="FFFFFF"/>
                </a:clrFrom>
                <a:clrTo>
                  <a:srgbClr val="FFFFFF">
                    <a:alpha val="0"/>
                  </a:srgbClr>
                </a:clrTo>
              </a:clrChange>
            </a:blip>
            <a:srcRect l="31485" t="9409" r="32753" b="59216"/>
            <a:stretch>
              <a:fillRect/>
            </a:stretch>
          </p:blipFill>
          <p:spPr bwMode="gray">
            <a:xfrm>
              <a:off x="2027" y="1683"/>
              <a:ext cx="1676" cy="757"/>
            </a:xfrm>
            <a:prstGeom prst="rect">
              <a:avLst/>
            </a:prstGeom>
            <a:noFill/>
            <a:ln w="9525">
              <a:noFill/>
              <a:miter lim="800000"/>
              <a:headEnd/>
              <a:tailEnd/>
            </a:ln>
          </p:spPr>
        </p:pic>
        <p:sp>
          <p:nvSpPr>
            <p:cNvPr id="14342" name="Rectangle 30"/>
            <p:cNvSpPr>
              <a:spLocks noChangeAspect="1" noChangeArrowheads="1"/>
            </p:cNvSpPr>
            <p:nvPr/>
          </p:nvSpPr>
          <p:spPr bwMode="gray">
            <a:xfrm>
              <a:off x="2475" y="1917"/>
              <a:ext cx="781" cy="320"/>
            </a:xfrm>
            <a:prstGeom prst="rect">
              <a:avLst/>
            </a:prstGeom>
            <a:noFill/>
            <a:ln w="9525" algn="ctr">
              <a:noFill/>
              <a:miter lim="800000"/>
              <a:headEnd/>
              <a:tailEnd/>
            </a:ln>
            <a:effectLst/>
          </p:spPr>
          <p:txBody>
            <a:bodyPr anchor="ctr">
              <a:spAutoFit/>
            </a:bodyPr>
            <a:lstStyle/>
            <a:p>
              <a:pPr marL="3175" algn="ctr" eaLnBrk="1" hangingPunct="1"/>
              <a:r>
                <a:rPr lang="sk-SK" altLang="sl-SI" sz="900" b="1" dirty="0">
                  <a:cs typeface="Arial" charset="0"/>
                </a:rPr>
                <a:t>EROGATI</a:t>
              </a:r>
            </a:p>
            <a:p>
              <a:pPr marL="3175" algn="ctr" eaLnBrk="1" hangingPunct="1"/>
              <a:r>
                <a:rPr lang="sk-SK" altLang="sl-SI" sz="900" b="1" dirty="0">
                  <a:cs typeface="Arial" charset="0"/>
                </a:rPr>
                <a:t>ATTRAVERSO</a:t>
              </a:r>
            </a:p>
            <a:p>
              <a:pPr marL="3175" algn="ctr" eaLnBrk="1" hangingPunct="1"/>
              <a:r>
                <a:rPr lang="sk-SK" altLang="sl-SI" sz="900" b="1" dirty="0">
                  <a:cs typeface="Arial" charset="0"/>
                </a:rPr>
                <a:t>3 FONDI</a:t>
              </a:r>
            </a:p>
          </p:txBody>
        </p:sp>
        <p:sp>
          <p:nvSpPr>
            <p:cNvPr id="14343" name="AutoShape 17"/>
            <p:cNvSpPr>
              <a:spLocks noChangeAspect="1" noChangeArrowheads="1"/>
            </p:cNvSpPr>
            <p:nvPr/>
          </p:nvSpPr>
          <p:spPr bwMode="gray">
            <a:xfrm>
              <a:off x="537" y="2499"/>
              <a:ext cx="4686" cy="953"/>
            </a:xfrm>
            <a:prstGeom prst="roundRect">
              <a:avLst>
                <a:gd name="adj" fmla="val 16667"/>
              </a:avLst>
            </a:prstGeom>
            <a:solidFill>
              <a:schemeClr val="bg1"/>
            </a:solidFill>
            <a:ln w="9525" algn="ctr">
              <a:solidFill>
                <a:schemeClr val="tx2"/>
              </a:solidFill>
              <a:round/>
              <a:headEnd/>
              <a:tailEnd/>
            </a:ln>
            <a:effectLst/>
          </p:spPr>
          <p:txBody>
            <a:bodyPr wrap="none" anchor="ctr"/>
            <a:lstStyle/>
            <a:p>
              <a:pPr eaLnBrk="1" hangingPunct="1"/>
              <a:endParaRPr lang="en-US" altLang="en-US">
                <a:cs typeface="Arial" charset="0"/>
              </a:endParaRPr>
            </a:p>
          </p:txBody>
        </p:sp>
        <p:pic>
          <p:nvPicPr>
            <p:cNvPr id="14344" name="Picture 37" descr="ronds"/>
            <p:cNvPicPr>
              <a:picLocks noChangeAspect="1" noChangeArrowheads="1"/>
            </p:cNvPicPr>
            <p:nvPr/>
          </p:nvPicPr>
          <p:blipFill>
            <a:blip r:embed="rId3" cstate="print">
              <a:clrChange>
                <a:clrFrom>
                  <a:srgbClr val="FFFFFF"/>
                </a:clrFrom>
                <a:clrTo>
                  <a:srgbClr val="FFFFFF">
                    <a:alpha val="0"/>
                  </a:srgbClr>
                </a:clrTo>
              </a:clrChange>
            </a:blip>
            <a:srcRect l="10611" t="42462" r="11131" b="23694"/>
            <a:stretch>
              <a:fillRect/>
            </a:stretch>
          </p:blipFill>
          <p:spPr bwMode="gray">
            <a:xfrm>
              <a:off x="748" y="2523"/>
              <a:ext cx="4234" cy="942"/>
            </a:xfrm>
            <a:prstGeom prst="rect">
              <a:avLst/>
            </a:prstGeom>
            <a:noFill/>
            <a:ln w="9525">
              <a:noFill/>
              <a:miter lim="800000"/>
              <a:headEnd/>
              <a:tailEnd/>
            </a:ln>
          </p:spPr>
        </p:pic>
        <p:sp>
          <p:nvSpPr>
            <p:cNvPr id="14345" name="AutoShape 20"/>
            <p:cNvSpPr>
              <a:spLocks noChangeAspect="1" noChangeArrowheads="1"/>
            </p:cNvSpPr>
            <p:nvPr/>
          </p:nvSpPr>
          <p:spPr bwMode="gray">
            <a:xfrm rot="2700000">
              <a:off x="2379" y="2317"/>
              <a:ext cx="164" cy="247"/>
            </a:xfrm>
            <a:prstGeom prst="downArrow">
              <a:avLst>
                <a:gd name="adj1" fmla="val 50000"/>
                <a:gd name="adj2" fmla="val 37652"/>
              </a:avLst>
            </a:prstGeom>
            <a:solidFill>
              <a:schemeClr val="folHlink"/>
            </a:solidFill>
            <a:ln w="9525" algn="ctr">
              <a:noFill/>
              <a:miter lim="800000"/>
              <a:headEnd/>
              <a:tailEnd/>
            </a:ln>
            <a:effectLst/>
          </p:spPr>
          <p:txBody>
            <a:bodyPr rot="10800000" vert="eaVert" wrap="none" anchor="ctr"/>
            <a:lstStyle/>
            <a:p>
              <a:pPr eaLnBrk="1" hangingPunct="1"/>
              <a:endParaRPr lang="en-US" altLang="en-US">
                <a:cs typeface="Arial" charset="0"/>
              </a:endParaRPr>
            </a:p>
          </p:txBody>
        </p:sp>
        <p:sp>
          <p:nvSpPr>
            <p:cNvPr id="14346" name="AutoShape 21"/>
            <p:cNvSpPr>
              <a:spLocks noChangeAspect="1" noChangeArrowheads="1"/>
            </p:cNvSpPr>
            <p:nvPr/>
          </p:nvSpPr>
          <p:spPr bwMode="gray">
            <a:xfrm rot="-2700000">
              <a:off x="3201" y="2318"/>
              <a:ext cx="165" cy="246"/>
            </a:xfrm>
            <a:prstGeom prst="downArrow">
              <a:avLst>
                <a:gd name="adj1" fmla="val 50000"/>
                <a:gd name="adj2" fmla="val 37273"/>
              </a:avLst>
            </a:prstGeom>
            <a:solidFill>
              <a:schemeClr val="hlink"/>
            </a:solidFill>
            <a:ln w="9525" algn="ctr">
              <a:noFill/>
              <a:miter lim="800000"/>
              <a:headEnd/>
              <a:tailEnd/>
            </a:ln>
            <a:effectLst/>
          </p:spPr>
          <p:txBody>
            <a:bodyPr wrap="none" anchor="ctr"/>
            <a:lstStyle/>
            <a:p>
              <a:pPr eaLnBrk="1" hangingPunct="1"/>
              <a:endParaRPr lang="en-US" altLang="en-US">
                <a:cs typeface="Arial" charset="0"/>
              </a:endParaRPr>
            </a:p>
          </p:txBody>
        </p:sp>
        <p:sp>
          <p:nvSpPr>
            <p:cNvPr id="14347" name="AutoShape 22"/>
            <p:cNvSpPr>
              <a:spLocks noChangeAspect="1" noChangeArrowheads="1"/>
            </p:cNvSpPr>
            <p:nvPr/>
          </p:nvSpPr>
          <p:spPr bwMode="gray">
            <a:xfrm>
              <a:off x="2789" y="2399"/>
              <a:ext cx="165" cy="246"/>
            </a:xfrm>
            <a:prstGeom prst="downArrow">
              <a:avLst>
                <a:gd name="adj1" fmla="val 50000"/>
                <a:gd name="adj2" fmla="val 37273"/>
              </a:avLst>
            </a:prstGeom>
            <a:solidFill>
              <a:schemeClr val="accent2"/>
            </a:solidFill>
            <a:ln w="9525" algn="ctr">
              <a:noFill/>
              <a:miter lim="800000"/>
              <a:headEnd/>
              <a:tailEnd/>
            </a:ln>
            <a:effectLst/>
          </p:spPr>
          <p:txBody>
            <a:bodyPr wrap="none" anchor="ctr"/>
            <a:lstStyle/>
            <a:p>
              <a:pPr eaLnBrk="1" hangingPunct="1"/>
              <a:endParaRPr lang="en-US" altLang="en-US">
                <a:cs typeface="Arial" charset="0"/>
              </a:endParaRPr>
            </a:p>
          </p:txBody>
        </p:sp>
        <p:sp>
          <p:nvSpPr>
            <p:cNvPr id="14348" name="Rectangle 31"/>
            <p:cNvSpPr>
              <a:spLocks noChangeAspect="1" noChangeArrowheads="1"/>
            </p:cNvSpPr>
            <p:nvPr/>
          </p:nvSpPr>
          <p:spPr bwMode="gray">
            <a:xfrm>
              <a:off x="932" y="2939"/>
              <a:ext cx="743" cy="442"/>
            </a:xfrm>
            <a:prstGeom prst="rect">
              <a:avLst/>
            </a:prstGeom>
            <a:noFill/>
            <a:ln w="9525" algn="ctr">
              <a:noFill/>
              <a:miter lim="800000"/>
              <a:headEnd/>
              <a:tailEnd/>
            </a:ln>
            <a:effectLst/>
          </p:spPr>
          <p:txBody>
            <a:bodyPr lIns="0" rIns="0" anchor="ctr">
              <a:spAutoFit/>
            </a:bodyPr>
            <a:lstStyle/>
            <a:p>
              <a:pPr marL="3175" algn="ctr" eaLnBrk="1" hangingPunct="1"/>
              <a:r>
                <a:rPr lang="it-IT" altLang="en-US" sz="1000" b="1">
                  <a:solidFill>
                    <a:schemeClr val="bg1"/>
                  </a:solidFill>
                  <a:cs typeface="Arial" charset="0"/>
                </a:rPr>
                <a:t>FONDO EUROPEO DI SVILUPPO REGIONALE</a:t>
              </a:r>
            </a:p>
          </p:txBody>
        </p:sp>
        <p:sp>
          <p:nvSpPr>
            <p:cNvPr id="14349" name="Rectangle 32"/>
            <p:cNvSpPr>
              <a:spLocks noChangeAspect="1" noChangeArrowheads="1"/>
            </p:cNvSpPr>
            <p:nvPr/>
          </p:nvSpPr>
          <p:spPr bwMode="gray">
            <a:xfrm>
              <a:off x="2471" y="2987"/>
              <a:ext cx="743" cy="346"/>
            </a:xfrm>
            <a:prstGeom prst="rect">
              <a:avLst/>
            </a:prstGeom>
            <a:noFill/>
            <a:ln w="9525" algn="ctr">
              <a:noFill/>
              <a:miter lim="800000"/>
              <a:headEnd/>
              <a:tailEnd/>
            </a:ln>
            <a:effectLst/>
          </p:spPr>
          <p:txBody>
            <a:bodyPr lIns="0" rIns="0" anchor="ctr">
              <a:spAutoFit/>
            </a:bodyPr>
            <a:lstStyle/>
            <a:p>
              <a:pPr marL="3175" algn="ctr" eaLnBrk="1" hangingPunct="1"/>
              <a:r>
                <a:rPr lang="en-US" altLang="en-US" sz="1000" b="1">
                  <a:solidFill>
                    <a:schemeClr val="bg1"/>
                  </a:solidFill>
                  <a:cs typeface="Arial" charset="0"/>
                </a:rPr>
                <a:t>FONDO SOCIALE EUROPEO</a:t>
              </a:r>
            </a:p>
          </p:txBody>
        </p:sp>
        <p:sp>
          <p:nvSpPr>
            <p:cNvPr id="14350" name="Rectangle 33"/>
            <p:cNvSpPr>
              <a:spLocks noChangeAspect="1" noChangeArrowheads="1"/>
            </p:cNvSpPr>
            <p:nvPr/>
          </p:nvSpPr>
          <p:spPr bwMode="gray">
            <a:xfrm>
              <a:off x="4010" y="3035"/>
              <a:ext cx="744" cy="250"/>
            </a:xfrm>
            <a:prstGeom prst="rect">
              <a:avLst/>
            </a:prstGeom>
            <a:noFill/>
            <a:ln w="9525" algn="ctr">
              <a:noFill/>
              <a:miter lim="800000"/>
              <a:headEnd/>
              <a:tailEnd/>
            </a:ln>
            <a:effectLst/>
          </p:spPr>
          <p:txBody>
            <a:bodyPr lIns="0" rIns="0" anchor="ctr">
              <a:spAutoFit/>
            </a:bodyPr>
            <a:lstStyle/>
            <a:p>
              <a:pPr marL="3175" algn="ctr" eaLnBrk="1" hangingPunct="1"/>
              <a:r>
                <a:rPr lang="sk-SK" altLang="en-US" sz="1000" b="1">
                  <a:solidFill>
                    <a:schemeClr val="bg1"/>
                  </a:solidFill>
                  <a:cs typeface="Arial" charset="0"/>
                </a:rPr>
                <a:t>FONDO DI COESIONE</a:t>
              </a:r>
            </a:p>
          </p:txBody>
        </p:sp>
        <p:sp>
          <p:nvSpPr>
            <p:cNvPr id="14351" name="AutoShape 35"/>
            <p:cNvSpPr>
              <a:spLocks noChangeArrowheads="1"/>
            </p:cNvSpPr>
            <p:nvPr/>
          </p:nvSpPr>
          <p:spPr bwMode="auto">
            <a:xfrm>
              <a:off x="1922" y="1476"/>
              <a:ext cx="1912" cy="187"/>
            </a:xfrm>
            <a:prstGeom prst="roundRect">
              <a:avLst>
                <a:gd name="adj" fmla="val 20792"/>
              </a:avLst>
            </a:prstGeom>
            <a:solidFill>
              <a:schemeClr val="tx2"/>
            </a:solidFill>
            <a:ln w="9525" algn="ctr">
              <a:noFill/>
              <a:round/>
              <a:headEnd/>
              <a:tailEnd/>
            </a:ln>
            <a:effectLst/>
          </p:spPr>
          <p:txBody>
            <a:bodyPr wrap="none" anchor="ctr">
              <a:spAutoFit/>
            </a:bodyPr>
            <a:lstStyle/>
            <a:p>
              <a:pPr marL="3175" algn="ctr"/>
              <a:r>
                <a:rPr lang="it-IT" altLang="en-US" sz="1100" b="1" dirty="0">
                  <a:solidFill>
                    <a:schemeClr val="bg1"/>
                  </a:solidFill>
                  <a:cs typeface="Arial" charset="0"/>
                </a:rPr>
                <a:t>FINANZIAMENTI POLITICA </a:t>
              </a:r>
              <a:r>
                <a:rPr lang="it-IT" altLang="en-US" sz="1100" b="1" dirty="0" smtClean="0">
                  <a:solidFill>
                    <a:schemeClr val="bg1"/>
                  </a:solidFill>
                  <a:cs typeface="Arial" charset="0"/>
                </a:rPr>
                <a:t>di COESIONE</a:t>
              </a:r>
              <a:endParaRPr lang="it-IT" altLang="en-US" sz="1100" b="1" dirty="0">
                <a:solidFill>
                  <a:schemeClr val="bg1"/>
                </a:solidFill>
                <a:cs typeface="Arial"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6390"/>
                                        </p:tgtEl>
                                        <p:attrNameLst>
                                          <p:attrName>style.visibility</p:attrName>
                                        </p:attrNameLst>
                                      </p:cBhvr>
                                      <p:to>
                                        <p:strVal val="visible"/>
                                      </p:to>
                                    </p:set>
                                    <p:animEffect transition="in" filter="wipe(left)">
                                      <p:cBhvr>
                                        <p:cTn id="7" dur="1000"/>
                                        <p:tgtEl>
                                          <p:spTgt spid="186390"/>
                                        </p:tgtEl>
                                      </p:cBhvr>
                                    </p:animEffect>
                                  </p:childTnLst>
                                </p:cTn>
                              </p:par>
                            </p:childTnLst>
                          </p:cTn>
                        </p:par>
                        <p:par>
                          <p:cTn id="8" fill="hold" nodeType="afterGroup">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1000"/>
                                        <p:tgtEl>
                                          <p:spTgt spid="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9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2"/>
          <p:cNvSpPr>
            <a:spLocks noGrp="1" noChangeArrowheads="1"/>
          </p:cNvSpPr>
          <p:nvPr>
            <p:ph type="title" idx="4294967295"/>
          </p:nvPr>
        </p:nvSpPr>
        <p:spPr/>
        <p:txBody>
          <a:bodyPr>
            <a:normAutofit fontScale="90000"/>
          </a:bodyPr>
          <a:lstStyle/>
          <a:p>
            <a:r>
              <a:rPr lang="fr-FR" altLang="en-US" smtClean="0"/>
              <a:t>Concentrazione tematica dell’FSE</a:t>
            </a:r>
          </a:p>
        </p:txBody>
      </p:sp>
      <p:sp>
        <p:nvSpPr>
          <p:cNvPr id="29699" name="Rectangle 63"/>
          <p:cNvSpPr>
            <a:spLocks noGrp="1" noChangeArrowheads="1"/>
          </p:cNvSpPr>
          <p:nvPr>
            <p:ph type="body" idx="4294967295"/>
          </p:nvPr>
        </p:nvSpPr>
        <p:spPr/>
        <p:txBody>
          <a:bodyPr>
            <a:normAutofit/>
          </a:bodyPr>
          <a:lstStyle/>
          <a:p>
            <a:pPr algn="just"/>
            <a:r>
              <a:rPr lang="it-IT" altLang="en-US" sz="1800" dirty="0" smtClean="0"/>
              <a:t>20% delle risorse dell’FSE in ciascuno Stato membro stanziate a favore dell’inclusione sociale, della lotta alla povertà e a tutte le forme di discriminazione.</a:t>
            </a:r>
          </a:p>
          <a:p>
            <a:pPr algn="just"/>
            <a:r>
              <a:rPr lang="it-IT" altLang="en-US" sz="1800" dirty="0" smtClean="0"/>
              <a:t>Concentrazione dei finanziamenti su max. 5 priorità di investimento nell’ambito dei 4 obiettivi tematici: occupazione/mobilità, istruzione/ formazione, inclusione sociale e pubblica amministrazione più efficiente.</a:t>
            </a:r>
          </a:p>
        </p:txBody>
      </p:sp>
      <p:grpSp>
        <p:nvGrpSpPr>
          <p:cNvPr id="2" name="Group 41"/>
          <p:cNvGrpSpPr>
            <a:grpSpLocks/>
          </p:cNvGrpSpPr>
          <p:nvPr/>
        </p:nvGrpSpPr>
        <p:grpSpPr bwMode="auto">
          <a:xfrm>
            <a:off x="1919288" y="4432299"/>
            <a:ext cx="1270000" cy="1841499"/>
            <a:chOff x="1209" y="2792"/>
            <a:chExt cx="800" cy="1160"/>
          </a:xfrm>
        </p:grpSpPr>
        <p:grpSp>
          <p:nvGrpSpPr>
            <p:cNvPr id="3" name="Group 42"/>
            <p:cNvGrpSpPr>
              <a:grpSpLocks/>
            </p:cNvGrpSpPr>
            <p:nvPr/>
          </p:nvGrpSpPr>
          <p:grpSpPr bwMode="auto">
            <a:xfrm>
              <a:off x="1214" y="3159"/>
              <a:ext cx="793" cy="793"/>
              <a:chOff x="1247" y="3113"/>
              <a:chExt cx="793" cy="793"/>
            </a:xfrm>
          </p:grpSpPr>
          <p:sp>
            <p:nvSpPr>
              <p:cNvPr id="29719" name="Oval 43"/>
              <p:cNvSpPr>
                <a:spLocks noChangeArrowheads="1"/>
              </p:cNvSpPr>
              <p:nvPr/>
            </p:nvSpPr>
            <p:spPr bwMode="gray">
              <a:xfrm>
                <a:off x="1247" y="3113"/>
                <a:ext cx="793" cy="793"/>
              </a:xfrm>
              <a:prstGeom prst="ellipse">
                <a:avLst/>
              </a:prstGeom>
              <a:solidFill>
                <a:schemeClr val="bg2"/>
              </a:solidFill>
              <a:ln w="9525" algn="ctr">
                <a:noFill/>
                <a:round/>
                <a:headEnd/>
                <a:tailEnd/>
              </a:ln>
              <a:effectLst/>
            </p:spPr>
            <p:txBody>
              <a:bodyPr wrap="none" anchor="ctr"/>
              <a:lstStyle/>
              <a:p>
                <a:pPr eaLnBrk="1" hangingPunct="1"/>
                <a:endParaRPr lang="fr-BE" altLang="fr-FR"/>
              </a:p>
            </p:txBody>
          </p:sp>
          <p:sp>
            <p:nvSpPr>
              <p:cNvPr id="29720" name="Freeform 44"/>
              <p:cNvSpPr>
                <a:spLocks noChangeAspect="1"/>
              </p:cNvSpPr>
              <p:nvPr/>
            </p:nvSpPr>
            <p:spPr bwMode="gray">
              <a:xfrm>
                <a:off x="1411" y="3113"/>
                <a:ext cx="629" cy="793"/>
              </a:xfrm>
              <a:custGeom>
                <a:avLst/>
                <a:gdLst>
                  <a:gd name="T0" fmla="*/ 0 w 330"/>
                  <a:gd name="T1" fmla="*/ 9635 h 414"/>
                  <a:gd name="T2" fmla="*/ 3088 w 330"/>
                  <a:gd name="T3" fmla="*/ 10648 h 414"/>
                  <a:gd name="T4" fmla="*/ 8301 w 330"/>
                  <a:gd name="T5" fmla="*/ 5342 h 414"/>
                  <a:gd name="T6" fmla="*/ 3088 w 330"/>
                  <a:gd name="T7" fmla="*/ 0 h 414"/>
                  <a:gd name="T8" fmla="*/ 3088 w 330"/>
                  <a:gd name="T9" fmla="*/ 5342 h 414"/>
                  <a:gd name="T10" fmla="*/ 0 w 330"/>
                  <a:gd name="T11" fmla="*/ 9635 h 4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0" h="414">
                    <a:moveTo>
                      <a:pt x="0" y="374"/>
                    </a:moveTo>
                    <a:cubicBezTo>
                      <a:pt x="36" y="400"/>
                      <a:pt x="79" y="413"/>
                      <a:pt x="123" y="413"/>
                    </a:cubicBezTo>
                    <a:cubicBezTo>
                      <a:pt x="237" y="414"/>
                      <a:pt x="330" y="321"/>
                      <a:pt x="330" y="207"/>
                    </a:cubicBezTo>
                    <a:cubicBezTo>
                      <a:pt x="330" y="92"/>
                      <a:pt x="237" y="0"/>
                      <a:pt x="123" y="0"/>
                    </a:cubicBezTo>
                    <a:lnTo>
                      <a:pt x="123" y="207"/>
                    </a:lnTo>
                    <a:lnTo>
                      <a:pt x="0" y="374"/>
                    </a:lnTo>
                    <a:close/>
                  </a:path>
                </a:pathLst>
              </a:custGeom>
              <a:solidFill>
                <a:srgbClr val="E65028"/>
              </a:solidFill>
              <a:ln w="9525">
                <a:noFill/>
                <a:round/>
                <a:headEnd/>
                <a:tailEnd/>
              </a:ln>
            </p:spPr>
            <p:txBody>
              <a:bodyPr/>
              <a:lstStyle/>
              <a:p>
                <a:endParaRPr lang="it-IT"/>
              </a:p>
            </p:txBody>
          </p:sp>
        </p:grpSp>
        <p:grpSp>
          <p:nvGrpSpPr>
            <p:cNvPr id="4" name="Group 45"/>
            <p:cNvGrpSpPr>
              <a:grpSpLocks/>
            </p:cNvGrpSpPr>
            <p:nvPr/>
          </p:nvGrpSpPr>
          <p:grpSpPr bwMode="auto">
            <a:xfrm>
              <a:off x="1209" y="2792"/>
              <a:ext cx="800" cy="1056"/>
              <a:chOff x="1216" y="1146"/>
              <a:chExt cx="800" cy="1056"/>
            </a:xfrm>
          </p:grpSpPr>
          <p:sp>
            <p:nvSpPr>
              <p:cNvPr id="29717" name="AutoShape 46"/>
              <p:cNvSpPr>
                <a:spLocks noChangeArrowheads="1"/>
              </p:cNvSpPr>
              <p:nvPr/>
            </p:nvSpPr>
            <p:spPr bwMode="gray">
              <a:xfrm>
                <a:off x="1480" y="1793"/>
                <a:ext cx="409" cy="409"/>
              </a:xfrm>
              <a:prstGeom prst="roundRect">
                <a:avLst>
                  <a:gd name="adj" fmla="val 16667"/>
                </a:avLst>
              </a:prstGeom>
              <a:noFill/>
              <a:ln w="9525" algn="ctr">
                <a:noFill/>
                <a:round/>
                <a:headEnd/>
                <a:tailEnd/>
              </a:ln>
              <a:effectLst/>
            </p:spPr>
            <p:txBody>
              <a:bodyPr wrap="none" anchor="ctr"/>
              <a:lstStyle/>
              <a:p>
                <a:pPr marL="3175" algn="ctr" eaLnBrk="1" hangingPunct="1"/>
                <a:endParaRPr lang="fr-BE" altLang="fr-FR" sz="1400" b="1">
                  <a:solidFill>
                    <a:schemeClr val="bg1"/>
                  </a:solidFill>
                </a:endParaRPr>
              </a:p>
              <a:p>
                <a:pPr marL="3175" algn="ctr" eaLnBrk="1" hangingPunct="1"/>
                <a:endParaRPr lang="fr-BE" altLang="fr-FR" sz="1400" b="1">
                  <a:solidFill>
                    <a:schemeClr val="bg1"/>
                  </a:solidFill>
                </a:endParaRPr>
              </a:p>
              <a:p>
                <a:pPr marL="3175" algn="ctr" eaLnBrk="1" hangingPunct="1"/>
                <a:r>
                  <a:rPr lang="fr-BE" altLang="fr-FR" sz="1400" b="1">
                    <a:solidFill>
                      <a:schemeClr val="bg1"/>
                    </a:solidFill>
                  </a:rPr>
                  <a:t>60%</a:t>
                </a:r>
                <a:endParaRPr lang="fr-FR" altLang="fr-FR" sz="1400" b="1">
                  <a:solidFill>
                    <a:schemeClr val="bg1"/>
                  </a:solidFill>
                </a:endParaRPr>
              </a:p>
            </p:txBody>
          </p:sp>
          <p:sp>
            <p:nvSpPr>
              <p:cNvPr id="29718" name="Rectangle 47"/>
              <p:cNvSpPr>
                <a:spLocks noChangeArrowheads="1"/>
              </p:cNvSpPr>
              <p:nvPr/>
            </p:nvSpPr>
            <p:spPr bwMode="gray">
              <a:xfrm>
                <a:off x="1216" y="1146"/>
                <a:ext cx="800" cy="601"/>
              </a:xfrm>
              <a:prstGeom prst="rect">
                <a:avLst/>
              </a:prstGeom>
              <a:noFill/>
              <a:ln w="9525" algn="ctr">
                <a:noFill/>
                <a:miter lim="800000"/>
                <a:headEnd/>
                <a:tailEnd/>
              </a:ln>
              <a:effectLst/>
            </p:spPr>
            <p:txBody>
              <a:bodyPr wrap="none" anchor="b">
                <a:spAutoFit/>
              </a:bodyPr>
              <a:lstStyle/>
              <a:p>
                <a:pPr marL="3175" algn="ctr" eaLnBrk="1" hangingPunct="1"/>
                <a:r>
                  <a:rPr lang="en-US" altLang="en-US" sz="1400" dirty="0"/>
                  <a:t>Regioni meno</a:t>
                </a:r>
                <a:br>
                  <a:rPr lang="en-US" altLang="en-US" sz="1400" dirty="0"/>
                </a:br>
                <a:r>
                  <a:rPr lang="en-US" altLang="en-US" sz="1400" dirty="0"/>
                  <a:t>sviluppate</a:t>
                </a:r>
              </a:p>
              <a:p>
                <a:pPr marL="3175" algn="ctr" eaLnBrk="1" hangingPunct="1"/>
                <a:endParaRPr lang="en-US" altLang="fr-FR" sz="1400" dirty="0">
                  <a:solidFill>
                    <a:schemeClr val="folHlink"/>
                  </a:solidFill>
                </a:endParaRPr>
              </a:p>
              <a:p>
                <a:pPr marL="3175" algn="ctr" eaLnBrk="1" hangingPunct="1"/>
                <a:endParaRPr lang="fr-FR" altLang="fr-FR" sz="1400" dirty="0">
                  <a:solidFill>
                    <a:schemeClr val="folHlink"/>
                  </a:solidFill>
                </a:endParaRPr>
              </a:p>
            </p:txBody>
          </p:sp>
        </p:grpSp>
      </p:grpSp>
      <p:grpSp>
        <p:nvGrpSpPr>
          <p:cNvPr id="5" name="Group 48"/>
          <p:cNvGrpSpPr>
            <a:grpSpLocks/>
          </p:cNvGrpSpPr>
          <p:nvPr/>
        </p:nvGrpSpPr>
        <p:grpSpPr bwMode="auto">
          <a:xfrm>
            <a:off x="3929063" y="4425949"/>
            <a:ext cx="1258887" cy="1847849"/>
            <a:chOff x="2472" y="2788"/>
            <a:chExt cx="793" cy="1164"/>
          </a:xfrm>
        </p:grpSpPr>
        <p:grpSp>
          <p:nvGrpSpPr>
            <p:cNvPr id="6" name="Group 49"/>
            <p:cNvGrpSpPr>
              <a:grpSpLocks/>
            </p:cNvGrpSpPr>
            <p:nvPr/>
          </p:nvGrpSpPr>
          <p:grpSpPr bwMode="auto">
            <a:xfrm>
              <a:off x="2472" y="3159"/>
              <a:ext cx="793" cy="793"/>
              <a:chOff x="2584" y="3113"/>
              <a:chExt cx="793" cy="793"/>
            </a:xfrm>
          </p:grpSpPr>
          <p:sp>
            <p:nvSpPr>
              <p:cNvPr id="29713" name="Oval 50"/>
              <p:cNvSpPr>
                <a:spLocks noChangeArrowheads="1"/>
              </p:cNvSpPr>
              <p:nvPr/>
            </p:nvSpPr>
            <p:spPr bwMode="gray">
              <a:xfrm>
                <a:off x="2584" y="3113"/>
                <a:ext cx="793" cy="793"/>
              </a:xfrm>
              <a:prstGeom prst="ellipse">
                <a:avLst/>
              </a:prstGeom>
              <a:solidFill>
                <a:schemeClr val="bg2"/>
              </a:solidFill>
              <a:ln w="9525" algn="ctr">
                <a:noFill/>
                <a:round/>
                <a:headEnd/>
                <a:tailEnd/>
              </a:ln>
              <a:effectLst/>
            </p:spPr>
            <p:txBody>
              <a:bodyPr wrap="none" anchor="ctr"/>
              <a:lstStyle/>
              <a:p>
                <a:pPr eaLnBrk="1" hangingPunct="1"/>
                <a:endParaRPr lang="fr-BE" altLang="fr-FR"/>
              </a:p>
            </p:txBody>
          </p:sp>
          <p:sp>
            <p:nvSpPr>
              <p:cNvPr id="29714" name="Freeform 51"/>
              <p:cNvSpPr>
                <a:spLocks/>
              </p:cNvSpPr>
              <p:nvPr/>
            </p:nvSpPr>
            <p:spPr bwMode="gray">
              <a:xfrm>
                <a:off x="2604" y="3113"/>
                <a:ext cx="773" cy="793"/>
              </a:xfrm>
              <a:custGeom>
                <a:avLst/>
                <a:gdLst>
                  <a:gd name="T0" fmla="*/ 0 w 404"/>
                  <a:gd name="T1" fmla="*/ 6957 h 414"/>
                  <a:gd name="T2" fmla="*/ 5051 w 404"/>
                  <a:gd name="T3" fmla="*/ 10648 h 414"/>
                  <a:gd name="T4" fmla="*/ 10361 w 404"/>
                  <a:gd name="T5" fmla="*/ 5342 h 414"/>
                  <a:gd name="T6" fmla="*/ 5051 w 404"/>
                  <a:gd name="T7" fmla="*/ 0 h 414"/>
                  <a:gd name="T8" fmla="*/ 5051 w 404"/>
                  <a:gd name="T9" fmla="*/ 5342 h 414"/>
                  <a:gd name="T10" fmla="*/ 0 w 404"/>
                  <a:gd name="T11" fmla="*/ 6957 h 4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04" h="414">
                    <a:moveTo>
                      <a:pt x="0" y="270"/>
                    </a:moveTo>
                    <a:cubicBezTo>
                      <a:pt x="27" y="356"/>
                      <a:pt x="107" y="413"/>
                      <a:pt x="197" y="413"/>
                    </a:cubicBezTo>
                    <a:cubicBezTo>
                      <a:pt x="311" y="414"/>
                      <a:pt x="404" y="321"/>
                      <a:pt x="404" y="207"/>
                    </a:cubicBezTo>
                    <a:cubicBezTo>
                      <a:pt x="404" y="92"/>
                      <a:pt x="311" y="0"/>
                      <a:pt x="197" y="0"/>
                    </a:cubicBezTo>
                    <a:lnTo>
                      <a:pt x="197" y="207"/>
                    </a:lnTo>
                    <a:lnTo>
                      <a:pt x="0" y="270"/>
                    </a:lnTo>
                    <a:close/>
                  </a:path>
                </a:pathLst>
              </a:custGeom>
              <a:solidFill>
                <a:srgbClr val="FF9900"/>
              </a:solidFill>
              <a:ln w="9525">
                <a:noFill/>
                <a:round/>
                <a:headEnd/>
                <a:tailEnd/>
              </a:ln>
            </p:spPr>
            <p:txBody>
              <a:bodyPr/>
              <a:lstStyle/>
              <a:p>
                <a:endParaRPr lang="it-IT"/>
              </a:p>
            </p:txBody>
          </p:sp>
        </p:grpSp>
        <p:grpSp>
          <p:nvGrpSpPr>
            <p:cNvPr id="7" name="Group 52"/>
            <p:cNvGrpSpPr>
              <a:grpSpLocks/>
            </p:cNvGrpSpPr>
            <p:nvPr/>
          </p:nvGrpSpPr>
          <p:grpSpPr bwMode="auto">
            <a:xfrm>
              <a:off x="2535" y="2788"/>
              <a:ext cx="667" cy="1060"/>
              <a:chOff x="2545" y="965"/>
              <a:chExt cx="667" cy="1060"/>
            </a:xfrm>
          </p:grpSpPr>
          <p:sp>
            <p:nvSpPr>
              <p:cNvPr id="29711" name="AutoShape 53"/>
              <p:cNvSpPr>
                <a:spLocks noChangeArrowheads="1"/>
              </p:cNvSpPr>
              <p:nvPr/>
            </p:nvSpPr>
            <p:spPr bwMode="gray">
              <a:xfrm>
                <a:off x="2675" y="1616"/>
                <a:ext cx="409" cy="409"/>
              </a:xfrm>
              <a:prstGeom prst="roundRect">
                <a:avLst>
                  <a:gd name="adj" fmla="val 16667"/>
                </a:avLst>
              </a:prstGeom>
              <a:noFill/>
              <a:ln w="9525" algn="ctr">
                <a:noFill/>
                <a:round/>
                <a:headEnd/>
                <a:tailEnd/>
              </a:ln>
              <a:effectLst/>
            </p:spPr>
            <p:txBody>
              <a:bodyPr wrap="none" anchor="ctr"/>
              <a:lstStyle/>
              <a:p>
                <a:pPr marL="3175" algn="ctr" eaLnBrk="1" hangingPunct="1"/>
                <a:endParaRPr lang="fr-BE" altLang="fr-FR" sz="1400" b="1">
                  <a:solidFill>
                    <a:schemeClr val="bg1"/>
                  </a:solidFill>
                </a:endParaRPr>
              </a:p>
              <a:p>
                <a:pPr marL="3175" algn="ctr" eaLnBrk="1" hangingPunct="1"/>
                <a:endParaRPr lang="fr-BE" altLang="fr-FR" sz="1400" b="1">
                  <a:solidFill>
                    <a:schemeClr val="bg1"/>
                  </a:solidFill>
                </a:endParaRPr>
              </a:p>
              <a:p>
                <a:pPr marL="3175" algn="ctr" eaLnBrk="1" hangingPunct="1"/>
                <a:r>
                  <a:rPr lang="fr-BE" altLang="fr-FR" sz="1400" b="1">
                    <a:solidFill>
                      <a:schemeClr val="bg1"/>
                    </a:solidFill>
                  </a:rPr>
                  <a:t>70%</a:t>
                </a:r>
                <a:endParaRPr lang="fr-FR" altLang="fr-FR" sz="1400" b="1">
                  <a:solidFill>
                    <a:schemeClr val="bg1"/>
                  </a:solidFill>
                </a:endParaRPr>
              </a:p>
            </p:txBody>
          </p:sp>
          <p:sp>
            <p:nvSpPr>
              <p:cNvPr id="29712" name="Rectangle 54"/>
              <p:cNvSpPr>
                <a:spLocks noChangeArrowheads="1"/>
              </p:cNvSpPr>
              <p:nvPr/>
            </p:nvSpPr>
            <p:spPr bwMode="gray">
              <a:xfrm>
                <a:off x="2545" y="965"/>
                <a:ext cx="667" cy="601"/>
              </a:xfrm>
              <a:prstGeom prst="rect">
                <a:avLst/>
              </a:prstGeom>
              <a:noFill/>
              <a:ln w="9525" algn="ctr">
                <a:noFill/>
                <a:miter lim="800000"/>
                <a:headEnd/>
                <a:tailEnd/>
              </a:ln>
              <a:effectLst/>
            </p:spPr>
            <p:txBody>
              <a:bodyPr wrap="none" anchor="b">
                <a:spAutoFit/>
              </a:bodyPr>
              <a:lstStyle/>
              <a:p>
                <a:pPr marL="3175" algn="ctr" eaLnBrk="1" hangingPunct="1"/>
                <a:r>
                  <a:rPr lang="en-US" altLang="en-US" sz="1400" dirty="0"/>
                  <a:t>Regioni in</a:t>
                </a:r>
                <a:br>
                  <a:rPr lang="en-US" altLang="en-US" sz="1400" dirty="0"/>
                </a:br>
                <a:r>
                  <a:rPr lang="en-US" altLang="en-US" sz="1400" dirty="0"/>
                  <a:t>transizione</a:t>
                </a:r>
                <a:endParaRPr lang="en-US" altLang="fr-FR" sz="1400" dirty="0"/>
              </a:p>
              <a:p>
                <a:pPr marL="3175" algn="ctr" eaLnBrk="1" hangingPunct="1"/>
                <a:endParaRPr lang="en-US" altLang="fr-FR" sz="1400" dirty="0">
                  <a:solidFill>
                    <a:schemeClr val="hlink"/>
                  </a:solidFill>
                </a:endParaRPr>
              </a:p>
              <a:p>
                <a:pPr marL="3175" algn="ctr" eaLnBrk="1" hangingPunct="1"/>
                <a:endParaRPr lang="en-US" altLang="fr-FR" sz="1400" dirty="0">
                  <a:solidFill>
                    <a:schemeClr val="hlink"/>
                  </a:solidFill>
                </a:endParaRPr>
              </a:p>
            </p:txBody>
          </p:sp>
        </p:grpSp>
      </p:grpSp>
      <p:grpSp>
        <p:nvGrpSpPr>
          <p:cNvPr id="8" name="Group 55"/>
          <p:cNvGrpSpPr>
            <a:grpSpLocks/>
          </p:cNvGrpSpPr>
          <p:nvPr/>
        </p:nvGrpSpPr>
        <p:grpSpPr bwMode="auto">
          <a:xfrm>
            <a:off x="5957888" y="4449764"/>
            <a:ext cx="1258887" cy="1824038"/>
            <a:chOff x="3753" y="2803"/>
            <a:chExt cx="793" cy="1149"/>
          </a:xfrm>
        </p:grpSpPr>
        <p:grpSp>
          <p:nvGrpSpPr>
            <p:cNvPr id="9" name="Group 56"/>
            <p:cNvGrpSpPr>
              <a:grpSpLocks/>
            </p:cNvGrpSpPr>
            <p:nvPr/>
          </p:nvGrpSpPr>
          <p:grpSpPr bwMode="auto">
            <a:xfrm>
              <a:off x="3753" y="3158"/>
              <a:ext cx="793" cy="794"/>
              <a:chOff x="3719" y="3130"/>
              <a:chExt cx="793" cy="794"/>
            </a:xfrm>
          </p:grpSpPr>
          <p:sp>
            <p:nvSpPr>
              <p:cNvPr id="29707" name="Oval 57"/>
              <p:cNvSpPr>
                <a:spLocks noChangeArrowheads="1"/>
              </p:cNvSpPr>
              <p:nvPr/>
            </p:nvSpPr>
            <p:spPr bwMode="gray">
              <a:xfrm>
                <a:off x="3719" y="3131"/>
                <a:ext cx="793" cy="793"/>
              </a:xfrm>
              <a:prstGeom prst="ellipse">
                <a:avLst/>
              </a:prstGeom>
              <a:solidFill>
                <a:schemeClr val="bg2"/>
              </a:solidFill>
              <a:ln w="9525" algn="ctr">
                <a:noFill/>
                <a:round/>
                <a:headEnd/>
                <a:tailEnd/>
              </a:ln>
              <a:effectLst/>
            </p:spPr>
            <p:txBody>
              <a:bodyPr wrap="none" anchor="ctr"/>
              <a:lstStyle/>
              <a:p>
                <a:pPr eaLnBrk="1" hangingPunct="1"/>
                <a:endParaRPr lang="fr-BE" altLang="fr-FR"/>
              </a:p>
            </p:txBody>
          </p:sp>
          <p:sp>
            <p:nvSpPr>
              <p:cNvPr id="29708" name="Freeform 58"/>
              <p:cNvSpPr>
                <a:spLocks/>
              </p:cNvSpPr>
              <p:nvPr/>
            </p:nvSpPr>
            <p:spPr bwMode="gray">
              <a:xfrm>
                <a:off x="3719" y="3130"/>
                <a:ext cx="793" cy="793"/>
              </a:xfrm>
              <a:custGeom>
                <a:avLst/>
                <a:gdLst>
                  <a:gd name="T0" fmla="*/ 289 w 406"/>
                  <a:gd name="T1" fmla="*/ 3971 h 406"/>
                  <a:gd name="T2" fmla="*/ 0 w 406"/>
                  <a:gd name="T3" fmla="*/ 5752 h 406"/>
                  <a:gd name="T4" fmla="*/ 5776 w 406"/>
                  <a:gd name="T5" fmla="*/ 11543 h 406"/>
                  <a:gd name="T6" fmla="*/ 11543 w 406"/>
                  <a:gd name="T7" fmla="*/ 5776 h 406"/>
                  <a:gd name="T8" fmla="*/ 5776 w 406"/>
                  <a:gd name="T9" fmla="*/ 0 h 406"/>
                  <a:gd name="T10" fmla="*/ 5776 w 406"/>
                  <a:gd name="T11" fmla="*/ 5776 h 406"/>
                  <a:gd name="T12" fmla="*/ 289 w 406"/>
                  <a:gd name="T13" fmla="*/ 3971 h 4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06" h="406">
                    <a:moveTo>
                      <a:pt x="10" y="140"/>
                    </a:moveTo>
                    <a:cubicBezTo>
                      <a:pt x="3" y="160"/>
                      <a:pt x="0" y="181"/>
                      <a:pt x="0" y="202"/>
                    </a:cubicBezTo>
                    <a:cubicBezTo>
                      <a:pt x="0" y="315"/>
                      <a:pt x="90" y="406"/>
                      <a:pt x="203" y="406"/>
                    </a:cubicBezTo>
                    <a:cubicBezTo>
                      <a:pt x="315" y="406"/>
                      <a:pt x="406" y="315"/>
                      <a:pt x="406" y="203"/>
                    </a:cubicBezTo>
                    <a:cubicBezTo>
                      <a:pt x="406" y="90"/>
                      <a:pt x="315" y="0"/>
                      <a:pt x="203" y="0"/>
                    </a:cubicBezTo>
                    <a:lnTo>
                      <a:pt x="203" y="203"/>
                    </a:lnTo>
                    <a:lnTo>
                      <a:pt x="10" y="140"/>
                    </a:lnTo>
                    <a:close/>
                  </a:path>
                </a:pathLst>
              </a:custGeom>
              <a:solidFill>
                <a:srgbClr val="FBDB88"/>
              </a:solidFill>
              <a:ln w="9525">
                <a:noFill/>
                <a:round/>
                <a:headEnd/>
                <a:tailEnd/>
              </a:ln>
            </p:spPr>
            <p:txBody>
              <a:bodyPr/>
              <a:lstStyle/>
              <a:p>
                <a:endParaRPr lang="it-IT"/>
              </a:p>
            </p:txBody>
          </p:sp>
        </p:grpSp>
        <p:grpSp>
          <p:nvGrpSpPr>
            <p:cNvPr id="10" name="Group 59"/>
            <p:cNvGrpSpPr>
              <a:grpSpLocks/>
            </p:cNvGrpSpPr>
            <p:nvPr/>
          </p:nvGrpSpPr>
          <p:grpSpPr bwMode="auto">
            <a:xfrm>
              <a:off x="3810" y="2803"/>
              <a:ext cx="679" cy="1045"/>
              <a:chOff x="3800" y="1157"/>
              <a:chExt cx="679" cy="1045"/>
            </a:xfrm>
          </p:grpSpPr>
          <p:sp>
            <p:nvSpPr>
              <p:cNvPr id="29705" name="AutoShape 60"/>
              <p:cNvSpPr>
                <a:spLocks noChangeArrowheads="1"/>
              </p:cNvSpPr>
              <p:nvPr/>
            </p:nvSpPr>
            <p:spPr bwMode="gray">
              <a:xfrm>
                <a:off x="3935" y="1793"/>
                <a:ext cx="409" cy="409"/>
              </a:xfrm>
              <a:prstGeom prst="roundRect">
                <a:avLst>
                  <a:gd name="adj" fmla="val 16667"/>
                </a:avLst>
              </a:prstGeom>
              <a:noFill/>
              <a:ln w="9525" algn="ctr">
                <a:noFill/>
                <a:round/>
                <a:headEnd/>
                <a:tailEnd/>
              </a:ln>
              <a:effectLst/>
            </p:spPr>
            <p:txBody>
              <a:bodyPr wrap="none" anchor="ctr"/>
              <a:lstStyle/>
              <a:p>
                <a:pPr marL="3175" algn="ctr" eaLnBrk="1" hangingPunct="1"/>
                <a:endParaRPr lang="fr-BE" altLang="fr-FR" sz="1400" b="1" dirty="0">
                  <a:solidFill>
                    <a:schemeClr val="hlink"/>
                  </a:solidFill>
                </a:endParaRPr>
              </a:p>
              <a:p>
                <a:pPr marL="3175" algn="ctr" eaLnBrk="1" hangingPunct="1"/>
                <a:endParaRPr lang="fr-BE" altLang="fr-FR" sz="1400" b="1" dirty="0">
                  <a:solidFill>
                    <a:schemeClr val="hlink"/>
                  </a:solidFill>
                </a:endParaRPr>
              </a:p>
              <a:p>
                <a:pPr marL="3175" algn="ctr" eaLnBrk="1" hangingPunct="1"/>
                <a:r>
                  <a:rPr lang="fr-BE" altLang="fr-FR" sz="1400" b="1" dirty="0">
                    <a:solidFill>
                      <a:schemeClr val="bg1"/>
                    </a:solidFill>
                  </a:rPr>
                  <a:t>80%</a:t>
                </a:r>
                <a:endParaRPr lang="fr-FR" altLang="fr-FR" sz="1400" b="1" dirty="0">
                  <a:solidFill>
                    <a:schemeClr val="bg1"/>
                  </a:solidFill>
                </a:endParaRPr>
              </a:p>
            </p:txBody>
          </p:sp>
          <p:sp>
            <p:nvSpPr>
              <p:cNvPr id="29706" name="Rectangle 61"/>
              <p:cNvSpPr>
                <a:spLocks noChangeArrowheads="1"/>
              </p:cNvSpPr>
              <p:nvPr/>
            </p:nvSpPr>
            <p:spPr bwMode="gray">
              <a:xfrm>
                <a:off x="3800" y="1157"/>
                <a:ext cx="679" cy="601"/>
              </a:xfrm>
              <a:prstGeom prst="rect">
                <a:avLst/>
              </a:prstGeom>
              <a:noFill/>
              <a:ln w="9525" algn="ctr">
                <a:noFill/>
                <a:miter lim="800000"/>
                <a:headEnd/>
                <a:tailEnd/>
              </a:ln>
              <a:effectLst/>
            </p:spPr>
            <p:txBody>
              <a:bodyPr wrap="none" anchor="b">
                <a:spAutoFit/>
              </a:bodyPr>
              <a:lstStyle/>
              <a:p>
                <a:pPr marL="3175" algn="ctr" eaLnBrk="1" hangingPunct="1"/>
                <a:r>
                  <a:rPr lang="en-US" altLang="en-US" sz="1400" dirty="0"/>
                  <a:t>Regioni più</a:t>
                </a:r>
                <a:br>
                  <a:rPr lang="en-US" altLang="en-US" sz="1400" dirty="0"/>
                </a:br>
                <a:r>
                  <a:rPr lang="en-US" altLang="en-US" sz="1400" dirty="0"/>
                  <a:t>sviluppate</a:t>
                </a:r>
                <a:endParaRPr lang="en-US" altLang="fr-FR" sz="1400" dirty="0"/>
              </a:p>
              <a:p>
                <a:pPr marL="3175" algn="ctr" eaLnBrk="1" hangingPunct="1"/>
                <a:endParaRPr lang="en-US" altLang="fr-FR" sz="1400" dirty="0">
                  <a:solidFill>
                    <a:srgbClr val="FF9900"/>
                  </a:solidFill>
                </a:endParaRPr>
              </a:p>
              <a:p>
                <a:pPr marL="3175" algn="ctr" eaLnBrk="1" hangingPunct="1"/>
                <a:endParaRPr lang="en-US" altLang="fr-FR" sz="1400" dirty="0">
                  <a:solidFill>
                    <a:srgbClr val="FF9900"/>
                  </a:solidFill>
                </a:endParaRP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1"/>
          <p:cNvSpPr>
            <a:spLocks noGrp="1" noChangeArrowheads="1"/>
          </p:cNvSpPr>
          <p:nvPr>
            <p:ph type="title" idx="4294967295"/>
          </p:nvPr>
        </p:nvSpPr>
        <p:spPr>
          <a:xfrm>
            <a:off x="467544" y="260648"/>
            <a:ext cx="8219256" cy="1586440"/>
          </a:xfrm>
        </p:spPr>
        <p:txBody>
          <a:bodyPr>
            <a:noAutofit/>
          </a:bodyPr>
          <a:lstStyle/>
          <a:p>
            <a:pPr algn="ctr"/>
            <a:r>
              <a:rPr lang="en-US" altLang="en-US" sz="3600" dirty="0" smtClean="0"/>
              <a:t>Il metodo: </a:t>
            </a:r>
            <a:br>
              <a:rPr lang="en-US" altLang="en-US" sz="3600" dirty="0" smtClean="0"/>
            </a:br>
            <a:r>
              <a:rPr lang="en-US" altLang="en-US" sz="3600" dirty="0" smtClean="0"/>
              <a:t>programmazione, partenariato e gestione condivisa</a:t>
            </a:r>
          </a:p>
        </p:txBody>
      </p:sp>
      <p:grpSp>
        <p:nvGrpSpPr>
          <p:cNvPr id="2" name="Group 13"/>
          <p:cNvGrpSpPr>
            <a:grpSpLocks/>
          </p:cNvGrpSpPr>
          <p:nvPr/>
        </p:nvGrpSpPr>
        <p:grpSpPr bwMode="auto">
          <a:xfrm>
            <a:off x="0" y="2420888"/>
            <a:ext cx="9144000" cy="2160240"/>
            <a:chOff x="0" y="1728"/>
            <a:chExt cx="5760" cy="954"/>
          </a:xfrm>
        </p:grpSpPr>
        <p:sp>
          <p:nvSpPr>
            <p:cNvPr id="18436" name="AutoShape 11"/>
            <p:cNvSpPr>
              <a:spLocks noChangeArrowheads="1"/>
            </p:cNvSpPr>
            <p:nvPr/>
          </p:nvSpPr>
          <p:spPr bwMode="gray">
            <a:xfrm>
              <a:off x="0" y="1728"/>
              <a:ext cx="5760" cy="954"/>
            </a:xfrm>
            <a:prstGeom prst="homePlate">
              <a:avLst>
                <a:gd name="adj" fmla="val 33235"/>
              </a:avLst>
            </a:prstGeom>
            <a:solidFill>
              <a:schemeClr val="tx1">
                <a:alpha val="10196"/>
              </a:schemeClr>
            </a:solidFill>
            <a:ln w="9525" algn="ctr">
              <a:noFill/>
              <a:miter lim="800000"/>
              <a:headEnd/>
              <a:tailEnd/>
            </a:ln>
          </p:spPr>
          <p:txBody>
            <a:bodyPr anchor="ctr"/>
            <a:lstStyle/>
            <a:p>
              <a:pPr eaLnBrk="1" hangingPunct="1">
                <a:lnSpc>
                  <a:spcPct val="120000"/>
                </a:lnSpc>
              </a:pPr>
              <a:endParaRPr lang="fr-FR" altLang="en-US">
                <a:solidFill>
                  <a:schemeClr val="tx2"/>
                </a:solidFill>
              </a:endParaRPr>
            </a:p>
          </p:txBody>
        </p:sp>
        <p:sp>
          <p:nvSpPr>
            <p:cNvPr id="18437" name="AutoShape 8"/>
            <p:cNvSpPr>
              <a:spLocks noChangeArrowheads="1"/>
            </p:cNvSpPr>
            <p:nvPr/>
          </p:nvSpPr>
          <p:spPr bwMode="gray">
            <a:xfrm>
              <a:off x="295" y="1865"/>
              <a:ext cx="907" cy="753"/>
            </a:xfrm>
            <a:prstGeom prst="roundRect">
              <a:avLst>
                <a:gd name="adj" fmla="val 13727"/>
              </a:avLst>
            </a:prstGeom>
            <a:solidFill>
              <a:srgbClr val="2F797D"/>
            </a:solidFill>
            <a:ln w="12700" algn="ctr">
              <a:solidFill>
                <a:schemeClr val="bg1"/>
              </a:solidFill>
              <a:round/>
              <a:headEnd/>
              <a:tailEnd/>
            </a:ln>
          </p:spPr>
          <p:txBody>
            <a:bodyPr lIns="0" rIns="0" anchor="ctr"/>
            <a:lstStyle/>
            <a:p>
              <a:pPr marL="3175" algn="ctr">
                <a:lnSpc>
                  <a:spcPct val="120000"/>
                </a:lnSpc>
              </a:pPr>
              <a:r>
                <a:rPr lang="fr-BE" altLang="en-US" b="1" dirty="0">
                  <a:solidFill>
                    <a:schemeClr val="bg1"/>
                  </a:solidFill>
                </a:rPr>
                <a:t>Quadro strategico comune</a:t>
              </a:r>
              <a:endParaRPr lang="fr-FR" altLang="en-US" b="1" dirty="0">
                <a:solidFill>
                  <a:schemeClr val="bg1"/>
                </a:solidFill>
              </a:endParaRPr>
            </a:p>
          </p:txBody>
        </p:sp>
        <p:sp>
          <p:nvSpPr>
            <p:cNvPr id="18438" name="AutoShape 9"/>
            <p:cNvSpPr>
              <a:spLocks noChangeArrowheads="1"/>
            </p:cNvSpPr>
            <p:nvPr/>
          </p:nvSpPr>
          <p:spPr bwMode="gray">
            <a:xfrm>
              <a:off x="1292" y="1865"/>
              <a:ext cx="1043" cy="753"/>
            </a:xfrm>
            <a:prstGeom prst="roundRect">
              <a:avLst>
                <a:gd name="adj" fmla="val 13727"/>
              </a:avLst>
            </a:prstGeom>
            <a:solidFill>
              <a:schemeClr val="hlink"/>
            </a:solidFill>
            <a:ln w="12700" algn="ctr">
              <a:solidFill>
                <a:schemeClr val="bg1"/>
              </a:solidFill>
              <a:round/>
              <a:headEnd/>
              <a:tailEnd/>
            </a:ln>
          </p:spPr>
          <p:txBody>
            <a:bodyPr lIns="0" rIns="0" anchor="ctr"/>
            <a:lstStyle/>
            <a:p>
              <a:pPr marL="3175" algn="just">
                <a:lnSpc>
                  <a:spcPct val="120000"/>
                </a:lnSpc>
              </a:pPr>
              <a:r>
                <a:rPr lang="fr-FR" altLang="en-US" b="1" dirty="0" smtClean="0">
                  <a:solidFill>
                    <a:schemeClr val="bg1"/>
                  </a:solidFill>
                </a:rPr>
                <a:t>Accordi di partenariato</a:t>
              </a:r>
              <a:endParaRPr lang="fr-FR" altLang="en-US" b="1" dirty="0">
                <a:solidFill>
                  <a:schemeClr val="bg1"/>
                </a:solidFill>
              </a:endParaRPr>
            </a:p>
          </p:txBody>
        </p:sp>
        <p:sp>
          <p:nvSpPr>
            <p:cNvPr id="18439" name="AutoShape 10"/>
            <p:cNvSpPr>
              <a:spLocks noChangeArrowheads="1"/>
            </p:cNvSpPr>
            <p:nvPr/>
          </p:nvSpPr>
          <p:spPr bwMode="gray">
            <a:xfrm>
              <a:off x="2426" y="1855"/>
              <a:ext cx="907" cy="763"/>
            </a:xfrm>
            <a:prstGeom prst="roundRect">
              <a:avLst>
                <a:gd name="adj" fmla="val 13727"/>
              </a:avLst>
            </a:prstGeom>
            <a:solidFill>
              <a:schemeClr val="accent2"/>
            </a:solidFill>
            <a:ln w="12700" algn="ctr">
              <a:solidFill>
                <a:schemeClr val="bg1"/>
              </a:solidFill>
              <a:round/>
              <a:headEnd/>
              <a:tailEnd/>
            </a:ln>
          </p:spPr>
          <p:txBody>
            <a:bodyPr lIns="0" rIns="0" anchor="ctr"/>
            <a:lstStyle/>
            <a:p>
              <a:pPr marL="3175" algn="ctr">
                <a:lnSpc>
                  <a:spcPct val="120000"/>
                </a:lnSpc>
              </a:pPr>
              <a:r>
                <a:rPr lang="de-DE" altLang="en-US" b="1" dirty="0">
                  <a:solidFill>
                    <a:schemeClr val="bg1"/>
                  </a:solidFill>
                </a:rPr>
                <a:t>Programmi operativi</a:t>
              </a:r>
            </a:p>
          </p:txBody>
        </p:sp>
        <p:sp>
          <p:nvSpPr>
            <p:cNvPr id="18440" name="AutoShape 10"/>
            <p:cNvSpPr>
              <a:spLocks noChangeArrowheads="1"/>
            </p:cNvSpPr>
            <p:nvPr/>
          </p:nvSpPr>
          <p:spPr bwMode="gray">
            <a:xfrm>
              <a:off x="3424" y="1865"/>
              <a:ext cx="907" cy="753"/>
            </a:xfrm>
            <a:prstGeom prst="roundRect">
              <a:avLst>
                <a:gd name="adj" fmla="val 13727"/>
              </a:avLst>
            </a:prstGeom>
            <a:solidFill>
              <a:srgbClr val="FF9900"/>
            </a:solidFill>
            <a:ln w="12700" algn="ctr">
              <a:solidFill>
                <a:schemeClr val="bg1"/>
              </a:solidFill>
              <a:round/>
              <a:headEnd/>
              <a:tailEnd/>
            </a:ln>
          </p:spPr>
          <p:txBody>
            <a:bodyPr lIns="0" rIns="0" anchor="ctr"/>
            <a:lstStyle/>
            <a:p>
              <a:pPr marL="3175" algn="ctr">
                <a:lnSpc>
                  <a:spcPct val="120000"/>
                </a:lnSpc>
              </a:pPr>
              <a:r>
                <a:rPr lang="de-DE" altLang="en-US" b="1" dirty="0">
                  <a:solidFill>
                    <a:schemeClr val="bg1"/>
                  </a:solidFill>
                </a:rPr>
                <a:t>Gestione dei programmi/</a:t>
              </a:r>
              <a:br>
                <a:rPr lang="de-DE" altLang="en-US" b="1" dirty="0">
                  <a:solidFill>
                    <a:schemeClr val="bg1"/>
                  </a:solidFill>
                </a:rPr>
              </a:br>
              <a:r>
                <a:rPr lang="de-DE" altLang="en-US" b="1" dirty="0">
                  <a:solidFill>
                    <a:schemeClr val="bg1"/>
                  </a:solidFill>
                </a:rPr>
                <a:t>Selezione dei progetti</a:t>
              </a:r>
            </a:p>
          </p:txBody>
        </p:sp>
        <p:sp>
          <p:nvSpPr>
            <p:cNvPr id="18441" name="AutoShape 10"/>
            <p:cNvSpPr>
              <a:spLocks noChangeArrowheads="1"/>
            </p:cNvSpPr>
            <p:nvPr/>
          </p:nvSpPr>
          <p:spPr bwMode="gray">
            <a:xfrm>
              <a:off x="4377" y="1887"/>
              <a:ext cx="1043" cy="731"/>
            </a:xfrm>
            <a:prstGeom prst="roundRect">
              <a:avLst>
                <a:gd name="adj" fmla="val 13727"/>
              </a:avLst>
            </a:prstGeom>
            <a:solidFill>
              <a:schemeClr val="folHlink"/>
            </a:solidFill>
            <a:ln w="12700" algn="ctr">
              <a:solidFill>
                <a:schemeClr val="bg1"/>
              </a:solidFill>
              <a:round/>
              <a:headEnd/>
              <a:tailEnd/>
            </a:ln>
          </p:spPr>
          <p:txBody>
            <a:bodyPr lIns="0" rIns="0" anchor="ctr"/>
            <a:lstStyle/>
            <a:p>
              <a:pPr marL="3175" algn="ctr">
                <a:lnSpc>
                  <a:spcPct val="120000"/>
                </a:lnSpc>
              </a:pPr>
              <a:r>
                <a:rPr lang="de-DE" altLang="en-US" b="1" dirty="0" smtClean="0">
                  <a:solidFill>
                    <a:schemeClr val="bg1"/>
                  </a:solidFill>
                </a:rPr>
                <a:t>Monitoraggio e</a:t>
              </a:r>
              <a:r>
                <a:rPr lang="de-DE" altLang="en-US" b="1" dirty="0">
                  <a:solidFill>
                    <a:schemeClr val="bg1"/>
                  </a:solidFill>
                </a:rPr>
                <a:t/>
              </a:r>
              <a:br>
                <a:rPr lang="de-DE" altLang="en-US" b="1" dirty="0">
                  <a:solidFill>
                    <a:schemeClr val="bg1"/>
                  </a:solidFill>
                </a:rPr>
              </a:br>
              <a:r>
                <a:rPr lang="de-DE" altLang="en-US" b="1" dirty="0">
                  <a:solidFill>
                    <a:schemeClr val="bg1"/>
                  </a:solidFill>
                </a:rPr>
                <a:t>Relazione annuale</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Left)">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1143000"/>
          </a:xfrm>
          <a:solidFill>
            <a:schemeClr val="bg1"/>
          </a:solidFill>
        </p:spPr>
        <p:txBody>
          <a:bodyPr/>
          <a:lstStyle/>
          <a:p>
            <a:pPr algn="ctr"/>
            <a:r>
              <a:rPr lang="it-IT" b="1" dirty="0" smtClean="0"/>
              <a:t>Occupazione e sviluppo</a:t>
            </a:r>
            <a:endParaRPr lang="it-IT" b="1" dirty="0"/>
          </a:p>
        </p:txBody>
      </p:sp>
      <p:sp>
        <p:nvSpPr>
          <p:cNvPr id="3" name="Segnaposto contenuto 2"/>
          <p:cNvSpPr>
            <a:spLocks noGrp="1"/>
          </p:cNvSpPr>
          <p:nvPr>
            <p:ph idx="1"/>
          </p:nvPr>
        </p:nvSpPr>
        <p:spPr>
          <a:xfrm>
            <a:off x="457200" y="1484784"/>
            <a:ext cx="8229600" cy="4839816"/>
          </a:xfrm>
        </p:spPr>
        <p:txBody>
          <a:bodyPr>
            <a:normAutofit fontScale="85000" lnSpcReduction="10000"/>
          </a:bodyPr>
          <a:lstStyle/>
          <a:p>
            <a:pPr algn="just"/>
            <a:r>
              <a:rPr lang="it-IT" b="1" dirty="0" smtClean="0"/>
              <a:t>L’Art. 3, par. 3 </a:t>
            </a:r>
            <a:r>
              <a:rPr lang="it-IT" dirty="0" smtClean="0"/>
              <a:t>del Trattato sull’Unione europea (</a:t>
            </a:r>
            <a:r>
              <a:rPr lang="it-IT" b="1" dirty="0" smtClean="0"/>
              <a:t>TUE</a:t>
            </a:r>
            <a:r>
              <a:rPr lang="it-IT" dirty="0" smtClean="0"/>
              <a:t>) menziona  esplicitamente l’obiettivo del perseguimento di uno “sviluppo sostenibile” basato, </a:t>
            </a:r>
            <a:r>
              <a:rPr lang="it-IT" i="1" dirty="0" smtClean="0"/>
              <a:t>inter alia, sulla tutela ambientale, </a:t>
            </a:r>
            <a:r>
              <a:rPr lang="it-IT" dirty="0" smtClean="0"/>
              <a:t>unitamente alla lotta contro l’esclusione sociale ed alla promozione della “coesione economica, sociale e territoriale”</a:t>
            </a:r>
          </a:p>
          <a:p>
            <a:pPr algn="just"/>
            <a:r>
              <a:rPr lang="it-IT" b="1" dirty="0" smtClean="0"/>
              <a:t>Art. 9TFUE</a:t>
            </a:r>
            <a:r>
              <a:rPr lang="it-IT" dirty="0" smtClean="0"/>
              <a:t>: “</a:t>
            </a:r>
            <a:r>
              <a:rPr lang="it-IT" i="1" dirty="0" smtClean="0"/>
              <a:t>Nella definizione e nell'attuazione delle sue politiche e azioni, l'Unione tiene conto delle esigenze connesse con la promozione di un elevato livello di occupazione, la garanzia di un'adeguata protezione sociale, la lotta contro l'esclusione sociale e un elevato livello di istruzione, formazione e tutela della salute umana</a:t>
            </a:r>
            <a:r>
              <a:rPr lang="it-IT" dirty="0" smtClean="0"/>
              <a:t>”</a:t>
            </a:r>
          </a:p>
          <a:p>
            <a:pPr algn="just"/>
            <a:r>
              <a:rPr lang="it-IT" b="1" dirty="0" smtClean="0"/>
              <a:t>Art. 37 Carta Diritti fondamentali UE</a:t>
            </a:r>
            <a:r>
              <a:rPr lang="it-IT" dirty="0" smtClean="0"/>
              <a:t>: “</a:t>
            </a:r>
            <a:r>
              <a:rPr lang="it-IT" i="1" dirty="0" smtClean="0"/>
              <a:t>Un livello elevato di tutela dell'ambiente e il miglioramento della sua qualità devono essere integrati nelle politiche dell'Unione e garantiti conformemente al principio dello sviluppo sostenibile</a:t>
            </a:r>
            <a:r>
              <a:rPr lang="it-IT" dirty="0" smtClean="0"/>
              <a:t>”</a:t>
            </a: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19458" name="Rectangle 5"/>
          <p:cNvSpPr>
            <a:spLocks noGrp="1" noChangeArrowheads="1"/>
          </p:cNvSpPr>
          <p:nvPr>
            <p:ph type="title" idx="4294967295"/>
          </p:nvPr>
        </p:nvSpPr>
        <p:spPr>
          <a:solidFill>
            <a:schemeClr val="tx1"/>
          </a:solidFill>
        </p:spPr>
        <p:txBody>
          <a:bodyPr>
            <a:normAutofit/>
          </a:bodyPr>
          <a:lstStyle/>
          <a:p>
            <a:pPr algn="just"/>
            <a:r>
              <a:rPr lang="fr-BE" altLang="en-US" sz="3600" b="1" dirty="0" smtClean="0">
                <a:solidFill>
                  <a:schemeClr val="bg1"/>
                </a:solidFill>
              </a:rPr>
              <a:t>3 autorità per attuare la Politica di coesione</a:t>
            </a:r>
            <a:endParaRPr lang="fr-FR" altLang="en-US" sz="3600" b="1" dirty="0" smtClean="0">
              <a:solidFill>
                <a:schemeClr val="bg1"/>
              </a:solidFill>
            </a:endParaRPr>
          </a:p>
        </p:txBody>
      </p:sp>
      <p:sp>
        <p:nvSpPr>
          <p:cNvPr id="19459" name="Rectangle 6"/>
          <p:cNvSpPr>
            <a:spLocks noGrp="1" noChangeArrowheads="1"/>
          </p:cNvSpPr>
          <p:nvPr>
            <p:ph type="body" idx="4294967295"/>
          </p:nvPr>
        </p:nvSpPr>
        <p:spPr/>
        <p:txBody>
          <a:bodyPr>
            <a:normAutofit lnSpcReduction="10000"/>
          </a:bodyPr>
          <a:lstStyle/>
          <a:p>
            <a:pPr algn="just"/>
            <a:r>
              <a:rPr lang="it-IT" altLang="en-US" dirty="0" smtClean="0">
                <a:solidFill>
                  <a:schemeClr val="bg1"/>
                </a:solidFill>
              </a:rPr>
              <a:t>Un’</a:t>
            </a:r>
            <a:r>
              <a:rPr lang="it-IT" altLang="en-US" b="1" dirty="0" smtClean="0">
                <a:solidFill>
                  <a:schemeClr val="bg1"/>
                </a:solidFill>
              </a:rPr>
              <a:t>autorità</a:t>
            </a:r>
            <a:r>
              <a:rPr lang="it-IT" altLang="en-US" dirty="0" smtClean="0">
                <a:solidFill>
                  <a:schemeClr val="bg1"/>
                </a:solidFill>
              </a:rPr>
              <a:t> </a:t>
            </a:r>
            <a:r>
              <a:rPr lang="it-IT" altLang="en-US" b="1" dirty="0" smtClean="0">
                <a:solidFill>
                  <a:schemeClr val="bg1"/>
                </a:solidFill>
              </a:rPr>
              <a:t>di gestione</a:t>
            </a:r>
            <a:r>
              <a:rPr lang="it-IT" altLang="en-US" dirty="0" smtClean="0">
                <a:solidFill>
                  <a:schemeClr val="bg1"/>
                </a:solidFill>
              </a:rPr>
              <a:t> incaricata di mettere in atto i programmi operativi e un comitato di monitoraggio che ne supervisioni </a:t>
            </a:r>
            <a:br>
              <a:rPr lang="it-IT" altLang="en-US" dirty="0" smtClean="0">
                <a:solidFill>
                  <a:schemeClr val="bg1"/>
                </a:solidFill>
              </a:rPr>
            </a:br>
            <a:r>
              <a:rPr lang="it-IT" altLang="en-US" dirty="0" smtClean="0">
                <a:solidFill>
                  <a:schemeClr val="bg1"/>
                </a:solidFill>
              </a:rPr>
              <a:t>i lavori.</a:t>
            </a:r>
          </a:p>
          <a:p>
            <a:pPr algn="just"/>
            <a:r>
              <a:rPr lang="it-IT" altLang="en-US" dirty="0" smtClean="0">
                <a:solidFill>
                  <a:schemeClr val="bg1"/>
                </a:solidFill>
              </a:rPr>
              <a:t>Un </a:t>
            </a:r>
            <a:r>
              <a:rPr lang="it-IT" altLang="en-US" b="1" dirty="0" smtClean="0">
                <a:solidFill>
                  <a:schemeClr val="bg1"/>
                </a:solidFill>
              </a:rPr>
              <a:t>organismo di certificazione</a:t>
            </a:r>
            <a:r>
              <a:rPr lang="it-IT" altLang="en-US" dirty="0" smtClean="0">
                <a:solidFill>
                  <a:schemeClr val="bg1"/>
                </a:solidFill>
              </a:rPr>
              <a:t> per verificare lo stato delle spese e le richieste di pagamento prima che vengano trasmesse alla Commissione.</a:t>
            </a:r>
          </a:p>
          <a:p>
            <a:pPr algn="just"/>
            <a:r>
              <a:rPr lang="it-IT" altLang="en-US" dirty="0" smtClean="0">
                <a:solidFill>
                  <a:schemeClr val="bg1"/>
                </a:solidFill>
              </a:rPr>
              <a:t>Un </a:t>
            </a:r>
            <a:r>
              <a:rPr lang="it-IT" altLang="en-US" b="1" dirty="0" smtClean="0">
                <a:solidFill>
                  <a:schemeClr val="bg1"/>
                </a:solidFill>
              </a:rPr>
              <a:t>organismo per la revisione dei conti</a:t>
            </a:r>
            <a:r>
              <a:rPr lang="it-IT" altLang="en-US" dirty="0" smtClean="0">
                <a:solidFill>
                  <a:schemeClr val="bg1"/>
                </a:solidFill>
              </a:rPr>
              <a:t> per ciascun programma operativo, al fine di accertare il funzionamento efficiente del sistema di controllo e monitoraggio.</a:t>
            </a:r>
          </a:p>
        </p:txBody>
      </p:sp>
      <p:sp>
        <p:nvSpPr>
          <p:cNvPr id="19460" name="Rectangle 3"/>
          <p:cNvSpPr>
            <a:spLocks noChangeArrowheads="1"/>
          </p:cNvSpPr>
          <p:nvPr/>
        </p:nvSpPr>
        <p:spPr bwMode="auto">
          <a:xfrm>
            <a:off x="0" y="1773238"/>
            <a:ext cx="1617663" cy="1600200"/>
          </a:xfrm>
          <a:prstGeom prst="rect">
            <a:avLst/>
          </a:prstGeom>
          <a:noFill/>
          <a:ln w="9525">
            <a:noFill/>
            <a:miter lim="800000"/>
            <a:headEnd/>
            <a:tailEnd/>
          </a:ln>
          <a:effectLst>
            <a:outerShdw dist="28398" dir="1593903" algn="ctr" rotWithShape="0">
              <a:schemeClr val="bg2"/>
            </a:outerShdw>
          </a:effectLst>
        </p:spPr>
        <p:txBody>
          <a:bodyPr anchor="ctr" anchorCtr="1"/>
          <a:lstStyle/>
          <a:p>
            <a:pPr eaLnBrk="1" hangingPunct="1">
              <a:lnSpc>
                <a:spcPct val="120000"/>
              </a:lnSpc>
            </a:pPr>
            <a:endParaRPr lang="es-ES" altLang="en-US" sz="3600">
              <a:solidFill>
                <a:schemeClr val="tx2"/>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0"/>
            <a:ext cx="8013576" cy="1124744"/>
          </a:xfrm>
          <a:solidFill>
            <a:schemeClr val="bg1"/>
          </a:solidFill>
        </p:spPr>
        <p:txBody>
          <a:bodyPr>
            <a:normAutofit/>
          </a:bodyPr>
          <a:lstStyle/>
          <a:p>
            <a:r>
              <a:rPr lang="el-GR" sz="3200" b="1" dirty="0" smtClean="0"/>
              <a:t>Programma per l’occupazione e l’innovazione sociale (EaSI)</a:t>
            </a:r>
            <a:r>
              <a:rPr lang="it-IT" sz="3200" b="1" dirty="0" smtClean="0"/>
              <a:t> - </a:t>
            </a:r>
            <a:r>
              <a:rPr lang="it-IT" sz="3200" b="1" dirty="0" smtClean="0">
                <a:hlinkClick r:id="rId2"/>
              </a:rPr>
              <a:t>link</a:t>
            </a:r>
            <a:endParaRPr lang="it-IT" sz="3200" b="1" dirty="0"/>
          </a:p>
        </p:txBody>
      </p:sp>
      <p:sp>
        <p:nvSpPr>
          <p:cNvPr id="3" name="Segnaposto contenuto 2"/>
          <p:cNvSpPr>
            <a:spLocks noGrp="1"/>
          </p:cNvSpPr>
          <p:nvPr>
            <p:ph idx="1"/>
          </p:nvPr>
        </p:nvSpPr>
        <p:spPr>
          <a:xfrm>
            <a:off x="457200" y="1196752"/>
            <a:ext cx="8229600" cy="5661248"/>
          </a:xfrm>
        </p:spPr>
        <p:txBody>
          <a:bodyPr>
            <a:normAutofit fontScale="77500" lnSpcReduction="20000"/>
          </a:bodyPr>
          <a:lstStyle/>
          <a:p>
            <a:pPr algn="just"/>
            <a:r>
              <a:rPr lang="it-IT" dirty="0" smtClean="0"/>
              <a:t>Strumento finanziario a gestione diretta </a:t>
            </a:r>
            <a:r>
              <a:rPr lang="it-IT" smtClean="0"/>
              <a:t>COM per promuovere </a:t>
            </a:r>
            <a:r>
              <a:rPr lang="it-IT" dirty="0" smtClean="0"/>
              <a:t>un elevato livello di occupazione sostenibile e di qualità, garantire una protezione sociale adeguata e dignitosa, combattere l'emarginazione e la povertà e migliorare le condizioni di lavoro</a:t>
            </a:r>
          </a:p>
          <a:p>
            <a:pPr algn="just"/>
            <a:r>
              <a:rPr lang="it-IT" dirty="0" smtClean="0"/>
              <a:t>Regolamento (UE) 1296/2013: racchiude </a:t>
            </a:r>
            <a:r>
              <a:rPr lang="el-GR" dirty="0" smtClean="0"/>
              <a:t>in un unic</a:t>
            </a:r>
            <a:r>
              <a:rPr lang="it-IT" dirty="0" smtClean="0"/>
              <a:t>o </a:t>
            </a:r>
            <a:r>
              <a:rPr lang="it-IT" i="1" dirty="0" smtClean="0"/>
              <a:t>corpus</a:t>
            </a:r>
            <a:r>
              <a:rPr lang="el-GR" dirty="0" smtClean="0"/>
              <a:t> tre assi prioritari delle strategie di innovazione sociale della U</a:t>
            </a:r>
            <a:r>
              <a:rPr lang="it-IT" dirty="0" smtClean="0"/>
              <a:t>E:</a:t>
            </a:r>
          </a:p>
          <a:p>
            <a:pPr marL="514350" indent="-514350" algn="just">
              <a:buFont typeface="+mj-lt"/>
              <a:buAutoNum type="arabicPeriod"/>
            </a:pPr>
            <a:r>
              <a:rPr lang="it-IT" dirty="0" smtClean="0"/>
              <a:t>A</a:t>
            </a:r>
            <a:r>
              <a:rPr lang="el-GR" dirty="0" smtClean="0"/>
              <a:t>sse “</a:t>
            </a:r>
            <a:r>
              <a:rPr lang="el-GR" b="1" dirty="0" smtClean="0">
                <a:solidFill>
                  <a:schemeClr val="tx2">
                    <a:lumMod val="50000"/>
                  </a:schemeClr>
                </a:solidFill>
                <a:hlinkClick r:id="rId3"/>
              </a:rPr>
              <a:t>Progress</a:t>
            </a:r>
            <a:r>
              <a:rPr lang="el-GR" dirty="0" smtClean="0"/>
              <a:t>”</a:t>
            </a:r>
            <a:r>
              <a:rPr lang="it-IT" dirty="0" smtClean="0"/>
              <a:t>(61% del totale)</a:t>
            </a:r>
            <a:r>
              <a:rPr lang="el-GR" dirty="0" smtClean="0"/>
              <a:t>, a sostegno di sviluppo, attuazione, monitoraggio e valutazione degli strumenti e delle politiche tematiche dell'Unione e del pertinente diritto</a:t>
            </a:r>
            <a:endParaRPr lang="it-IT" dirty="0" smtClean="0"/>
          </a:p>
          <a:p>
            <a:pPr marL="514350" indent="-514350" algn="just">
              <a:buFont typeface="+mj-lt"/>
              <a:buAutoNum type="arabicPeriod"/>
            </a:pPr>
            <a:r>
              <a:rPr lang="it-IT" dirty="0" smtClean="0"/>
              <a:t>A</a:t>
            </a:r>
            <a:r>
              <a:rPr lang="el-GR" dirty="0" smtClean="0"/>
              <a:t>sse “</a:t>
            </a:r>
            <a:r>
              <a:rPr lang="el-GR" b="1" dirty="0" smtClean="0"/>
              <a:t>EURES</a:t>
            </a:r>
            <a:r>
              <a:rPr lang="el-GR" dirty="0" smtClean="0"/>
              <a:t>”</a:t>
            </a:r>
            <a:r>
              <a:rPr lang="it-IT" dirty="0" smtClean="0"/>
              <a:t> (18% del totale)</a:t>
            </a:r>
            <a:r>
              <a:rPr lang="el-GR" dirty="0" smtClean="0"/>
              <a:t>, destinato alle azioni dell’omonimo circuito volte a promuovere la mobilità geografica volontaria dei lavoratori per “occupazione sostenibile e di qualità”</a:t>
            </a:r>
            <a:endParaRPr lang="it-IT" dirty="0" smtClean="0"/>
          </a:p>
          <a:p>
            <a:pPr marL="514350" indent="-514350" algn="just">
              <a:buFont typeface="+mj-lt"/>
              <a:buAutoNum type="arabicPeriod"/>
            </a:pPr>
            <a:r>
              <a:rPr lang="it-IT" dirty="0" smtClean="0"/>
              <a:t>A</a:t>
            </a:r>
            <a:r>
              <a:rPr lang="el-GR" dirty="0" smtClean="0"/>
              <a:t>sse "</a:t>
            </a:r>
            <a:r>
              <a:rPr lang="el-GR" b="1" dirty="0" smtClean="0"/>
              <a:t>Microfinanza e imprenditoria sociale</a:t>
            </a:r>
            <a:r>
              <a:rPr lang="el-GR" dirty="0" smtClean="0"/>
              <a:t>"</a:t>
            </a:r>
            <a:r>
              <a:rPr lang="it-IT" dirty="0" smtClean="0"/>
              <a:t> (21% del totale)</a:t>
            </a:r>
            <a:r>
              <a:rPr lang="el-GR" dirty="0" smtClean="0"/>
              <a:t>, che incrementa l'accesso ai finanziamenti e la disponibilità per le persone fisiche e giuridiche</a:t>
            </a:r>
            <a:endParaRPr lang="it-IT" dirty="0" smtClean="0"/>
          </a:p>
          <a:p>
            <a:pPr marL="514350" indent="-514350" algn="just"/>
            <a:r>
              <a:rPr lang="it-IT" dirty="0" smtClean="0"/>
              <a:t>Per il terzo asse, ai sensi dell’art. 25 del citato regolamento, le dotazioni finanziarie sono ulteriormente ripartite nelle sezioni “</a:t>
            </a:r>
            <a:r>
              <a:rPr lang="el-GR" dirty="0" smtClean="0"/>
              <a:t>microfinanziamenti per le </a:t>
            </a:r>
            <a:r>
              <a:rPr lang="el-GR" b="1" dirty="0" smtClean="0"/>
              <a:t>categorie vulnerabili e le microimprese</a:t>
            </a:r>
            <a:r>
              <a:rPr lang="el-GR" dirty="0" smtClean="0"/>
              <a:t>” e “</a:t>
            </a:r>
            <a:r>
              <a:rPr lang="el-GR" b="1" dirty="0" smtClean="0"/>
              <a:t>imprenditoria sociale</a:t>
            </a:r>
            <a:r>
              <a:rPr lang="el-GR" dirty="0" smtClean="0"/>
              <a:t>” per le percentuali minime del 45%: la quota restante può essere assegnata ad entrambe oppure ad una combinazione di esse</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0"/>
            <a:ext cx="8229600" cy="1143000"/>
          </a:xfrm>
          <a:solidFill>
            <a:srgbClr val="FFFF00"/>
          </a:solidFill>
        </p:spPr>
        <p:txBody>
          <a:bodyPr/>
          <a:lstStyle/>
          <a:p>
            <a:pPr algn="ctr"/>
            <a:r>
              <a:rPr lang="it-IT" b="1" dirty="0" smtClean="0"/>
              <a:t>Le istanze internazionali</a:t>
            </a:r>
            <a:endParaRPr lang="it-IT" b="1" dirty="0"/>
          </a:p>
        </p:txBody>
      </p:sp>
      <p:sp>
        <p:nvSpPr>
          <p:cNvPr id="3" name="Segnaposto contenuto 2"/>
          <p:cNvSpPr>
            <a:spLocks noGrp="1"/>
          </p:cNvSpPr>
          <p:nvPr>
            <p:ph idx="1"/>
          </p:nvPr>
        </p:nvSpPr>
        <p:spPr>
          <a:xfrm>
            <a:off x="457200" y="1268760"/>
            <a:ext cx="8229600" cy="5328592"/>
          </a:xfrm>
        </p:spPr>
        <p:txBody>
          <a:bodyPr>
            <a:normAutofit fontScale="85000" lnSpcReduction="20000"/>
          </a:bodyPr>
          <a:lstStyle/>
          <a:p>
            <a:pPr algn="just"/>
            <a:r>
              <a:rPr lang="it-IT" dirty="0" smtClean="0"/>
              <a:t>Separazione Kelseniana degli ordinamenti giuridici?</a:t>
            </a:r>
          </a:p>
          <a:p>
            <a:pPr algn="just"/>
            <a:r>
              <a:rPr lang="it-IT" dirty="0" smtClean="0"/>
              <a:t>“</a:t>
            </a:r>
            <a:r>
              <a:rPr lang="it-IT" i="1" dirty="0" smtClean="0"/>
              <a:t>Sustainable development, green growth and quality employment</a:t>
            </a:r>
            <a:r>
              <a:rPr lang="it-IT" dirty="0" smtClean="0"/>
              <a:t>. </a:t>
            </a:r>
            <a:r>
              <a:rPr lang="en-US" i="1" dirty="0" smtClean="0"/>
              <a:t>Realizing the potential for mutually reinforcing policies</a:t>
            </a:r>
            <a:r>
              <a:rPr lang="en-US" dirty="0" smtClean="0"/>
              <a:t>”, Background paper for the Meeting of G20 Labour and Employment Ministers - </a:t>
            </a:r>
            <a:r>
              <a:rPr lang="it-IT" dirty="0" smtClean="0"/>
              <a:t>Guadalajara, 17–18 May 2012 - </a:t>
            </a:r>
            <a:r>
              <a:rPr lang="en-US" dirty="0" smtClean="0"/>
              <a:t>Prepared by the </a:t>
            </a:r>
            <a:r>
              <a:rPr lang="en-US" b="1" dirty="0" smtClean="0"/>
              <a:t>ILO</a:t>
            </a:r>
            <a:r>
              <a:rPr lang="en-US" dirty="0" smtClean="0"/>
              <a:t> and the </a:t>
            </a:r>
            <a:r>
              <a:rPr lang="en-US" b="1" dirty="0" smtClean="0"/>
              <a:t>OECD</a:t>
            </a:r>
          </a:p>
          <a:p>
            <a:pPr algn="just"/>
            <a:r>
              <a:rPr lang="en-US" dirty="0" smtClean="0"/>
              <a:t>This paper (…) reviews the main short-term and longer term implications for the labour market of a transition towards sustainable development and green growth and highlights the main policy challenges for labour market and training policies”</a:t>
            </a:r>
          </a:p>
          <a:p>
            <a:pPr algn="just"/>
            <a:r>
              <a:rPr lang="en-US" dirty="0" smtClean="0"/>
              <a:t>“A successful transition towards a low-carbon and resource-efficient economy will necessarily reshape the labour market significantly, opening new </a:t>
            </a:r>
            <a:r>
              <a:rPr lang="it-IT" dirty="0" smtClean="0"/>
              <a:t>opportunities for decent work”</a:t>
            </a:r>
          </a:p>
          <a:p>
            <a:pPr algn="just"/>
            <a:r>
              <a:rPr lang="en-US" dirty="0" smtClean="0"/>
              <a:t>“The relationship between sustainable development green growth, decent work and good labour market performance can be mutually reinforcing (…)” </a:t>
            </a:r>
          </a:p>
          <a:p>
            <a:pPr algn="just"/>
            <a:r>
              <a:rPr lang="en-US" b="1" dirty="0" smtClean="0"/>
              <a:t>VENGONO FORNITI NUMEROSI SUGGERIMENTI</a:t>
            </a:r>
            <a:endParaRPr lang="en-US" dirty="0" smtClean="0"/>
          </a:p>
          <a:p>
            <a:endParaRPr lang="it-IT" dirty="0"/>
          </a:p>
        </p:txBody>
      </p:sp>
      <p:sp>
        <p:nvSpPr>
          <p:cNvPr id="5" name="Freccia in giù 4"/>
          <p:cNvSpPr/>
          <p:nvPr/>
        </p:nvSpPr>
        <p:spPr>
          <a:xfrm>
            <a:off x="4283968" y="6237312"/>
            <a:ext cx="43204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251520" y="188640"/>
            <a:ext cx="4244280" cy="6480720"/>
          </a:xfrm>
          <a:blipFill>
            <a:blip r:embed="rId2" cstate="print"/>
            <a:tile tx="0" ty="0" sx="100000" sy="100000" flip="none" algn="tl"/>
          </a:blipFill>
        </p:spPr>
        <p:txBody>
          <a:bodyPr>
            <a:normAutofit fontScale="77500" lnSpcReduction="20000"/>
          </a:bodyPr>
          <a:lstStyle/>
          <a:p>
            <a:pPr algn="just"/>
            <a:r>
              <a:rPr lang="en-US" dirty="0" smtClean="0"/>
              <a:t>“Government initiatives to promote the expansion of renewable energy have increased employment opportunities in the energy sector (…) projected to continue to grow at a rapid pace in the coming decades”</a:t>
            </a:r>
          </a:p>
          <a:p>
            <a:pPr algn="just"/>
            <a:r>
              <a:rPr lang="en-US" dirty="0" smtClean="0"/>
              <a:t>“Government incentives to improve the energy efficiency of buildings are playing an important </a:t>
            </a:r>
            <a:r>
              <a:rPr lang="it-IT" dirty="0" smtClean="0"/>
              <a:t>role in generating employment”</a:t>
            </a:r>
          </a:p>
          <a:p>
            <a:pPr algn="just"/>
            <a:r>
              <a:rPr lang="en-US" dirty="0" smtClean="0"/>
              <a:t>“Carefully designed policy packages, such as environmental tax reforms, which use the revenues from </a:t>
            </a:r>
            <a:r>
              <a:rPr lang="en-US" b="1" dirty="0" smtClean="0"/>
              <a:t>newly imposed environmental taxes to lower taxes on labour income</a:t>
            </a:r>
            <a:r>
              <a:rPr lang="en-US" dirty="0" smtClean="0"/>
              <a:t>, can play an important role in making environmental, employment and social policies mutually reinforcing”</a:t>
            </a:r>
            <a:endParaRPr lang="it-IT" dirty="0"/>
          </a:p>
        </p:txBody>
      </p:sp>
      <p:sp>
        <p:nvSpPr>
          <p:cNvPr id="4" name="Segnaposto contenuto 3"/>
          <p:cNvSpPr>
            <a:spLocks noGrp="1"/>
          </p:cNvSpPr>
          <p:nvPr>
            <p:ph sz="half" idx="2"/>
          </p:nvPr>
        </p:nvSpPr>
        <p:spPr>
          <a:xfrm>
            <a:off x="4648200" y="188640"/>
            <a:ext cx="4316288" cy="6480720"/>
          </a:xfrm>
          <a:blipFill>
            <a:blip r:embed="rId3" cstate="print"/>
            <a:tile tx="0" ty="0" sx="100000" sy="100000" flip="none" algn="tl"/>
          </a:blipFill>
        </p:spPr>
        <p:txBody>
          <a:bodyPr>
            <a:normAutofit fontScale="77500" lnSpcReduction="20000"/>
          </a:bodyPr>
          <a:lstStyle/>
          <a:p>
            <a:pPr algn="just"/>
            <a:r>
              <a:rPr lang="en-US" dirty="0" smtClean="0"/>
              <a:t>“(The) transition towards green growth will not always promote more and better quality employment. In particular, the transition to clean and efficient energy will entail adjustments to the labour market with gains and losses in employment and changes in skills requirements and occupational </a:t>
            </a:r>
            <a:r>
              <a:rPr lang="it-IT" dirty="0" smtClean="0"/>
              <a:t>profiles”:</a:t>
            </a:r>
          </a:p>
          <a:p>
            <a:pPr marL="514350" indent="-514350" algn="just">
              <a:buFont typeface="+mj-lt"/>
              <a:buAutoNum type="arabicPeriod"/>
            </a:pPr>
            <a:r>
              <a:rPr lang="it-IT" dirty="0" smtClean="0"/>
              <a:t>“Declining employment in fossil-fuel sectors (</a:t>
            </a:r>
            <a:r>
              <a:rPr lang="en-US" dirty="0" smtClean="0"/>
              <a:t>adjustment costs for the workers, firms and regions dependent on these sectors)”</a:t>
            </a:r>
          </a:p>
          <a:p>
            <a:pPr marL="514350" indent="-514350" algn="just">
              <a:buFont typeface="+mj-lt"/>
              <a:buAutoNum type="arabicPeriod"/>
            </a:pPr>
            <a:r>
              <a:rPr lang="en-US" dirty="0" smtClean="0"/>
              <a:t>“As new green jobs are created and existing jobs are transformed to become greener, many workers will need additional training and governments will need to prevent skill bottlenecks from becoming a barrier to achieving green </a:t>
            </a:r>
            <a:r>
              <a:rPr lang="it-IT" dirty="0" smtClean="0"/>
              <a:t>growth”</a:t>
            </a:r>
            <a:endParaRPr lang="en-US" dirty="0" smtClean="0"/>
          </a:p>
          <a:p>
            <a:pPr algn="just"/>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1143000"/>
          </a:xfrm>
          <a:solidFill>
            <a:srgbClr val="FFFF00"/>
          </a:solidFill>
        </p:spPr>
        <p:txBody>
          <a:bodyPr/>
          <a:lstStyle/>
          <a:p>
            <a:pPr algn="ctr"/>
            <a:r>
              <a:rPr lang="it-IT" b="1" dirty="0" smtClean="0"/>
              <a:t>In Europa?</a:t>
            </a:r>
            <a:endParaRPr lang="it-IT" b="1" dirty="0"/>
          </a:p>
        </p:txBody>
      </p:sp>
      <p:sp>
        <p:nvSpPr>
          <p:cNvPr id="3" name="Segnaposto contenuto 2"/>
          <p:cNvSpPr>
            <a:spLocks noGrp="1"/>
          </p:cNvSpPr>
          <p:nvPr>
            <p:ph idx="1"/>
          </p:nvPr>
        </p:nvSpPr>
        <p:spPr>
          <a:xfrm>
            <a:off x="251520" y="1700808"/>
            <a:ext cx="8712968" cy="4752528"/>
          </a:xfrm>
        </p:spPr>
        <p:txBody>
          <a:bodyPr/>
          <a:lstStyle/>
          <a:p>
            <a:pPr algn="just"/>
            <a:r>
              <a:rPr lang="it-IT" dirty="0" smtClean="0"/>
              <a:t>In considerazione delle competenze/obiettivi dell’UE in tema di occupazione, quali sono gli strumenti più idonei a rispondere a tali istanze?</a:t>
            </a:r>
          </a:p>
          <a:p>
            <a:pPr algn="just"/>
            <a:r>
              <a:rPr lang="it-IT" b="1" dirty="0" smtClean="0"/>
              <a:t>Tit.IX</a:t>
            </a:r>
            <a:r>
              <a:rPr lang="it-IT" dirty="0" smtClean="0"/>
              <a:t> (governance economica) - </a:t>
            </a:r>
            <a:r>
              <a:rPr lang="it-IT" b="1" dirty="0" smtClean="0"/>
              <a:t>Tit. X </a:t>
            </a:r>
            <a:r>
              <a:rPr lang="it-IT" dirty="0" smtClean="0"/>
              <a:t>(Politica sociale, Carta diritti fondamentali, Carta Sociale europea, Carta “comunitaria” – art. </a:t>
            </a:r>
            <a:r>
              <a:rPr lang="it-IT" smtClean="0"/>
              <a:t>151 TFUE)</a:t>
            </a:r>
            <a:endParaRPr lang="it-IT" dirty="0" smtClean="0"/>
          </a:p>
          <a:p>
            <a:pPr algn="just"/>
            <a:r>
              <a:rPr lang="it-IT" b="1" dirty="0" smtClean="0"/>
              <a:t>Tit. XVIII </a:t>
            </a:r>
            <a:r>
              <a:rPr lang="it-IT" dirty="0" smtClean="0"/>
              <a:t>“Coesione economica, sociale e territoriale”: esaltazione del principio di sussidiarietà e di prossimità; attenzione alle peculiarità locali; armonizzazione dal basso con il coinvolgimento degli attori locali”</a:t>
            </a:r>
          </a:p>
          <a:p>
            <a:pPr algn="just"/>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8229600" cy="1143000"/>
          </a:xfrm>
        </p:spPr>
        <p:txBody>
          <a:bodyPr/>
          <a:lstStyle/>
          <a:p>
            <a:pPr algn="ctr"/>
            <a:r>
              <a:rPr lang="it-IT" b="1" dirty="0" smtClean="0"/>
              <a:t>Idoneità e limiti</a:t>
            </a:r>
            <a:endParaRPr lang="it-IT" b="1" dirty="0"/>
          </a:p>
        </p:txBody>
      </p:sp>
      <p:sp>
        <p:nvSpPr>
          <p:cNvPr id="3" name="Segnaposto contenuto 2"/>
          <p:cNvSpPr>
            <a:spLocks noGrp="1"/>
          </p:cNvSpPr>
          <p:nvPr>
            <p:ph idx="1"/>
          </p:nvPr>
        </p:nvSpPr>
        <p:spPr>
          <a:xfrm>
            <a:off x="457200" y="1340768"/>
            <a:ext cx="8229600" cy="5184576"/>
          </a:xfrm>
        </p:spPr>
        <p:txBody>
          <a:bodyPr>
            <a:normAutofit fontScale="92500" lnSpcReduction="10000"/>
          </a:bodyPr>
          <a:lstStyle/>
          <a:p>
            <a:pPr algn="just"/>
            <a:r>
              <a:rPr lang="it-IT" b="1" dirty="0" smtClean="0"/>
              <a:t>Tit. IX</a:t>
            </a:r>
            <a:r>
              <a:rPr lang="it-IT" dirty="0" smtClean="0"/>
              <a:t>: permette di concordare tramite il MAC ogni macro – riforma a carattere strutturale. Il suo limite principale è la stretta adesione alle politiche economiche e di bilancio</a:t>
            </a:r>
          </a:p>
          <a:p>
            <a:pPr algn="just"/>
            <a:r>
              <a:rPr lang="it-IT" b="1" dirty="0" smtClean="0"/>
              <a:t>Tit. X</a:t>
            </a:r>
            <a:r>
              <a:rPr lang="it-IT" dirty="0" smtClean="0"/>
              <a:t>: permette di agire (legiferando) in tema di “diritto del lavoro” e di mantenimento/revisione/armonizzazione di un modello sociale europeo</a:t>
            </a:r>
          </a:p>
          <a:p>
            <a:pPr algn="just"/>
            <a:r>
              <a:rPr lang="it-IT" b="1" dirty="0" smtClean="0"/>
              <a:t>Tit. XVIII</a:t>
            </a:r>
            <a:r>
              <a:rPr lang="it-IT" dirty="0" smtClean="0"/>
              <a:t>: consente di agire per il riequilibrio socioeconomico dei territori dell’Unione, pur nel rischio di implementare l’UE a “macchie di leopardo”</a:t>
            </a:r>
          </a:p>
          <a:p>
            <a:pPr algn="just"/>
            <a:r>
              <a:rPr lang="it-IT" dirty="0" smtClean="0"/>
              <a:t>In Europa, la tendenza e quella di raggiungere un equilibrio sociale attraverso un modello che viene comunemente chiamato “flessicurezza”,  in grado di garantire e combinare elementi di sicurezza con la flessibilita del lavoro che le aziende richiedono</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19256" cy="792088"/>
          </a:xfrm>
          <a:solidFill>
            <a:schemeClr val="accent3">
              <a:lumMod val="40000"/>
              <a:lumOff val="60000"/>
            </a:schemeClr>
          </a:solidFill>
        </p:spPr>
        <p:txBody>
          <a:bodyPr>
            <a:normAutofit fontScale="90000"/>
          </a:bodyPr>
          <a:lstStyle/>
          <a:p>
            <a:pPr algn="ctr"/>
            <a:r>
              <a:rPr lang="it-IT" b="1" dirty="0" smtClean="0"/>
              <a:t>In Italia</a:t>
            </a:r>
            <a:endParaRPr lang="it-IT" b="1" dirty="0"/>
          </a:p>
        </p:txBody>
      </p:sp>
      <p:sp>
        <p:nvSpPr>
          <p:cNvPr id="3" name="Segnaposto contenuto 2"/>
          <p:cNvSpPr>
            <a:spLocks noGrp="1"/>
          </p:cNvSpPr>
          <p:nvPr>
            <p:ph idx="1"/>
          </p:nvPr>
        </p:nvSpPr>
        <p:spPr>
          <a:xfrm>
            <a:off x="251520" y="1124744"/>
            <a:ext cx="8712968" cy="5184576"/>
          </a:xfrm>
          <a:solidFill>
            <a:schemeClr val="bg1"/>
          </a:solidFill>
        </p:spPr>
        <p:txBody>
          <a:bodyPr>
            <a:normAutofit fontScale="92500" lnSpcReduction="20000"/>
          </a:bodyPr>
          <a:lstStyle/>
          <a:p>
            <a:pPr algn="just"/>
            <a:r>
              <a:rPr lang="it-IT" b="1" dirty="0" smtClean="0"/>
              <a:t>CNEL</a:t>
            </a:r>
            <a:r>
              <a:rPr lang="it-IT" dirty="0" smtClean="0"/>
              <a:t>: l’impostazione tipo </a:t>
            </a:r>
            <a:r>
              <a:rPr lang="it-IT" i="1" dirty="0" smtClean="0"/>
              <a:t>pro-attivo, </a:t>
            </a:r>
            <a:r>
              <a:rPr lang="it-IT" dirty="0" smtClean="0"/>
              <a:t>che permea il c.d. «Processo di Lussemburgo» (profilo più innovativo e caratterizzante della SEO) nella concezione delle tecniche di tutela del lavoro si scontra con la </a:t>
            </a:r>
            <a:r>
              <a:rPr lang="it-IT" i="1" dirty="0" smtClean="0"/>
              <a:t>tradizione italiana </a:t>
            </a:r>
            <a:r>
              <a:rPr lang="it-IT" dirty="0" smtClean="0"/>
              <a:t>connotata da un eccesso di protezione del lavoratore nel «rapporto di lavoro» a scapito della protezione nel «mercato»</a:t>
            </a:r>
          </a:p>
          <a:p>
            <a:pPr algn="just"/>
            <a:r>
              <a:rPr lang="it-IT" dirty="0" smtClean="0"/>
              <a:t>Consolidamento della protezione del «contraente debole» tramite  tecniche sanzionatorie di protezione del lavoratore nell’ambito di un rapporto di lavoro dipendente che ben presto (anche in seguito ad una “stratificazione disorganica e alluvionale” delle norme giuslavoristiche) risulterà preponderante e assorbente rispetto alle misure di tipo promozionale e incentivante – ossia alle tutele sul mercato (peraltro sperimentate nel nostro come in altri ordinamenti) imposte dalla SEO (maggiore attenzione alla protezione del lavoratore nel mercato e alle politiche di tutela dell’occupazione in generale)</a:t>
            </a:r>
          </a:p>
          <a:p>
            <a:pPr algn="just"/>
            <a:endParaRPr lang="it-IT" dirty="0" smtClean="0"/>
          </a:p>
          <a:p>
            <a:pPr algn="just"/>
            <a:endParaRPr lang="it-IT" dirty="0" smtClean="0"/>
          </a:p>
          <a:p>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332656"/>
            <a:ext cx="8784976" cy="6336704"/>
          </a:xfrm>
          <a:solidFill>
            <a:schemeClr val="bg1"/>
          </a:solidFill>
        </p:spPr>
        <p:txBody>
          <a:bodyPr>
            <a:normAutofit fontScale="92500" lnSpcReduction="20000"/>
          </a:bodyPr>
          <a:lstStyle/>
          <a:p>
            <a:pPr algn="just"/>
            <a:r>
              <a:rPr lang="it-IT" dirty="0" smtClean="0"/>
              <a:t>Per lungo tempo politica di “passivo trasferimento di risorse finanziarie dallo Stato alle imprese”, secondo logiche minimamente trasparenti, suscettibili di degenerazioni, attraverso provvedimenti legislativi «frammentari ed episodici, niente affatto coordinati»</a:t>
            </a:r>
          </a:p>
          <a:p>
            <a:pPr algn="just"/>
            <a:r>
              <a:rPr lang="it-IT" dirty="0" smtClean="0"/>
              <a:t>Tradizionale svalutazione delle tecniche di tutela del lavoro non orientate al consolidamento della posizione del singolo lavoratore nel rapporto di lavoro, comprese le misure promozionali non direttamente afferenti a una relazione contrattuale di lavoro subordinato già esistente</a:t>
            </a:r>
          </a:p>
          <a:p>
            <a:pPr algn="just"/>
            <a:r>
              <a:rPr lang="it-IT" dirty="0" smtClean="0"/>
              <a:t>Sistema di protezione del reddito dei disoccupati molto meno esteso di quello degli altri Paesi europei: importanza centrale all’obiettivo della conservazione del posto di lavoro già in essere. Trascurata ogni politica di incentivazione della ricollocazione del lavoratore verso una nuova occupazione (occupabilità o impiegabilità nel linguaggio UE, v. problematiche legate alla riforma sui servizi all’impiego)</a:t>
            </a:r>
          </a:p>
          <a:p>
            <a:pPr algn="just"/>
            <a:r>
              <a:rPr lang="it-IT" dirty="0" smtClean="0"/>
              <a:t>Attenzione incentrata piuttosto sugli “ammortizzatori sociali”, forme di sostegno al reddito di chi è già occupato</a:t>
            </a:r>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688"/>
            <a:ext cx="8229600" cy="5703912"/>
          </a:xfrm>
          <a:solidFill>
            <a:schemeClr val="bg1"/>
          </a:solidFill>
        </p:spPr>
        <p:txBody>
          <a:bodyPr>
            <a:normAutofit/>
          </a:bodyPr>
          <a:lstStyle/>
          <a:p>
            <a:pPr algn="just"/>
            <a:r>
              <a:rPr lang="it-IT" dirty="0" smtClean="0"/>
              <a:t>In Italia, esiste un divario ben noto tra la dimensione della flessibilita, ora ampiamente introdotta, e la dimensione della sicurezza sociale, in quanto l’attuale sistema di indennità di disoccupazione e complesso, frammentato e non in grado di coprire e sostenere tutti i disoccupati</a:t>
            </a:r>
          </a:p>
          <a:p>
            <a:pPr algn="just"/>
            <a:r>
              <a:rPr lang="it-IT" dirty="0" smtClean="0"/>
              <a:t>Il sistema italiano di sostegno alla disoccupazione non é collegato, in generale, alle politiche attive, come i programmi di integrazione nel mercato del lavoro, i programmi di ricerca di posti di lavoro e di formazione in grado di agevolare l’ingresso nel mercato dei disoccupati</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674</TotalTime>
  <Words>2945</Words>
  <Application>Microsoft Office PowerPoint</Application>
  <PresentationFormat>Presentazione su schermo (4:3)</PresentationFormat>
  <Paragraphs>198</Paragraphs>
  <Slides>21</Slides>
  <Notes>6</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Equinozio</vt:lpstr>
      <vt:lpstr>Diapositiva 1</vt:lpstr>
      <vt:lpstr>Occupazione e sviluppo</vt:lpstr>
      <vt:lpstr>Le istanze internazionali</vt:lpstr>
      <vt:lpstr>Diapositiva 4</vt:lpstr>
      <vt:lpstr>In Europa?</vt:lpstr>
      <vt:lpstr>Idoneità e limiti</vt:lpstr>
      <vt:lpstr>In Italia</vt:lpstr>
      <vt:lpstr>Diapositiva 8</vt:lpstr>
      <vt:lpstr>Diapositiva 9</vt:lpstr>
      <vt:lpstr>Diapositiva 10</vt:lpstr>
      <vt:lpstr>Coesione</vt:lpstr>
      <vt:lpstr>Perché una Politica di coesione UE?</vt:lpstr>
      <vt:lpstr>Diapositiva 13</vt:lpstr>
      <vt:lpstr>Coesione - Europa 2020</vt:lpstr>
      <vt:lpstr>Coesione: obiettivi tematici</vt:lpstr>
      <vt:lpstr>Diapositiva 16</vt:lpstr>
      <vt:lpstr>3 fondi per investire nella crescita e nell’occupazione</vt:lpstr>
      <vt:lpstr>Concentrazione tematica dell’FSE</vt:lpstr>
      <vt:lpstr>Il metodo:  programmazione, partenariato e gestione condivisa</vt:lpstr>
      <vt:lpstr>3 autorità per attuare la Politica di coesione</vt:lpstr>
      <vt:lpstr>Programma per l’occupazione e l’innovazione sociale (EaSI) - link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Massimo</dc:creator>
  <cp:lastModifiedBy>Operatore</cp:lastModifiedBy>
  <cp:revision>55</cp:revision>
  <dcterms:created xsi:type="dcterms:W3CDTF">2018-04-24T15:21:01Z</dcterms:created>
  <dcterms:modified xsi:type="dcterms:W3CDTF">2018-04-26T05:38:13Z</dcterms:modified>
</cp:coreProperties>
</file>