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4" r:id="rId18"/>
    <p:sldId id="272"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76E22B-0FE1-4E9E-8A6A-A3A9E3E1263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E54E89B7-6806-42E8-B0F6-3EB1423EEDC5}">
      <dgm:prSet phldrT="[Testo]"/>
      <dgm:spPr/>
      <dgm:t>
        <a:bodyPr/>
        <a:lstStyle/>
        <a:p>
          <a:pPr algn="just"/>
          <a:r>
            <a:rPr lang="it-IT" b="1" i="1" dirty="0" smtClean="0"/>
            <a:t>Processo di Lussemburgo</a:t>
          </a:r>
          <a:r>
            <a:rPr lang="it-IT" b="1" dirty="0" smtClean="0"/>
            <a:t>: strategia coordinata per migliorare l’efficienza del mercato del lavoro</a:t>
          </a:r>
          <a:endParaRPr lang="it-IT" dirty="0"/>
        </a:p>
      </dgm:t>
    </dgm:pt>
    <dgm:pt modelId="{F2FB20FF-4621-4C81-B24E-E034A2E07C41}" type="parTrans" cxnId="{95AE477E-D41F-46DF-A3B6-F14E62BDEAFE}">
      <dgm:prSet/>
      <dgm:spPr/>
      <dgm:t>
        <a:bodyPr/>
        <a:lstStyle/>
        <a:p>
          <a:endParaRPr lang="it-IT"/>
        </a:p>
      </dgm:t>
    </dgm:pt>
    <dgm:pt modelId="{05E1FBC9-2C29-43E6-AC3D-6EDCBD90CB6D}" type="sibTrans" cxnId="{95AE477E-D41F-46DF-A3B6-F14E62BDEAFE}">
      <dgm:prSet/>
      <dgm:spPr/>
      <dgm:t>
        <a:bodyPr/>
        <a:lstStyle/>
        <a:p>
          <a:endParaRPr lang="it-IT"/>
        </a:p>
      </dgm:t>
    </dgm:pt>
    <dgm:pt modelId="{EEC0D3AF-C916-4467-AFC0-20F500E3B412}">
      <dgm:prSet phldrT="[Tes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b="1" i="1" dirty="0" smtClean="0"/>
            <a:t>Processo di Cardiff </a:t>
          </a:r>
          <a:r>
            <a:rPr lang="it-IT" b="1" dirty="0" smtClean="0"/>
            <a:t>(1998): ampia politica di riforma economica</a:t>
          </a:r>
        </a:p>
        <a:p>
          <a:pPr defTabSz="266700">
            <a:lnSpc>
              <a:spcPct val="90000"/>
            </a:lnSpc>
            <a:spcBef>
              <a:spcPct val="0"/>
            </a:spcBef>
            <a:spcAft>
              <a:spcPct val="35000"/>
            </a:spcAft>
          </a:pPr>
          <a:endParaRPr lang="it-IT" dirty="0"/>
        </a:p>
      </dgm:t>
    </dgm:pt>
    <dgm:pt modelId="{854144D6-2AC0-41D1-A650-954CB027E659}" type="parTrans" cxnId="{A3656B29-B082-4E7F-98D9-B21A79FA7026}">
      <dgm:prSet/>
      <dgm:spPr/>
      <dgm:t>
        <a:bodyPr/>
        <a:lstStyle/>
        <a:p>
          <a:endParaRPr lang="it-IT"/>
        </a:p>
      </dgm:t>
    </dgm:pt>
    <dgm:pt modelId="{4779171C-AAD7-430A-8BDD-FDE9C8C2A9B1}" type="sibTrans" cxnId="{A3656B29-B082-4E7F-98D9-B21A79FA7026}">
      <dgm:prSet/>
      <dgm:spPr/>
      <dgm:t>
        <a:bodyPr/>
        <a:lstStyle/>
        <a:p>
          <a:endParaRPr lang="it-IT"/>
        </a:p>
      </dgm:t>
    </dgm:pt>
    <dgm:pt modelId="{4FE7D11B-E81E-4A9B-8758-02FB209A78CF}">
      <dgm:prSet phldrT="[Testo]"/>
      <dgm:spPr/>
      <dgm:t>
        <a:bodyPr/>
        <a:lstStyle/>
        <a:p>
          <a:pPr algn="just"/>
          <a:r>
            <a:rPr lang="it-IT" b="1" i="1" dirty="0" smtClean="0"/>
            <a:t>Processo di Colonia </a:t>
          </a:r>
          <a:r>
            <a:rPr lang="it-IT" b="1" dirty="0" smtClean="0"/>
            <a:t>(1999): dialogo macroeconomico in ambito ECOFIN in collaborazione con il Consiglio Occupazione e Affari sociali</a:t>
          </a:r>
          <a:endParaRPr lang="it-IT" dirty="0"/>
        </a:p>
      </dgm:t>
    </dgm:pt>
    <dgm:pt modelId="{C45B2039-6674-4238-AFB8-099A8D8CEEE1}" type="parTrans" cxnId="{92734EE4-1A68-47BA-8AA1-5F064B2EE579}">
      <dgm:prSet/>
      <dgm:spPr/>
      <dgm:t>
        <a:bodyPr/>
        <a:lstStyle/>
        <a:p>
          <a:endParaRPr lang="it-IT"/>
        </a:p>
      </dgm:t>
    </dgm:pt>
    <dgm:pt modelId="{4A1E850F-D30D-4F03-9774-76DAEC19C31F}" type="sibTrans" cxnId="{92734EE4-1A68-47BA-8AA1-5F064B2EE579}">
      <dgm:prSet/>
      <dgm:spPr/>
      <dgm:t>
        <a:bodyPr/>
        <a:lstStyle/>
        <a:p>
          <a:endParaRPr lang="it-IT"/>
        </a:p>
      </dgm:t>
    </dgm:pt>
    <dgm:pt modelId="{E230AFD3-16E3-4639-9EE8-4EEB1E027FE0}" type="pres">
      <dgm:prSet presAssocID="{9376E22B-0FE1-4E9E-8A6A-A3A9E3E12636}" presName="linear" presStyleCnt="0">
        <dgm:presLayoutVars>
          <dgm:animLvl val="lvl"/>
          <dgm:resizeHandles val="exact"/>
        </dgm:presLayoutVars>
      </dgm:prSet>
      <dgm:spPr/>
      <dgm:t>
        <a:bodyPr/>
        <a:lstStyle/>
        <a:p>
          <a:endParaRPr lang="it-IT"/>
        </a:p>
      </dgm:t>
    </dgm:pt>
    <dgm:pt modelId="{A0EC8C16-D679-4CA1-AA69-8D9F5243F0B5}" type="pres">
      <dgm:prSet presAssocID="{E54E89B7-6806-42E8-B0F6-3EB1423EEDC5}" presName="parentText" presStyleLbl="node1" presStyleIdx="0" presStyleCnt="3" custLinFactY="96162" custLinFactNeighborY="100000">
        <dgm:presLayoutVars>
          <dgm:chMax val="0"/>
          <dgm:bulletEnabled val="1"/>
        </dgm:presLayoutVars>
      </dgm:prSet>
      <dgm:spPr/>
      <dgm:t>
        <a:bodyPr/>
        <a:lstStyle/>
        <a:p>
          <a:endParaRPr lang="it-IT"/>
        </a:p>
      </dgm:t>
    </dgm:pt>
    <dgm:pt modelId="{BFA3A4A3-59C8-405C-BDAF-5B636C97DEA9}" type="pres">
      <dgm:prSet presAssocID="{05E1FBC9-2C29-43E6-AC3D-6EDCBD90CB6D}" presName="spacer" presStyleCnt="0"/>
      <dgm:spPr/>
    </dgm:pt>
    <dgm:pt modelId="{719C3025-9907-48EF-BF3E-F4C430704344}" type="pres">
      <dgm:prSet presAssocID="{EEC0D3AF-C916-4467-AFC0-20F500E3B412}" presName="parentText" presStyleLbl="node1" presStyleIdx="1" presStyleCnt="3" custLinFactY="-124071" custLinFactNeighborY="-200000">
        <dgm:presLayoutVars>
          <dgm:chMax val="0"/>
          <dgm:bulletEnabled val="1"/>
        </dgm:presLayoutVars>
      </dgm:prSet>
      <dgm:spPr/>
      <dgm:t>
        <a:bodyPr/>
        <a:lstStyle/>
        <a:p>
          <a:endParaRPr lang="it-IT"/>
        </a:p>
      </dgm:t>
    </dgm:pt>
    <dgm:pt modelId="{C80000A7-F8D6-42E5-BF7F-E8F6ED811988}" type="pres">
      <dgm:prSet presAssocID="{4779171C-AAD7-430A-8BDD-FDE9C8C2A9B1}" presName="spacer" presStyleCnt="0"/>
      <dgm:spPr/>
    </dgm:pt>
    <dgm:pt modelId="{5D86E5B2-148F-4267-9602-F169A58FC349}" type="pres">
      <dgm:prSet presAssocID="{4FE7D11B-E81E-4A9B-8758-02FB209A78CF}" presName="parentText" presStyleLbl="node1" presStyleIdx="2" presStyleCnt="3">
        <dgm:presLayoutVars>
          <dgm:chMax val="0"/>
          <dgm:bulletEnabled val="1"/>
        </dgm:presLayoutVars>
      </dgm:prSet>
      <dgm:spPr/>
      <dgm:t>
        <a:bodyPr/>
        <a:lstStyle/>
        <a:p>
          <a:endParaRPr lang="it-IT"/>
        </a:p>
      </dgm:t>
    </dgm:pt>
  </dgm:ptLst>
  <dgm:cxnLst>
    <dgm:cxn modelId="{A92EBB62-4F52-49E3-946E-A17D2A9720FA}" type="presOf" srcId="{9376E22B-0FE1-4E9E-8A6A-A3A9E3E12636}" destId="{E230AFD3-16E3-4639-9EE8-4EEB1E027FE0}" srcOrd="0" destOrd="0" presId="urn:microsoft.com/office/officeart/2005/8/layout/vList2"/>
    <dgm:cxn modelId="{70F90004-E47C-4A83-8A2B-AB7E1221E6D7}" type="presOf" srcId="{EEC0D3AF-C916-4467-AFC0-20F500E3B412}" destId="{719C3025-9907-48EF-BF3E-F4C430704344}" srcOrd="0" destOrd="0" presId="urn:microsoft.com/office/officeart/2005/8/layout/vList2"/>
    <dgm:cxn modelId="{92734EE4-1A68-47BA-8AA1-5F064B2EE579}" srcId="{9376E22B-0FE1-4E9E-8A6A-A3A9E3E12636}" destId="{4FE7D11B-E81E-4A9B-8758-02FB209A78CF}" srcOrd="2" destOrd="0" parTransId="{C45B2039-6674-4238-AFB8-099A8D8CEEE1}" sibTransId="{4A1E850F-D30D-4F03-9774-76DAEC19C31F}"/>
    <dgm:cxn modelId="{9BB81348-ADCB-4D7A-9677-12F6C629566D}" type="presOf" srcId="{E54E89B7-6806-42E8-B0F6-3EB1423EEDC5}" destId="{A0EC8C16-D679-4CA1-AA69-8D9F5243F0B5}" srcOrd="0" destOrd="0" presId="urn:microsoft.com/office/officeart/2005/8/layout/vList2"/>
    <dgm:cxn modelId="{A3656B29-B082-4E7F-98D9-B21A79FA7026}" srcId="{9376E22B-0FE1-4E9E-8A6A-A3A9E3E12636}" destId="{EEC0D3AF-C916-4467-AFC0-20F500E3B412}" srcOrd="1" destOrd="0" parTransId="{854144D6-2AC0-41D1-A650-954CB027E659}" sibTransId="{4779171C-AAD7-430A-8BDD-FDE9C8C2A9B1}"/>
    <dgm:cxn modelId="{95AE477E-D41F-46DF-A3B6-F14E62BDEAFE}" srcId="{9376E22B-0FE1-4E9E-8A6A-A3A9E3E12636}" destId="{E54E89B7-6806-42E8-B0F6-3EB1423EEDC5}" srcOrd="0" destOrd="0" parTransId="{F2FB20FF-4621-4C81-B24E-E034A2E07C41}" sibTransId="{05E1FBC9-2C29-43E6-AC3D-6EDCBD90CB6D}"/>
    <dgm:cxn modelId="{567CDB9A-E811-40E9-B112-36D3873ACA22}" type="presOf" srcId="{4FE7D11B-E81E-4A9B-8758-02FB209A78CF}" destId="{5D86E5B2-148F-4267-9602-F169A58FC349}" srcOrd="0" destOrd="0" presId="urn:microsoft.com/office/officeart/2005/8/layout/vList2"/>
    <dgm:cxn modelId="{A22F7F38-A39C-4C4D-A420-6CB7392F9165}" type="presParOf" srcId="{E230AFD3-16E3-4639-9EE8-4EEB1E027FE0}" destId="{A0EC8C16-D679-4CA1-AA69-8D9F5243F0B5}" srcOrd="0" destOrd="0" presId="urn:microsoft.com/office/officeart/2005/8/layout/vList2"/>
    <dgm:cxn modelId="{F91D6BE7-67F3-4C85-99AB-853E1963EFE2}" type="presParOf" srcId="{E230AFD3-16E3-4639-9EE8-4EEB1E027FE0}" destId="{BFA3A4A3-59C8-405C-BDAF-5B636C97DEA9}" srcOrd="1" destOrd="0" presId="urn:microsoft.com/office/officeart/2005/8/layout/vList2"/>
    <dgm:cxn modelId="{2A2320BB-6616-41B0-89BF-4AFBD07D5D56}" type="presParOf" srcId="{E230AFD3-16E3-4639-9EE8-4EEB1E027FE0}" destId="{719C3025-9907-48EF-BF3E-F4C430704344}" srcOrd="2" destOrd="0" presId="urn:microsoft.com/office/officeart/2005/8/layout/vList2"/>
    <dgm:cxn modelId="{8DB10F0D-21A2-4FC8-A3F7-0F0D99777084}" type="presParOf" srcId="{E230AFD3-16E3-4639-9EE8-4EEB1E027FE0}" destId="{C80000A7-F8D6-42E5-BF7F-E8F6ED811988}" srcOrd="3" destOrd="0" presId="urn:microsoft.com/office/officeart/2005/8/layout/vList2"/>
    <dgm:cxn modelId="{2E0C8E02-BA2F-49A0-A1CF-C779A000ED42}" type="presParOf" srcId="{E230AFD3-16E3-4639-9EE8-4EEB1E027FE0}" destId="{5D86E5B2-148F-4267-9602-F169A58FC349}"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19/04/2018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19/04/2018</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664" y="0"/>
            <a:ext cx="5292080" cy="13856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Rettangolo 7"/>
          <p:cNvSpPr/>
          <p:nvPr/>
        </p:nvSpPr>
        <p:spPr>
          <a:xfrm>
            <a:off x="539552" y="1124744"/>
            <a:ext cx="7920880" cy="2246769"/>
          </a:xfrm>
          <a:prstGeom prst="rect">
            <a:avLst/>
          </a:prstGeom>
        </p:spPr>
        <p:txBody>
          <a:bodyPr wrap="square">
            <a:spAutoFit/>
          </a:bodyPr>
          <a:lstStyle/>
          <a:p>
            <a:pPr algn="ctr"/>
            <a:r>
              <a:rPr lang="en-US" sz="2000" b="1" dirty="0" smtClean="0">
                <a:solidFill>
                  <a:srgbClr val="002060"/>
                </a:solidFill>
                <a:ea typeface="Tahoma" panose="020B0604030504040204" pitchFamily="34" charset="0"/>
                <a:cs typeface="Times New Roman" panose="02020603050405020304" pitchFamily="18" charset="0"/>
              </a:rPr>
              <a:t>Cattedra Jean Monnet </a:t>
            </a:r>
            <a:br>
              <a:rPr lang="en-US" sz="2000" b="1" dirty="0" smtClean="0">
                <a:solidFill>
                  <a:srgbClr val="002060"/>
                </a:solidFill>
                <a:ea typeface="Tahoma" panose="020B0604030504040204" pitchFamily="34" charset="0"/>
                <a:cs typeface="Times New Roman" panose="02020603050405020304" pitchFamily="18" charset="0"/>
              </a:rPr>
            </a:br>
            <a:r>
              <a:rPr lang="en-US" sz="2000" b="1" dirty="0" smtClean="0">
                <a:solidFill>
                  <a:srgbClr val="002060"/>
                </a:solidFill>
                <a:ea typeface="Tahoma" panose="020B0604030504040204" pitchFamily="34" charset="0"/>
                <a:cs typeface="Times New Roman" panose="02020603050405020304" pitchFamily="18" charset="0"/>
              </a:rPr>
              <a:t>The implementation of EU policies by Regional and Local authorities (EUREL) </a:t>
            </a:r>
            <a:br>
              <a:rPr lang="en-US" sz="2000" b="1" dirty="0" smtClean="0">
                <a:solidFill>
                  <a:srgbClr val="002060"/>
                </a:solidFill>
                <a:ea typeface="Tahoma" panose="020B0604030504040204" pitchFamily="34" charset="0"/>
                <a:cs typeface="Times New Roman" panose="02020603050405020304" pitchFamily="18" charset="0"/>
              </a:rPr>
            </a:br>
            <a:r>
              <a:rPr lang="en-US" sz="2000" b="1" dirty="0" smtClean="0">
                <a:solidFill>
                  <a:srgbClr val="002060"/>
                </a:solidFill>
                <a:ea typeface="Tahoma" panose="020B0604030504040204" pitchFamily="34" charset="0"/>
                <a:cs typeface="Times New Roman" panose="02020603050405020304" pitchFamily="18" charset="0"/>
              </a:rPr>
              <a:t>A.A. 2017/2018</a:t>
            </a:r>
          </a:p>
          <a:p>
            <a:pPr algn="ctr"/>
            <a:r>
              <a:rPr lang="en-US" sz="2000" b="1" dirty="0" smtClean="0">
                <a:solidFill>
                  <a:srgbClr val="002060"/>
                </a:solidFill>
                <a:ea typeface="Tahoma" panose="020B0604030504040204" pitchFamily="34" charset="0"/>
                <a:cs typeface="Times New Roman" panose="02020603050405020304" pitchFamily="18" charset="0"/>
              </a:rPr>
              <a:t>Modulo “</a:t>
            </a:r>
            <a:r>
              <a:rPr lang="it-IT" sz="2000" b="1" dirty="0" smtClean="0">
                <a:solidFill>
                  <a:srgbClr val="002060"/>
                </a:solidFill>
              </a:rPr>
              <a:t>Diritto e politiche dell’Unione europea per l’occupazione e lo sviluppo”</a:t>
            </a:r>
          </a:p>
          <a:p>
            <a:pPr algn="ctr"/>
            <a:endParaRPr lang="it-IT" sz="2000" dirty="0">
              <a:solidFill>
                <a:srgbClr val="002060"/>
              </a:solidFill>
            </a:endParaRPr>
          </a:p>
        </p:txBody>
      </p:sp>
      <p:sp>
        <p:nvSpPr>
          <p:cNvPr id="4" name="CasellaDiTesto 3"/>
          <p:cNvSpPr txBox="1"/>
          <p:nvPr/>
        </p:nvSpPr>
        <p:spPr>
          <a:xfrm>
            <a:off x="539552" y="3429000"/>
            <a:ext cx="7920880" cy="1261884"/>
          </a:xfrm>
          <a:prstGeom prst="rect">
            <a:avLst/>
          </a:prstGeom>
          <a:solidFill>
            <a:schemeClr val="accent2">
              <a:lumMod val="40000"/>
              <a:lumOff val="60000"/>
            </a:schemeClr>
          </a:solidFill>
          <a:ln w="19050">
            <a:solidFill>
              <a:srgbClr val="0070C0"/>
            </a:solidFill>
          </a:ln>
          <a:effectLst>
            <a:glow rad="139700">
              <a:schemeClr val="accent6">
                <a:satMod val="175000"/>
                <a:alpha val="40000"/>
              </a:schemeClr>
            </a:glow>
          </a:effectLst>
        </p:spPr>
        <p:txBody>
          <a:bodyPr wrap="square" rtlCol="0">
            <a:spAutoFit/>
          </a:bodyPr>
          <a:lstStyle/>
          <a:p>
            <a:pPr algn="ctr"/>
            <a:r>
              <a:rPr lang="it-IT" sz="2400" b="1" dirty="0" smtClean="0"/>
              <a:t>Lezione 3</a:t>
            </a:r>
          </a:p>
          <a:p>
            <a:pPr algn="ctr"/>
            <a:r>
              <a:rPr lang="it-IT" sz="2400" b="1" i="1" dirty="0" smtClean="0"/>
              <a:t>“Le tappe della Strategia europea per l’occupazione” </a:t>
            </a:r>
            <a:r>
              <a:rPr lang="it-IT" sz="2800" i="1" dirty="0" smtClean="0">
                <a:solidFill>
                  <a:srgbClr val="0070C0"/>
                </a:solidFill>
              </a:rPr>
              <a:t>	</a:t>
            </a:r>
          </a:p>
        </p:txBody>
      </p:sp>
      <p:sp>
        <p:nvSpPr>
          <p:cNvPr id="6" name="CasellaDiTesto 5"/>
          <p:cNvSpPr txBox="1"/>
          <p:nvPr/>
        </p:nvSpPr>
        <p:spPr>
          <a:xfrm>
            <a:off x="323528" y="5657671"/>
            <a:ext cx="3312368" cy="646331"/>
          </a:xfrm>
          <a:prstGeom prst="rect">
            <a:avLst/>
          </a:prstGeom>
          <a:noFill/>
        </p:spPr>
        <p:txBody>
          <a:bodyPr wrap="square" rtlCol="0">
            <a:spAutoFit/>
          </a:bodyPr>
          <a:lstStyle/>
          <a:p>
            <a:pPr algn="ctr"/>
            <a:r>
              <a:rPr lang="it-IT" b="1" dirty="0" smtClean="0"/>
              <a:t>Massimo Bartoli</a:t>
            </a:r>
          </a:p>
          <a:p>
            <a:pPr algn="ctr"/>
            <a:r>
              <a:rPr lang="it-IT" b="1" dirty="0" smtClean="0"/>
              <a:t>massimo.bartoli@unipg.it</a:t>
            </a:r>
            <a:endParaRPr lang="it-IT" b="1" dirty="0"/>
          </a:p>
        </p:txBody>
      </p:sp>
    </p:spTree>
    <p:extLst>
      <p:ext uri="{BB962C8B-B14F-4D97-AF65-F5344CB8AC3E}">
        <p14:creationId xmlns="" xmlns:p14="http://schemas.microsoft.com/office/powerpoint/2010/main" val="1455934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1"/>
            <a:ext cx="9144000" cy="68180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0"/>
            <a:ext cx="7272808" cy="836712"/>
          </a:xfrm>
          <a:solidFill>
            <a:schemeClr val="accent5">
              <a:lumMod val="20000"/>
              <a:lumOff val="80000"/>
            </a:schemeClr>
          </a:solidFill>
        </p:spPr>
        <p:txBody>
          <a:bodyPr>
            <a:normAutofit/>
          </a:bodyPr>
          <a:lstStyle/>
          <a:p>
            <a:r>
              <a:rPr lang="it-IT" b="1" dirty="0" smtClean="0"/>
              <a:t>L’attuale SEO</a:t>
            </a:r>
            <a:endParaRPr lang="it-IT" b="1" dirty="0"/>
          </a:p>
        </p:txBody>
      </p:sp>
      <p:sp>
        <p:nvSpPr>
          <p:cNvPr id="3" name="Segnaposto contenuto 2"/>
          <p:cNvSpPr>
            <a:spLocks noGrp="1"/>
          </p:cNvSpPr>
          <p:nvPr>
            <p:ph idx="1"/>
          </p:nvPr>
        </p:nvSpPr>
        <p:spPr>
          <a:xfrm>
            <a:off x="251520" y="1124744"/>
            <a:ext cx="8640960" cy="5400600"/>
          </a:xfrm>
        </p:spPr>
        <p:txBody>
          <a:bodyPr>
            <a:normAutofit fontScale="85000" lnSpcReduction="20000"/>
          </a:bodyPr>
          <a:lstStyle/>
          <a:p>
            <a:pPr algn="just"/>
            <a:r>
              <a:rPr lang="it-IT" dirty="0" smtClean="0"/>
              <a:t>Rientra nella strategia </a:t>
            </a:r>
            <a:r>
              <a:rPr lang="it-IT" i="1" dirty="0" smtClean="0"/>
              <a:t>Europa 2020</a:t>
            </a:r>
            <a:r>
              <a:rPr lang="it-IT" dirty="0" smtClean="0"/>
              <a:t> e viene attuata tramite il </a:t>
            </a:r>
            <a:r>
              <a:rPr lang="it-IT" b="1" dirty="0" smtClean="0"/>
              <a:t>Semestre europeo (</a:t>
            </a:r>
            <a:r>
              <a:rPr lang="it-IT" dirty="0" smtClean="0"/>
              <a:t>processo annuale che promuove lo stretto coordinamento delle politiche tra gli SM e le Istituzioni europee) interessandone quattro tappe:</a:t>
            </a:r>
          </a:p>
          <a:p>
            <a:pPr marL="514350" lvl="0" indent="-514350" algn="just">
              <a:buFont typeface="+mj-lt"/>
              <a:buAutoNum type="arabicPeriod"/>
            </a:pPr>
            <a:r>
              <a:rPr lang="it-IT" dirty="0" smtClean="0"/>
              <a:t>gli </a:t>
            </a:r>
            <a:r>
              <a:rPr lang="it-IT" b="1" dirty="0" smtClean="0"/>
              <a:t>orientamenti per l'occupazione – OpO - (</a:t>
            </a:r>
            <a:r>
              <a:rPr lang="it-IT" dirty="0" smtClean="0"/>
              <a:t>priorità ed obiettivi comuni per le politiche del lavoro, proposti dalla COM, convenuti dai singoli governi e adottati dal CONS;</a:t>
            </a:r>
          </a:p>
          <a:p>
            <a:pPr marL="514350" lvl="0" indent="-514350" algn="just">
              <a:buFont typeface="+mj-lt"/>
              <a:buAutoNum type="arabicPeriod"/>
            </a:pPr>
            <a:r>
              <a:rPr lang="it-IT" dirty="0" smtClean="0"/>
              <a:t>la </a:t>
            </a:r>
            <a:r>
              <a:rPr lang="it-IT" b="1" dirty="0" smtClean="0"/>
              <a:t>relazione comune sull'occupazione </a:t>
            </a:r>
            <a:r>
              <a:rPr lang="it-IT" dirty="0" smtClean="0"/>
              <a:t>(esamina la situazione del lavoro in Europa, l'attuazione degli </a:t>
            </a:r>
            <a:r>
              <a:rPr lang="it-IT" b="1" dirty="0" smtClean="0"/>
              <a:t>OpO </a:t>
            </a:r>
            <a:r>
              <a:rPr lang="it-IT" dirty="0" smtClean="0"/>
              <a:t>e il quadro di valutazione dei principali indicatori occupazionali e sociali. Viene pubblicata dalla COM e adottata dal CONS</a:t>
            </a:r>
          </a:p>
          <a:p>
            <a:pPr marL="514350" lvl="0" indent="-514350" algn="just">
              <a:buFont typeface="+mj-lt"/>
              <a:buAutoNum type="arabicPeriod"/>
            </a:pPr>
            <a:r>
              <a:rPr lang="it-IT" b="1" dirty="0" smtClean="0"/>
              <a:t>i programmi nazionali di riforma – PNR -</a:t>
            </a:r>
            <a:r>
              <a:rPr lang="it-IT" dirty="0" smtClean="0"/>
              <a:t> (presentati dai governi e analizzati dalla COM – banca dati - tenendo conto degli obiettivi della Strategia Europa 2020)</a:t>
            </a:r>
          </a:p>
          <a:p>
            <a:pPr marL="514350" lvl="0" indent="-514350" algn="just">
              <a:buFont typeface="+mj-lt"/>
              <a:buAutoNum type="arabicPeriod"/>
            </a:pPr>
            <a:r>
              <a:rPr lang="it-IT" b="1" dirty="0" smtClean="0"/>
              <a:t>le relazioni nazionali – RN - </a:t>
            </a:r>
            <a:r>
              <a:rPr lang="it-IT" dirty="0" smtClean="0"/>
              <a:t>(analizzano le politiche economiche degli SM; pubblicate dalla COM dopo valutazione dei programmi nazionali di riforma. Sulla base delle RN vengono formulate  </a:t>
            </a:r>
            <a:r>
              <a:rPr lang="it-IT" b="1" dirty="0" smtClean="0"/>
              <a:t>raccomandazioni specifiche per paese  - RSP</a:t>
            </a:r>
          </a:p>
          <a:p>
            <a:pPr algn="just">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7992888" cy="620688"/>
          </a:xfrm>
          <a:solidFill>
            <a:schemeClr val="bg2"/>
          </a:solidFill>
        </p:spPr>
        <p:txBody>
          <a:bodyPr>
            <a:normAutofit fontScale="90000"/>
          </a:bodyPr>
          <a:lstStyle/>
          <a:p>
            <a:r>
              <a:rPr lang="it-IT" b="1" dirty="0" smtClean="0"/>
              <a:t>Il semestre europeo</a:t>
            </a:r>
            <a:endParaRPr lang="it-IT" b="1" dirty="0"/>
          </a:p>
        </p:txBody>
      </p:sp>
      <p:sp>
        <p:nvSpPr>
          <p:cNvPr id="3" name="Segnaposto contenuto 2"/>
          <p:cNvSpPr>
            <a:spLocks noGrp="1"/>
          </p:cNvSpPr>
          <p:nvPr>
            <p:ph idx="1"/>
          </p:nvPr>
        </p:nvSpPr>
        <p:spPr>
          <a:xfrm>
            <a:off x="395536" y="1268760"/>
            <a:ext cx="8424936" cy="4797152"/>
          </a:xfrm>
        </p:spPr>
        <p:txBody>
          <a:bodyPr>
            <a:normAutofit/>
          </a:bodyPr>
          <a:lstStyle/>
          <a:p>
            <a:pPr algn="just"/>
            <a:r>
              <a:rPr lang="it-IT" dirty="0" smtClean="0"/>
              <a:t>Introdotto nel 2010, segue un preciso calendario in base al quale gli SM ricevono consulenza a livello di UE ("orientamenti") e presentano successivamente i loro programmi (PNR e "</a:t>
            </a:r>
            <a:r>
              <a:rPr lang="it-IT" b="1" dirty="0" smtClean="0"/>
              <a:t>programmi di stabilità o di convergenza</a:t>
            </a:r>
            <a:r>
              <a:rPr lang="it-IT" dirty="0" smtClean="0"/>
              <a:t>") per una valutazione a livello di UE a cui seguono “</a:t>
            </a:r>
            <a:r>
              <a:rPr lang="it-IT" b="1" dirty="0" smtClean="0"/>
              <a:t>raccomandazioni individuali</a:t>
            </a:r>
            <a:r>
              <a:rPr lang="it-IT" dirty="0" smtClean="0"/>
              <a:t>” (RSP) da tenere in considerazione nelle rispettive politiche di bilancio, economiche, occupazionali. Gli SM possono inoltre ricevere raccomandazioni per la correzione di squilibri macroeconomici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lstStyle/>
          <a:p>
            <a:r>
              <a:rPr lang="it-IT" b="1" dirty="0" smtClean="0"/>
              <a:t> Fase preparatoria</a:t>
            </a:r>
            <a:endParaRPr lang="it-IT" b="1" dirty="0"/>
          </a:p>
        </p:txBody>
      </p:sp>
      <p:sp>
        <p:nvSpPr>
          <p:cNvPr id="3" name="Segnaposto contenuto 2"/>
          <p:cNvSpPr>
            <a:spLocks noGrp="1"/>
          </p:cNvSpPr>
          <p:nvPr>
            <p:ph idx="1"/>
          </p:nvPr>
        </p:nvSpPr>
        <p:spPr>
          <a:xfrm>
            <a:off x="457200" y="1628800"/>
            <a:ext cx="8229600" cy="4695800"/>
          </a:xfrm>
        </p:spPr>
        <p:txBody>
          <a:bodyPr>
            <a:normAutofit fontScale="92500" lnSpcReduction="20000"/>
          </a:bodyPr>
          <a:lstStyle/>
          <a:p>
            <a:pPr algn="just"/>
            <a:r>
              <a:rPr lang="it-IT" dirty="0" smtClean="0"/>
              <a:t>Analisi della situazione e </a:t>
            </a:r>
            <a:r>
              <a:rPr lang="it-IT" i="1" dirty="0" smtClean="0"/>
              <a:t>follow-up</a:t>
            </a:r>
            <a:r>
              <a:rPr lang="it-IT" dirty="0" smtClean="0"/>
              <a:t> dell'anno precedente</a:t>
            </a:r>
          </a:p>
          <a:p>
            <a:pPr algn="just"/>
            <a:r>
              <a:rPr lang="it-IT" dirty="0" smtClean="0"/>
              <a:t> </a:t>
            </a:r>
            <a:r>
              <a:rPr lang="it-IT" b="1" dirty="0" smtClean="0"/>
              <a:t>Novembre/Dicembre</a:t>
            </a:r>
            <a:r>
              <a:rPr lang="it-IT" dirty="0" smtClean="0"/>
              <a:t>: la COM pubblica un'</a:t>
            </a:r>
            <a:r>
              <a:rPr lang="it-IT" b="1" dirty="0" smtClean="0"/>
              <a:t>analisi annuale della crescita </a:t>
            </a:r>
            <a:r>
              <a:rPr lang="it-IT" dirty="0" smtClean="0"/>
              <a:t>(parere sulle priorità politiche dell'UE per l'anno successivo che gli SM sono invitati a considerare nell'elaborazione delle loro politiche economiche)  e una </a:t>
            </a:r>
            <a:r>
              <a:rPr lang="it-IT" b="1" dirty="0" smtClean="0"/>
              <a:t>relazione sul meccanismo di allerta</a:t>
            </a:r>
            <a:r>
              <a:rPr lang="it-IT" dirty="0" smtClean="0"/>
              <a:t> per l'anno successivo (valutazione degli sviluppi macroeconomici negli SM con possibili esami di approfondimenti di casi di potenziali squilibri che possono condurre anche a raccomandazioni politiche)</a:t>
            </a:r>
          </a:p>
          <a:p>
            <a:pPr algn="just"/>
            <a:r>
              <a:rPr lang="it-IT" dirty="0" smtClean="0"/>
              <a:t>La COM propone inoltre un </a:t>
            </a:r>
            <a:r>
              <a:rPr lang="it-IT" b="1" dirty="0" smtClean="0"/>
              <a:t>progetto di raccomandazione </a:t>
            </a:r>
            <a:r>
              <a:rPr lang="it-IT" dirty="0" smtClean="0"/>
              <a:t>del CONS </a:t>
            </a:r>
            <a:r>
              <a:rPr lang="it-IT" b="1" dirty="0" smtClean="0"/>
              <a:t>sulla politica economica della zona euro</a:t>
            </a:r>
            <a:r>
              <a:rPr lang="it-IT" dirty="0" smtClean="0"/>
              <a:t> (per una migliore integrazione fra le dimensioni nazionale e della zona euro della governance economica dell'UE)</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92696"/>
            <a:ext cx="8496944" cy="5904656"/>
          </a:xfrm>
          <a:solidFill>
            <a:schemeClr val="bg2"/>
          </a:solidFill>
        </p:spPr>
        <p:txBody>
          <a:bodyPr>
            <a:normAutofit fontScale="92500"/>
          </a:bodyPr>
          <a:lstStyle/>
          <a:p>
            <a:pPr algn="just"/>
            <a:r>
              <a:rPr lang="it-IT" b="1" dirty="0" smtClean="0"/>
              <a:t>Gennaio-Febbraio</a:t>
            </a:r>
            <a:r>
              <a:rPr lang="it-IT" dirty="0" smtClean="0"/>
              <a:t>: Il CONS discute </a:t>
            </a:r>
            <a:r>
              <a:rPr lang="it-IT" b="1" dirty="0" smtClean="0"/>
              <a:t>l'analisi annuale della crescita</a:t>
            </a:r>
            <a:r>
              <a:rPr lang="it-IT" dirty="0" smtClean="0"/>
              <a:t>, formula </a:t>
            </a:r>
            <a:r>
              <a:rPr lang="it-IT" b="1" dirty="0" smtClean="0"/>
              <a:t>orientamenti politici generali </a:t>
            </a:r>
            <a:r>
              <a:rPr lang="it-IT" dirty="0" smtClean="0"/>
              <a:t>e adotta </a:t>
            </a:r>
            <a:r>
              <a:rPr lang="it-IT" b="1" dirty="0" smtClean="0"/>
              <a:t>conclusioni</a:t>
            </a:r>
            <a:r>
              <a:rPr lang="it-IT" dirty="0" smtClean="0"/>
              <a:t>. Inoltre discute, modifica all'occorrenza e approva il </a:t>
            </a:r>
            <a:r>
              <a:rPr lang="it-IT" b="1" dirty="0" smtClean="0"/>
              <a:t>progetto di raccomandazione  sulla politica economica della zona euro</a:t>
            </a:r>
          </a:p>
          <a:p>
            <a:pPr algn="just"/>
            <a:r>
              <a:rPr lang="it-IT" dirty="0" smtClean="0"/>
              <a:t>Anche il </a:t>
            </a:r>
            <a:r>
              <a:rPr lang="it-IT" b="1" dirty="0" smtClean="0"/>
              <a:t>PE </a:t>
            </a:r>
            <a:r>
              <a:rPr lang="it-IT" dirty="0" smtClean="0"/>
              <a:t>discute l'analisi annuale della crescita e può pubblicare una relazione di iniziativa. Esso formula un </a:t>
            </a:r>
            <a:r>
              <a:rPr lang="it-IT" b="1" dirty="0" smtClean="0"/>
              <a:t>parere sugli orientamenti in materia di occupazione</a:t>
            </a:r>
            <a:endParaRPr lang="it-IT" dirty="0" smtClean="0"/>
          </a:p>
          <a:p>
            <a:pPr algn="just"/>
            <a:r>
              <a:rPr lang="it-IT" dirty="0" smtClean="0"/>
              <a:t>Il PE inoltre partecipa al semestre attraverso il </a:t>
            </a:r>
            <a:r>
              <a:rPr lang="it-IT" b="1" dirty="0" smtClean="0"/>
              <a:t>dialogo economico</a:t>
            </a:r>
            <a:r>
              <a:rPr lang="it-IT" dirty="0" smtClean="0"/>
              <a:t>, potendo invitare il presidente del CONS, la COM e, se del caso, il presidente del Consiglio europeo o il presidente dell'Eurogruppo a discutere le questioni relative al semestre. Anche a singoli SM può essere offerta l'opportunità di partecipare a uno scambio di opinioni</a:t>
            </a:r>
          </a:p>
        </p:txBody>
      </p:sp>
      <p:sp>
        <p:nvSpPr>
          <p:cNvPr id="4" name="CasellaDiTesto 3"/>
          <p:cNvSpPr txBox="1"/>
          <p:nvPr/>
        </p:nvSpPr>
        <p:spPr>
          <a:xfrm>
            <a:off x="755576" y="188640"/>
            <a:ext cx="7488832" cy="461665"/>
          </a:xfrm>
          <a:prstGeom prst="rect">
            <a:avLst/>
          </a:prstGeom>
          <a:solidFill>
            <a:schemeClr val="accent6">
              <a:lumMod val="20000"/>
              <a:lumOff val="80000"/>
            </a:schemeClr>
          </a:solidFill>
        </p:spPr>
        <p:txBody>
          <a:bodyPr wrap="square" rtlCol="0">
            <a:spAutoFit/>
          </a:bodyPr>
          <a:lstStyle/>
          <a:p>
            <a:pPr algn="just">
              <a:buNone/>
            </a:pPr>
            <a:r>
              <a:rPr lang="it-IT" sz="2400" b="1" dirty="0" smtClean="0"/>
              <a:t>Fase 1 - Orientamenti politici a livello di 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88640"/>
            <a:ext cx="8496944" cy="6336704"/>
          </a:xfrm>
          <a:solidFill>
            <a:srgbClr val="FFFFCC"/>
          </a:solidFill>
        </p:spPr>
        <p:txBody>
          <a:bodyPr>
            <a:normAutofit fontScale="92500"/>
          </a:bodyPr>
          <a:lstStyle/>
          <a:p>
            <a:pPr algn="just"/>
            <a:r>
              <a:rPr lang="it-IT" b="1" dirty="0" smtClean="0"/>
              <a:t>Marzo</a:t>
            </a:r>
            <a:r>
              <a:rPr lang="it-IT" dirty="0" smtClean="0"/>
              <a:t>: La COM pubblica </a:t>
            </a:r>
            <a:r>
              <a:rPr lang="it-IT" b="1" dirty="0" smtClean="0"/>
              <a:t>relazioni per paese</a:t>
            </a:r>
            <a:r>
              <a:rPr lang="it-IT" dirty="0" smtClean="0"/>
              <a:t> per tutti gli SM che partecipano al semestre europeo. Le relazioni per paese includono </a:t>
            </a:r>
            <a:r>
              <a:rPr lang="it-IT" b="1" dirty="0" smtClean="0"/>
              <a:t>esami approfonditi degli squilibri macroeconomici</a:t>
            </a:r>
            <a:r>
              <a:rPr lang="it-IT" dirty="0" smtClean="0"/>
              <a:t> , sulla base dei quali può formulare specifici progetti di </a:t>
            </a:r>
            <a:r>
              <a:rPr lang="it-IT" b="1" dirty="0" smtClean="0"/>
              <a:t>raccomandazioni</a:t>
            </a:r>
            <a:r>
              <a:rPr lang="it-IT" dirty="0" smtClean="0"/>
              <a:t> (pubblicate contestualmente all’esame approfondito o in un secondo tempo, insieme alle RSP)</a:t>
            </a:r>
          </a:p>
          <a:p>
            <a:pPr algn="just"/>
            <a:r>
              <a:rPr lang="it-IT" dirty="0" smtClean="0"/>
              <a:t>Il Consiglio europeo fornisce </a:t>
            </a:r>
            <a:r>
              <a:rPr lang="it-IT" b="1" dirty="0" smtClean="0"/>
              <a:t>orientamenti politici</a:t>
            </a:r>
            <a:r>
              <a:rPr lang="it-IT" dirty="0" smtClean="0"/>
              <a:t> sulla base dell'analisi annuale della crescita, mentre il Consiglio dell'UE </a:t>
            </a:r>
            <a:r>
              <a:rPr lang="it-IT" b="1" dirty="0" smtClean="0"/>
              <a:t>analisi</a:t>
            </a:r>
            <a:r>
              <a:rPr lang="it-IT" dirty="0" smtClean="0"/>
              <a:t> e </a:t>
            </a:r>
            <a:r>
              <a:rPr lang="it-IT" b="1" dirty="0" smtClean="0"/>
              <a:t>conclusioni</a:t>
            </a:r>
          </a:p>
          <a:p>
            <a:pPr algn="just"/>
            <a:r>
              <a:rPr lang="it-IT" dirty="0" smtClean="0"/>
              <a:t>Gli SM devono tener conto di tali orientamenti e dei risultati delle RSP nell'elaborazione dei </a:t>
            </a:r>
            <a:r>
              <a:rPr lang="it-IT" b="1" dirty="0" smtClean="0"/>
              <a:t>programmi nazionali di stabilità o di convergenza</a:t>
            </a:r>
            <a:r>
              <a:rPr lang="it-IT" dirty="0" smtClean="0"/>
              <a:t> e dei </a:t>
            </a:r>
            <a:r>
              <a:rPr lang="it-IT" b="1" dirty="0" smtClean="0"/>
              <a:t>programmi nazionali di riforma </a:t>
            </a:r>
            <a:r>
              <a:rPr lang="it-IT" dirty="0" smtClean="0"/>
              <a:t>(dove delineano, rispettivamente, le politiche a medio termine di bilancio e quelle di riforme strutturali, con l'accento sulla promozione della crescita e dell'occupazione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836712"/>
            <a:ext cx="8424936" cy="5688632"/>
          </a:xfrm>
          <a:solidFill>
            <a:schemeClr val="accent6">
              <a:lumMod val="20000"/>
              <a:lumOff val="80000"/>
            </a:schemeClr>
          </a:solidFill>
        </p:spPr>
        <p:txBody>
          <a:bodyPr>
            <a:normAutofit fontScale="85000" lnSpcReduction="20000"/>
          </a:bodyPr>
          <a:lstStyle/>
          <a:p>
            <a:r>
              <a:rPr lang="it-IT" sz="2800" b="1" dirty="0" smtClean="0"/>
              <a:t>Fase 2 - Obiettivi, politiche e programmi specifici per paese</a:t>
            </a:r>
          </a:p>
          <a:p>
            <a:endParaRPr lang="it-IT" b="1" dirty="0" smtClean="0"/>
          </a:p>
          <a:p>
            <a:r>
              <a:rPr lang="it-IT" b="1" dirty="0" smtClean="0"/>
              <a:t>Aprile: </a:t>
            </a:r>
            <a:r>
              <a:rPr lang="it-IT" dirty="0" smtClean="0"/>
              <a:t>Gli SM presentano (non oltre la fine del mese) i loro </a:t>
            </a:r>
            <a:r>
              <a:rPr lang="it-IT" b="1" dirty="0" smtClean="0"/>
              <a:t>Programmi di stabilità e convergenza </a:t>
            </a:r>
            <a:r>
              <a:rPr lang="it-IT" dirty="0" smtClean="0"/>
              <a:t>ed i loro </a:t>
            </a:r>
            <a:r>
              <a:rPr lang="it-IT" b="1" dirty="0" smtClean="0"/>
              <a:t>PNR</a:t>
            </a:r>
          </a:p>
          <a:p>
            <a:pPr algn="just"/>
            <a:r>
              <a:rPr lang="it-IT" b="1" dirty="0" smtClean="0"/>
              <a:t>Maggio: </a:t>
            </a:r>
            <a:r>
              <a:rPr lang="it-IT" dirty="0" smtClean="0"/>
              <a:t>La COM valuta tali programmi e presenta  </a:t>
            </a:r>
            <a:r>
              <a:rPr lang="it-IT" b="1" dirty="0" smtClean="0"/>
              <a:t>progetti di RSP</a:t>
            </a:r>
          </a:p>
          <a:p>
            <a:pPr algn="just"/>
            <a:r>
              <a:rPr lang="it-IT" b="1" dirty="0" smtClean="0"/>
              <a:t>Giugno: </a:t>
            </a:r>
            <a:r>
              <a:rPr lang="it-IT" dirty="0" smtClean="0"/>
              <a:t>Il CONS discute, adotta la versione definitiva e approva le proposte di RSP</a:t>
            </a:r>
          </a:p>
          <a:p>
            <a:pPr algn="just"/>
            <a:r>
              <a:rPr lang="it-IT" b="1" dirty="0" smtClean="0"/>
              <a:t>Luglio</a:t>
            </a:r>
            <a:r>
              <a:rPr lang="it-IT" dirty="0" smtClean="0"/>
              <a:t>: Il CONS adotta le RSP e gli SM sono invitati ad attuarle</a:t>
            </a:r>
          </a:p>
          <a:p>
            <a:pPr algn="ctr">
              <a:buNone/>
            </a:pPr>
            <a:r>
              <a:rPr lang="it-IT" b="1" dirty="0" smtClean="0"/>
              <a:t>Fase 3 – Attuazione</a:t>
            </a:r>
          </a:p>
          <a:p>
            <a:pPr algn="just"/>
            <a:r>
              <a:rPr lang="it-IT" b="1" dirty="0" smtClean="0"/>
              <a:t>Fino a fine anno</a:t>
            </a:r>
            <a:r>
              <a:rPr lang="it-IT" dirty="0" smtClean="0"/>
              <a:t> - "</a:t>
            </a:r>
            <a:r>
              <a:rPr lang="it-IT" i="1" dirty="0" smtClean="0"/>
              <a:t>semestre nazionale</a:t>
            </a:r>
            <a:r>
              <a:rPr lang="it-IT" dirty="0" smtClean="0"/>
              <a:t>“: gli SM tengono conto delle raccomandazioni al momento di elaborare i bilanci nazionali per l'esercizio successivo. Quelli della zona euro devono presentare i documenti programmatici di bilancio alla COM e all'Eurogruppo </a:t>
            </a:r>
            <a:r>
              <a:rPr lang="it-IT" b="1" dirty="0" smtClean="0"/>
              <a:t>entro la metà di ottobre</a:t>
            </a:r>
            <a:r>
              <a:rPr lang="it-IT" dirty="0" smtClean="0"/>
              <a:t>. Gli SM adottano i rispettivi bilanci nazionali alla fine dell'anno</a:t>
            </a:r>
          </a:p>
          <a:p>
            <a:pPr algn="just"/>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332656"/>
            <a:ext cx="7581528" cy="648072"/>
          </a:xfrm>
          <a:solidFill>
            <a:schemeClr val="accent3">
              <a:lumMod val="40000"/>
              <a:lumOff val="60000"/>
            </a:schemeClr>
          </a:solidFill>
        </p:spPr>
        <p:txBody>
          <a:bodyPr>
            <a:normAutofit fontScale="90000"/>
          </a:bodyPr>
          <a:lstStyle/>
          <a:p>
            <a:pPr algn="ctr"/>
            <a:r>
              <a:rPr lang="it-IT" b="1" dirty="0" smtClean="0"/>
              <a:t>PSC</a:t>
            </a:r>
            <a:endParaRPr lang="it-IT" b="1" dirty="0"/>
          </a:p>
        </p:txBody>
      </p:sp>
      <p:sp>
        <p:nvSpPr>
          <p:cNvPr id="3" name="Segnaposto contenuto 2"/>
          <p:cNvSpPr>
            <a:spLocks noGrp="1"/>
          </p:cNvSpPr>
          <p:nvPr>
            <p:ph idx="1"/>
          </p:nvPr>
        </p:nvSpPr>
        <p:spPr>
          <a:xfrm>
            <a:off x="395536" y="1052736"/>
            <a:ext cx="8291264" cy="5472608"/>
          </a:xfrm>
        </p:spPr>
        <p:txBody>
          <a:bodyPr>
            <a:normAutofit fontScale="85000" lnSpcReduction="20000"/>
          </a:bodyPr>
          <a:lstStyle/>
          <a:p>
            <a:pPr algn="just" fontAlgn="base"/>
            <a:r>
              <a:rPr lang="it-IT" dirty="0" smtClean="0"/>
              <a:t>Il </a:t>
            </a:r>
            <a:r>
              <a:rPr lang="it-IT" b="1" dirty="0" smtClean="0"/>
              <a:t>patto di stabilità e crescita </a:t>
            </a:r>
            <a:r>
              <a:rPr lang="it-IT" dirty="0" smtClean="0"/>
              <a:t>(PSC) è un insieme di regole che governano il coordinamento delle politiche fiscali dei paesi dell'UE, il cui obiettivo è salvaguardare una finanza pubblica solida</a:t>
            </a:r>
          </a:p>
          <a:p>
            <a:pPr algn="just" fontAlgn="base"/>
            <a:r>
              <a:rPr lang="it-IT" dirty="0" smtClean="0"/>
              <a:t>Il patto ha due "braccia“:</a:t>
            </a:r>
          </a:p>
          <a:p>
            <a:pPr marL="514350" indent="-514350" algn="just" fontAlgn="base">
              <a:buFont typeface="+mj-lt"/>
              <a:buAutoNum type="arabicPeriod"/>
            </a:pPr>
            <a:r>
              <a:rPr lang="it-IT" dirty="0" smtClean="0"/>
              <a:t>“</a:t>
            </a:r>
            <a:r>
              <a:rPr lang="it-IT" b="1" dirty="0" smtClean="0"/>
              <a:t>braccio preventivo</a:t>
            </a:r>
            <a:r>
              <a:rPr lang="it-IT" dirty="0" smtClean="0"/>
              <a:t>” -  assicurare che la politica fiscale degli SM sia condotta in modo sostenibile;</a:t>
            </a:r>
          </a:p>
          <a:p>
            <a:pPr marL="514350" indent="-514350" algn="just" fontAlgn="base">
              <a:buFont typeface="+mj-lt"/>
              <a:buAutoNum type="arabicPeriod"/>
            </a:pPr>
            <a:r>
              <a:rPr lang="it-IT" dirty="0" smtClean="0"/>
              <a:t>“</a:t>
            </a:r>
            <a:r>
              <a:rPr lang="it-IT" b="1" dirty="0" smtClean="0"/>
              <a:t>braccio correttivo</a:t>
            </a:r>
            <a:r>
              <a:rPr lang="it-IT" dirty="0" smtClean="0"/>
              <a:t>” - stabilire quali azioni devono intraprendere gli SM nel caso in cui il loro debito pubblico o disavanzo di bilancio venga considerato eccessivo</a:t>
            </a:r>
          </a:p>
          <a:p>
            <a:pPr algn="just" fontAlgn="base"/>
            <a:r>
              <a:rPr lang="it-IT" b="1" dirty="0" smtClean="0"/>
              <a:t>La procedura per i disavanzi eccessivi </a:t>
            </a:r>
            <a:r>
              <a:rPr lang="it-IT" dirty="0" smtClean="0"/>
              <a:t>(PDE) è regolata dall'art. 126 TFUE  a sostegno del “braccio correttivo” del PSC </a:t>
            </a:r>
          </a:p>
          <a:p>
            <a:pPr algn="just" fontAlgn="base"/>
            <a:r>
              <a:rPr lang="it-IT" dirty="0" smtClean="0"/>
              <a:t>La dimostrazione della solidità della finanza pubblica passa per il soddisfacimento di 2 criteri essenziali:</a:t>
            </a:r>
          </a:p>
          <a:p>
            <a:pPr marL="514350" indent="-514350" algn="just" fontAlgn="base">
              <a:buFont typeface="+mj-lt"/>
              <a:buAutoNum type="arabicPeriod"/>
            </a:pPr>
            <a:r>
              <a:rPr lang="it-IT" dirty="0" smtClean="0"/>
              <a:t>il disavanzo di bilancio non deve superare il 3% del prodotto interno lordo (PIL);</a:t>
            </a:r>
          </a:p>
          <a:p>
            <a:pPr marL="514350" indent="-514350" algn="just" fontAlgn="base">
              <a:buFont typeface="+mj-lt"/>
              <a:buAutoNum type="arabicPeriod"/>
            </a:pPr>
            <a:r>
              <a:rPr lang="it-IT" dirty="0" smtClean="0"/>
              <a:t>il debito pubblico (debito del governo e degli enti pubblici) non deve superare il 60% del PIL.</a:t>
            </a:r>
          </a:p>
          <a:p>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0"/>
            <a:ext cx="8229600" cy="1143000"/>
          </a:xfrm>
          <a:solidFill>
            <a:schemeClr val="accent4">
              <a:lumMod val="20000"/>
              <a:lumOff val="80000"/>
            </a:schemeClr>
          </a:solidFill>
        </p:spPr>
        <p:txBody>
          <a:bodyPr/>
          <a:lstStyle/>
          <a:p>
            <a:r>
              <a:rPr lang="it-IT" b="1" dirty="0" smtClean="0"/>
              <a:t>Trattato sul Fiscal Compact</a:t>
            </a:r>
            <a:endParaRPr lang="it-IT" b="1" dirty="0"/>
          </a:p>
        </p:txBody>
      </p:sp>
      <p:sp>
        <p:nvSpPr>
          <p:cNvPr id="3" name="Segnaposto contenuto 2"/>
          <p:cNvSpPr>
            <a:spLocks noGrp="1"/>
          </p:cNvSpPr>
          <p:nvPr>
            <p:ph idx="1"/>
          </p:nvPr>
        </p:nvSpPr>
        <p:spPr>
          <a:xfrm>
            <a:off x="251520" y="1124744"/>
            <a:ext cx="8712968" cy="5400600"/>
          </a:xfrm>
        </p:spPr>
        <p:txBody>
          <a:bodyPr>
            <a:normAutofit fontScale="77500" lnSpcReduction="20000"/>
          </a:bodyPr>
          <a:lstStyle/>
          <a:p>
            <a:endParaRPr lang="it-IT" dirty="0" smtClean="0"/>
          </a:p>
          <a:p>
            <a:pPr algn="just"/>
            <a:r>
              <a:rPr lang="it-IT" dirty="0" smtClean="0"/>
              <a:t> “</a:t>
            </a:r>
            <a:r>
              <a:rPr lang="it-IT" i="1" dirty="0" smtClean="0"/>
              <a:t>TRATTATO SULLA STABILITÀ, SUL COORDINAMENTO E SULLA GOVERNANCE NELL'UNIONE ECONOMICA E MONETARIA</a:t>
            </a:r>
            <a:r>
              <a:rPr lang="it-IT" dirty="0" smtClean="0"/>
              <a:t>”</a:t>
            </a:r>
          </a:p>
          <a:p>
            <a:pPr algn="just"/>
            <a:r>
              <a:rPr lang="it-IT" dirty="0" smtClean="0"/>
              <a:t>Menziona le politiche occupazionali agli artt:</a:t>
            </a:r>
          </a:p>
          <a:p>
            <a:pPr algn="just"/>
            <a:r>
              <a:rPr lang="it-IT" b="1" dirty="0" smtClean="0"/>
              <a:t>1.1: “</a:t>
            </a:r>
            <a:r>
              <a:rPr lang="it-IT" i="1" dirty="0" smtClean="0"/>
              <a:t>Con il presente trattato le parti contraenti, in qualità di Stati membri dell'Unione europea, convengono di rafforzare il pilastro economico dell'unione economica e monetaria adottando una serie di regole intese a rinsaldare la disciplina di bilancio attraverso un patto di bilancio, a potenziare il coordinamento delle loro politiche economiche e a migliorare la governance della zona euro, sostenendo in tal modo il conseguimento degli obiettivi dell'Unione europea in materia di crescita sostenibile, </a:t>
            </a:r>
            <a:r>
              <a:rPr lang="it-IT" b="1" i="1" dirty="0" smtClean="0"/>
              <a:t>occupazione</a:t>
            </a:r>
            <a:r>
              <a:rPr lang="it-IT" i="1" dirty="0" smtClean="0"/>
              <a:t>, competitività e coesione sociale”</a:t>
            </a:r>
            <a:endParaRPr lang="it-IT" b="1" i="1" dirty="0" smtClean="0"/>
          </a:p>
          <a:p>
            <a:pPr algn="just"/>
            <a:r>
              <a:rPr lang="it-IT" b="1" dirty="0" smtClean="0"/>
              <a:t>Art. 9</a:t>
            </a:r>
            <a:r>
              <a:rPr lang="it-IT" dirty="0" smtClean="0"/>
              <a:t>: “</a:t>
            </a:r>
            <a:r>
              <a:rPr lang="it-IT" i="1" dirty="0" smtClean="0"/>
              <a:t>Basandosi sul coordinamento delle politiche economiche, quale definito dal trattato sul funzionamento dell'Unione europea, le parti contraenti si impegnano ad adoperarsi congiuntamente per una politica economica che favorisca il buon funzionamento dell'unione economica e monetaria e la crescita economica mediante una convergenza e una competitività rafforzate (…) perseguendo gli obiettivi di stimolare la competitività, </a:t>
            </a:r>
            <a:r>
              <a:rPr lang="it-IT" b="1" i="1" dirty="0" smtClean="0"/>
              <a:t>promuovere l'occupazione</a:t>
            </a:r>
            <a:r>
              <a:rPr lang="it-IT" i="1" dirty="0" smtClean="0"/>
              <a:t>, contribuire ulteriormente alla sostenibilità delle finanze pubbliche e rafforzare la stabilità finanziaria</a:t>
            </a:r>
            <a:r>
              <a:rPr lang="it-IT" dirty="0" smtClean="0"/>
              <a:t>”</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0"/>
            <a:ext cx="8301608" cy="1331640"/>
          </a:xfrm>
          <a:solidFill>
            <a:schemeClr val="accent1">
              <a:lumMod val="20000"/>
              <a:lumOff val="80000"/>
            </a:schemeClr>
          </a:solidFill>
        </p:spPr>
        <p:txBody>
          <a:bodyPr>
            <a:normAutofit fontScale="90000"/>
          </a:bodyPr>
          <a:lstStyle/>
          <a:p>
            <a:r>
              <a:rPr lang="it-IT" b="1" dirty="0" smtClean="0"/>
              <a:t>L’evoluzione del diritto primario e della politica sull’occupazione</a:t>
            </a:r>
            <a:endParaRPr lang="it-IT" b="1" dirty="0"/>
          </a:p>
        </p:txBody>
      </p:sp>
      <p:sp>
        <p:nvSpPr>
          <p:cNvPr id="3" name="Segnaposto contenuto 2"/>
          <p:cNvSpPr>
            <a:spLocks noGrp="1"/>
          </p:cNvSpPr>
          <p:nvPr>
            <p:ph idx="1"/>
          </p:nvPr>
        </p:nvSpPr>
        <p:spPr>
          <a:xfrm>
            <a:off x="0" y="1412776"/>
            <a:ext cx="9144000" cy="5184576"/>
          </a:xfrm>
        </p:spPr>
        <p:txBody>
          <a:bodyPr>
            <a:normAutofit fontScale="85000" lnSpcReduction="10000"/>
          </a:bodyPr>
          <a:lstStyle/>
          <a:p>
            <a:pPr algn="just"/>
            <a:r>
              <a:rPr lang="it-IT" dirty="0" smtClean="0"/>
              <a:t>Progressiva estensione della “base giuridica”</a:t>
            </a:r>
          </a:p>
          <a:p>
            <a:pPr algn="just"/>
            <a:r>
              <a:rPr lang="it-IT" b="1" dirty="0" smtClean="0"/>
              <a:t>Anni '50</a:t>
            </a:r>
            <a:r>
              <a:rPr lang="it-IT" dirty="0" smtClean="0"/>
              <a:t>: nell'ambito della CECA i lavoratori di tali settori potevano beneficiare di «</a:t>
            </a:r>
            <a:r>
              <a:rPr lang="it-IT" i="1" dirty="0" smtClean="0"/>
              <a:t>sussidi per il riadattamento” </a:t>
            </a:r>
            <a:r>
              <a:rPr lang="it-IT" dirty="0" smtClean="0"/>
              <a:t>concessi per i posti di lavoro minacciati dalla riconversione industriale. </a:t>
            </a:r>
            <a:endParaRPr lang="it-IT" b="1" dirty="0" smtClean="0"/>
          </a:p>
          <a:p>
            <a:pPr algn="just"/>
            <a:r>
              <a:rPr lang="it-IT" b="1" dirty="0" smtClean="0"/>
              <a:t>Trattato di Roma (1957</a:t>
            </a:r>
            <a:r>
              <a:rPr lang="it-IT" b="1" smtClean="0"/>
              <a:t>): </a:t>
            </a:r>
            <a:r>
              <a:rPr lang="it-IT" smtClean="0"/>
              <a:t>promuovere </a:t>
            </a:r>
            <a:r>
              <a:rPr lang="it-IT" dirty="0" smtClean="0"/>
              <a:t>la cooperazione tra gli Stati intervenendo in quattro settori specifici: 1) la </a:t>
            </a:r>
            <a:r>
              <a:rPr lang="it-IT" b="1" dirty="0" smtClean="0"/>
              <a:t>libera circolazione </a:t>
            </a:r>
            <a:r>
              <a:rPr lang="it-IT" dirty="0" smtClean="0"/>
              <a:t>dei lavoratori (art. 48, ora art. 45 TFUE); 2) l’istituzione (anni ‘60) e il funzionamento del </a:t>
            </a:r>
            <a:r>
              <a:rPr lang="it-IT" b="1" dirty="0" smtClean="0"/>
              <a:t>Fondo sociale europeo (</a:t>
            </a:r>
            <a:r>
              <a:rPr lang="it-IT" dirty="0" smtClean="0"/>
              <a:t>FSE) (art. 123, ora art. 164 TFUE); 3) la </a:t>
            </a:r>
            <a:r>
              <a:rPr lang="it-IT" b="1" dirty="0" smtClean="0"/>
              <a:t>formazione professionale </a:t>
            </a:r>
            <a:r>
              <a:rPr lang="it-IT" dirty="0" smtClean="0"/>
              <a:t>(art. 128, ora art. 166 TFUE); 4) la </a:t>
            </a:r>
            <a:r>
              <a:rPr lang="it-IT" b="1" dirty="0" smtClean="0"/>
              <a:t>parità retributiva </a:t>
            </a:r>
            <a:r>
              <a:rPr lang="it-IT" dirty="0" smtClean="0"/>
              <a:t>uomo-donna (art. 119, ora 157 TFUE)</a:t>
            </a:r>
          </a:p>
          <a:p>
            <a:pPr algn="just"/>
            <a:r>
              <a:rPr lang="it-IT" dirty="0" smtClean="0"/>
              <a:t>Si ricorda come la CG abbia riconosciuto esplicitamente lo </a:t>
            </a:r>
            <a:r>
              <a:rPr lang="it-IT" i="1" dirty="0" smtClean="0"/>
              <a:t>status</a:t>
            </a:r>
            <a:r>
              <a:rPr lang="it-IT" dirty="0" smtClean="0"/>
              <a:t> di diritti fondamentali quali “limiti alle libertà economiche” alla libera circolazione ed alla parità di trattamento</a:t>
            </a:r>
          </a:p>
          <a:p>
            <a:pPr algn="just"/>
            <a:r>
              <a:rPr lang="it-IT" b="1" dirty="0" smtClean="0"/>
              <a:t>1972</a:t>
            </a:r>
            <a:r>
              <a:rPr lang="it-IT" dirty="0" smtClean="0"/>
              <a:t>: </a:t>
            </a:r>
            <a:r>
              <a:rPr lang="it-IT" b="1" dirty="0" smtClean="0"/>
              <a:t>SEDOC</a:t>
            </a:r>
            <a:r>
              <a:rPr lang="it-IT" dirty="0" smtClean="0"/>
              <a:t>  (Sistema europeo di diffusione delle domande di lavoro registrate in Compensazione internazionale) - </a:t>
            </a:r>
            <a:r>
              <a:rPr lang="it-IT" b="1" dirty="0" smtClean="0"/>
              <a:t>EURES</a:t>
            </a:r>
            <a:r>
              <a:rPr lang="it-IT" dirty="0" smtClean="0"/>
              <a:t> nel 1992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60648"/>
            <a:ext cx="8229600" cy="1287016"/>
          </a:xfrm>
          <a:solidFill>
            <a:schemeClr val="accent5">
              <a:lumMod val="20000"/>
              <a:lumOff val="80000"/>
            </a:schemeClr>
          </a:solidFill>
        </p:spPr>
        <p:txBody>
          <a:bodyPr>
            <a:normAutofit fontScale="90000"/>
          </a:bodyPr>
          <a:lstStyle/>
          <a:p>
            <a:r>
              <a:rPr lang="it-IT" b="1" dirty="0" smtClean="0"/>
              <a:t>Pronta utilizzazione di basi giuridiche “generali”</a:t>
            </a:r>
            <a:endParaRPr lang="it-IT" b="1" dirty="0"/>
          </a:p>
        </p:txBody>
      </p:sp>
      <p:sp>
        <p:nvSpPr>
          <p:cNvPr id="3" name="Segnaposto contenuto 2"/>
          <p:cNvSpPr>
            <a:spLocks noGrp="1"/>
          </p:cNvSpPr>
          <p:nvPr>
            <p:ph idx="1"/>
          </p:nvPr>
        </p:nvSpPr>
        <p:spPr>
          <a:xfrm>
            <a:off x="457200" y="1700808"/>
            <a:ext cx="8229600" cy="4623792"/>
          </a:xfrm>
        </p:spPr>
        <p:txBody>
          <a:bodyPr>
            <a:normAutofit fontScale="85000" lnSpcReduction="20000"/>
          </a:bodyPr>
          <a:lstStyle/>
          <a:p>
            <a:pPr algn="just"/>
            <a:r>
              <a:rPr lang="it-IT" b="1" dirty="0" smtClean="0"/>
              <a:t>art. 100 </a:t>
            </a:r>
            <a:r>
              <a:rPr lang="it-IT" dirty="0" smtClean="0"/>
              <a:t>(ora </a:t>
            </a:r>
            <a:r>
              <a:rPr lang="it-IT" b="1" dirty="0" smtClean="0"/>
              <a:t>115 TFUE</a:t>
            </a:r>
            <a:r>
              <a:rPr lang="it-IT" dirty="0" smtClean="0"/>
              <a:t>): consente di “adottare direttive volte al ravvicinamento delle disposizioni legislative, regolamentari e amministrative degli Stati membri (SM) che abbiano un’incidenza diretta sull’instaurazione e sul funzionamento del mercato comune (ora “interno”): v. Dir. 75/117 </a:t>
            </a:r>
            <a:r>
              <a:rPr lang="it-IT" i="1" dirty="0" smtClean="0"/>
              <a:t>parità di retribuzione tra lavoratori e lavoratrici</a:t>
            </a:r>
            <a:r>
              <a:rPr lang="it-IT" dirty="0" smtClean="0"/>
              <a:t>; 75/129 </a:t>
            </a:r>
            <a:r>
              <a:rPr lang="it-IT" i="1" dirty="0" smtClean="0"/>
              <a:t>licenziamenti collettivi</a:t>
            </a:r>
            <a:r>
              <a:rPr lang="it-IT" dirty="0" smtClean="0"/>
              <a:t>; 77/187 </a:t>
            </a:r>
            <a:r>
              <a:rPr lang="it-IT" i="1" dirty="0" smtClean="0"/>
              <a:t>trasferimento d’impresa</a:t>
            </a:r>
            <a:r>
              <a:rPr lang="it-IT" dirty="0" smtClean="0"/>
              <a:t>; 80/987 </a:t>
            </a:r>
            <a:r>
              <a:rPr lang="it-IT" i="1" dirty="0" smtClean="0"/>
              <a:t>insolvenza del datore di lavoro</a:t>
            </a:r>
            <a:endParaRPr lang="it-IT" dirty="0" smtClean="0"/>
          </a:p>
          <a:p>
            <a:pPr algn="just"/>
            <a:r>
              <a:rPr lang="it-IT" b="1" dirty="0" smtClean="0"/>
              <a:t>art. 235 </a:t>
            </a:r>
            <a:r>
              <a:rPr lang="it-IT" dirty="0" smtClean="0"/>
              <a:t>(ora </a:t>
            </a:r>
            <a:r>
              <a:rPr lang="it-IT" b="1" dirty="0" smtClean="0"/>
              <a:t>352 TFUE</a:t>
            </a:r>
            <a:r>
              <a:rPr lang="it-IT" dirty="0" smtClean="0"/>
              <a:t>): permette di agire pur in assenza di basi giuridiche specifiche, ogni qualvolta “un’azione [...] risulti necessaria per raggiungere [...] uno degli scopi della Comunità (Unione)”: v. Dir. 76/207 </a:t>
            </a:r>
            <a:r>
              <a:rPr lang="it-IT" i="1" dirty="0" smtClean="0"/>
              <a:t>parità di trattamento in materia di condizioni di lavoro</a:t>
            </a:r>
            <a:r>
              <a:rPr lang="it-IT" dirty="0" smtClean="0"/>
              <a:t>; 79/7 </a:t>
            </a:r>
            <a:r>
              <a:rPr lang="it-IT" i="1" dirty="0" smtClean="0"/>
              <a:t>sulla graduale attuazione del principio di parità di trattamento in materia di sicurezza sociale</a:t>
            </a:r>
          </a:p>
          <a:p>
            <a:pPr algn="just"/>
            <a:r>
              <a:rPr lang="it-IT" dirty="0" smtClean="0"/>
              <a:t>Necessità del voto unanime del Consiglio</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8712968" cy="6336704"/>
          </a:xfrm>
          <a:solidFill>
            <a:schemeClr val="accent5">
              <a:lumMod val="20000"/>
              <a:lumOff val="80000"/>
            </a:schemeClr>
          </a:solidFill>
        </p:spPr>
        <p:txBody>
          <a:bodyPr>
            <a:normAutofit fontScale="85000" lnSpcReduction="20000"/>
          </a:bodyPr>
          <a:lstStyle/>
          <a:p>
            <a:pPr algn="just"/>
            <a:r>
              <a:rPr lang="it-IT" dirty="0" smtClean="0"/>
              <a:t>Negli </a:t>
            </a:r>
            <a:r>
              <a:rPr lang="it-IT" b="1" dirty="0" smtClean="0"/>
              <a:t>anni '80 </a:t>
            </a:r>
            <a:r>
              <a:rPr lang="it-IT" dirty="0" smtClean="0"/>
              <a:t>e nei primi </a:t>
            </a:r>
            <a:r>
              <a:rPr lang="it-IT" b="1" dirty="0" smtClean="0"/>
              <a:t>anni '90 </a:t>
            </a:r>
            <a:r>
              <a:rPr lang="it-IT" dirty="0" smtClean="0"/>
              <a:t>i programmi d'azione per l'occupazione erano incentrati su gruppi destinatari specifici, con la concomitante istituzione di vari osservatori e sistemi di documentazione</a:t>
            </a:r>
          </a:p>
          <a:p>
            <a:pPr algn="just"/>
            <a:r>
              <a:rPr lang="it-IT" b="1" dirty="0" smtClean="0"/>
              <a:t>Atto Unico  (1987): </a:t>
            </a:r>
            <a:r>
              <a:rPr lang="it-IT" dirty="0" smtClean="0"/>
              <a:t>prevista “</a:t>
            </a:r>
            <a:r>
              <a:rPr lang="it-IT" i="1" dirty="0" smtClean="0"/>
              <a:t>l’armonizzazione nel progresso</a:t>
            </a:r>
            <a:r>
              <a:rPr lang="it-IT" dirty="0" smtClean="0"/>
              <a:t>” delle condizioni di sicurezza e salute dei lavoratori, impegnando inoltre gli SM a migliorare l’ambiente di lavoro. La COM viene chiamata ad impegnarsi nella promozione del dialogo sociale a livello europeo</a:t>
            </a:r>
          </a:p>
          <a:p>
            <a:pPr algn="just"/>
            <a:r>
              <a:rPr lang="it-IT" b="1" dirty="0" smtClean="0"/>
              <a:t>Trattato di Maastricht (1992): </a:t>
            </a:r>
            <a:r>
              <a:rPr lang="it-IT" dirty="0" smtClean="0"/>
              <a:t>il CONS può decidere, a maggioranza o all’unanimità, su tutti i temi concernenti il rapporto individuale di lavoro, fatta eccezione per la retribuzione. Restano esclusi i rapporti collettivi, il diritto sindacale, il diritto di sciopero e serrata. Competenza “concorrente” e da esercitare secondo i principi di sussidiarietà e proporzionalità, con le iniziative che devono inoltre tener conto delle diverse prassi nazionali e della necessità di mantenere la competitività dell’economia europea</a:t>
            </a:r>
          </a:p>
          <a:p>
            <a:pPr algn="just"/>
            <a:r>
              <a:rPr lang="it-IT" b="1" dirty="0" smtClean="0"/>
              <a:t>1993: </a:t>
            </a:r>
            <a:r>
              <a:rPr lang="it-IT" dirty="0" smtClean="0"/>
              <a:t>Libro bianco «</a:t>
            </a:r>
            <a:r>
              <a:rPr lang="it-IT" i="1" dirty="0" smtClean="0"/>
              <a:t>Crescita, competitività, occupazione</a:t>
            </a:r>
            <a:r>
              <a:rPr lang="it-IT" dirty="0" smtClean="0"/>
              <a:t>» . Avvia il dibattito sulla strategia economica e occupazionale europea, collocando per la prima volta in cima all'agenda UE la questione relativa all'occupazione. Viene negata l’equazione </a:t>
            </a:r>
            <a:r>
              <a:rPr lang="it-IT" i="1" dirty="0" smtClean="0"/>
              <a:t>“flessibilità = deregulation” </a:t>
            </a:r>
            <a:r>
              <a:rPr lang="it-IT" dirty="0" smtClean="0"/>
              <a:t>ed il rapporto di causa effetto tra modello sociale europeo e disoccupazione dilagante</a:t>
            </a:r>
            <a:endParaRPr lang="it-IT"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260648"/>
            <a:ext cx="8640960" cy="6381328"/>
          </a:xfrm>
          <a:solidFill>
            <a:schemeClr val="accent5">
              <a:lumMod val="20000"/>
              <a:lumOff val="80000"/>
            </a:schemeClr>
          </a:solidFill>
        </p:spPr>
        <p:txBody>
          <a:bodyPr>
            <a:normAutofit fontScale="85000" lnSpcReduction="10000"/>
          </a:bodyPr>
          <a:lstStyle/>
          <a:p>
            <a:pPr algn="just"/>
            <a:r>
              <a:rPr lang="it-IT" b="1" dirty="0" smtClean="0"/>
              <a:t>Consiglio di Essen del 1994</a:t>
            </a:r>
            <a:r>
              <a:rPr lang="it-IT" dirty="0" smtClean="0"/>
              <a:t>: accanto alle proposte normative in materia sociale si decide di introdurre il </a:t>
            </a:r>
            <a:r>
              <a:rPr lang="it-IT" b="1" dirty="0" smtClean="0"/>
              <a:t>coordinamento delle politiche sociali e per l’occupazione</a:t>
            </a:r>
            <a:r>
              <a:rPr lang="it-IT" dirty="0" smtClean="0"/>
              <a:t> degli Stati membri tramite  strumenti di </a:t>
            </a:r>
            <a:r>
              <a:rPr lang="it-IT" i="1" dirty="0" smtClean="0"/>
              <a:t>soft law </a:t>
            </a:r>
            <a:r>
              <a:rPr lang="it-IT" dirty="0" smtClean="0"/>
              <a:t>(alti tassi di disoccupazione di lungo periodo sopratutto – donne, anziani, lavoratori scarsamente qualificati, giovani con bassi livelli di scolarità, tassi relativamente bassi di inflazione)</a:t>
            </a:r>
          </a:p>
          <a:p>
            <a:pPr algn="just"/>
            <a:r>
              <a:rPr lang="it-IT" dirty="0" smtClean="0"/>
              <a:t>Nonostante le differenze nazionali, viene riconosciuta la necessità di soluzioni comuni, soprattutto in considerazione dell’avvenuta trasformazione strutturale dell’economia (internazionalizzazione delle strutture aziendali e crescita del settore servizi). Necessaria nuova occupazione per il mantenimento dei sistemi di </a:t>
            </a:r>
            <a:r>
              <a:rPr lang="it-IT" i="1" dirty="0" smtClean="0"/>
              <a:t>welfare</a:t>
            </a:r>
            <a:r>
              <a:rPr lang="it-IT" dirty="0" smtClean="0"/>
              <a:t> europei e per il consolidamento della coesione sociale</a:t>
            </a:r>
          </a:p>
          <a:p>
            <a:pPr algn="just"/>
            <a:r>
              <a:rPr lang="it-IT" b="1" i="1" dirty="0" smtClean="0"/>
              <a:t>Jobs Study </a:t>
            </a:r>
            <a:r>
              <a:rPr lang="it-IT" b="1" dirty="0" smtClean="0"/>
              <a:t>OCSE 1994</a:t>
            </a:r>
            <a:r>
              <a:rPr lang="it-IT" dirty="0" smtClean="0"/>
              <a:t>: crescente divario occupazionale rispetto al modello USA. Facilitare lo sviluppo e l’uso delle nuove tecnologie; flessibilità dell’orario lavorativo; misure di incoraggiamento all’imprenditorialità; riforme specifiche e, in particolare, accrescere la flessibilità dei salari, ridurre le barriere alla mobilità della forza lavoro, migliorare la competitività; intervenire su sussidi di disoccupazione e sistema fiscale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640960" cy="6336704"/>
          </a:xfrm>
          <a:solidFill>
            <a:schemeClr val="accent5">
              <a:lumMod val="20000"/>
              <a:lumOff val="80000"/>
            </a:schemeClr>
          </a:solidFill>
        </p:spPr>
        <p:txBody>
          <a:bodyPr>
            <a:normAutofit fontScale="92500" lnSpcReduction="10000"/>
          </a:bodyPr>
          <a:lstStyle/>
          <a:p>
            <a:pPr algn="just"/>
            <a:r>
              <a:rPr lang="it-IT" b="1" dirty="0" smtClean="0"/>
              <a:t>Trattato di Amsterdam (1997): </a:t>
            </a:r>
            <a:r>
              <a:rPr lang="it-IT" dirty="0" smtClean="0"/>
              <a:t>vengono inseriti due nuovi specifici titoli sull’</a:t>
            </a:r>
            <a:r>
              <a:rPr lang="it-IT" b="1" dirty="0" smtClean="0"/>
              <a:t>occupazione  (</a:t>
            </a:r>
            <a:r>
              <a:rPr lang="it-IT" dirty="0" smtClean="0"/>
              <a:t>base per l'istituzione della specifica strategia europea e del comitato per l'occupazione, organo permanente con funzione consultiva volto a promuovere il coordinamento delle politiche degli SM in materia di occupazione e mercato del lavoro)  e la </a:t>
            </a:r>
            <a:r>
              <a:rPr lang="it-IT" b="1" dirty="0" smtClean="0"/>
              <a:t>politica sociale </a:t>
            </a:r>
            <a:r>
              <a:rPr lang="it-IT" dirty="0" smtClean="0"/>
              <a:t>(base più strutturata per il coinvolgimento delle parti sociali)</a:t>
            </a:r>
            <a:endParaRPr lang="it-IT" b="1" dirty="0" smtClean="0"/>
          </a:p>
          <a:p>
            <a:pPr algn="just"/>
            <a:r>
              <a:rPr lang="it-IT" dirty="0" smtClean="0"/>
              <a:t>Elevato livello di occupazione quale “</a:t>
            </a:r>
            <a:r>
              <a:rPr lang="it-IT" i="1" dirty="0" smtClean="0"/>
              <a:t>questione di interesse comune</a:t>
            </a:r>
            <a:r>
              <a:rPr lang="it-IT" dirty="0" smtClean="0"/>
              <a:t>” degli SM</a:t>
            </a:r>
          </a:p>
          <a:p>
            <a:pPr algn="just"/>
            <a:r>
              <a:rPr lang="it-IT" dirty="0" smtClean="0"/>
              <a:t>Introduzione della procedura di codecisione per  l’adozione di misure di incentivazione  utili a promuovere la cooperazione tra gli SM e sostenere i loro interventi occupazionali, senza tuttavia che ciò comporti l’armonizzazione delle disposizioni legislative e regolamentari. Le specifiche competenze tematiche restano infatti in capo agli Stati. Viene delineato il primo assetto di </a:t>
            </a:r>
            <a:r>
              <a:rPr lang="it-IT" i="1" dirty="0" smtClean="0"/>
              <a:t>governance</a:t>
            </a:r>
            <a:endParaRPr lang="it-IT" dirty="0" smtClean="0"/>
          </a:p>
          <a:p>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229600" cy="1143000"/>
          </a:xfrm>
          <a:solidFill>
            <a:schemeClr val="accent3">
              <a:lumMod val="20000"/>
              <a:lumOff val="80000"/>
            </a:schemeClr>
          </a:solidFill>
        </p:spPr>
        <p:txBody>
          <a:bodyPr/>
          <a:lstStyle/>
          <a:p>
            <a:r>
              <a:rPr lang="it-IT" b="1" dirty="0" smtClean="0"/>
              <a:t>Nascita della SEO</a:t>
            </a:r>
            <a:endParaRPr lang="it-IT" b="1" dirty="0"/>
          </a:p>
        </p:txBody>
      </p:sp>
      <p:sp>
        <p:nvSpPr>
          <p:cNvPr id="3" name="Segnaposto contenuto 2"/>
          <p:cNvSpPr>
            <a:spLocks noGrp="1"/>
          </p:cNvSpPr>
          <p:nvPr>
            <p:ph idx="1"/>
          </p:nvPr>
        </p:nvSpPr>
        <p:spPr>
          <a:xfrm>
            <a:off x="251520" y="1340768"/>
            <a:ext cx="8640960" cy="5112568"/>
          </a:xfrm>
        </p:spPr>
        <p:txBody>
          <a:bodyPr>
            <a:normAutofit fontScale="85000" lnSpcReduction="20000"/>
          </a:bodyPr>
          <a:lstStyle/>
          <a:p>
            <a:pPr algn="just"/>
            <a:r>
              <a:rPr lang="it-IT" dirty="0" smtClean="0"/>
              <a:t>Il vertice straordinario sull'occupazione tenutosi a </a:t>
            </a:r>
            <a:r>
              <a:rPr lang="it-IT" b="1" dirty="0" smtClean="0"/>
              <a:t>Lussemburgo</a:t>
            </a:r>
            <a:r>
              <a:rPr lang="it-IT" dirty="0" smtClean="0"/>
              <a:t> nel </a:t>
            </a:r>
            <a:r>
              <a:rPr lang="it-IT" b="1" dirty="0" smtClean="0"/>
              <a:t>novembre 1997 </a:t>
            </a:r>
            <a:r>
              <a:rPr lang="it-IT" dirty="0" smtClean="0"/>
              <a:t>ha dato avvio alla strategia europea per l'occupazione (</a:t>
            </a:r>
            <a:r>
              <a:rPr lang="it-IT" b="1" dirty="0" smtClean="0"/>
              <a:t>SEO</a:t>
            </a:r>
            <a:r>
              <a:rPr lang="it-IT" dirty="0" smtClean="0"/>
              <a:t>) e al metodo di coordinamento aperto — il cosiddetto </a:t>
            </a:r>
            <a:r>
              <a:rPr lang="it-IT" i="1" dirty="0" smtClean="0"/>
              <a:t>processo di Lussemburgo</a:t>
            </a:r>
            <a:r>
              <a:rPr lang="it-IT" dirty="0" smtClean="0"/>
              <a:t>, un ciclo annuale di coordinamento delle politiche nazionali per l'occupazione, basato su processi di misurazione, valutazione e monitoraggio dei progressi realizzati e  sull'impegno degli Stati membri a stabilire una serie comune di obiettivi e traguardi (4 pilastri: </a:t>
            </a:r>
            <a:r>
              <a:rPr lang="it-IT" i="1" dirty="0" smtClean="0"/>
              <a:t>occupabilità, imprenditorialità, adattabilità, pari opportunità)</a:t>
            </a:r>
            <a:r>
              <a:rPr lang="it-IT" dirty="0" smtClean="0"/>
              <a:t> </a:t>
            </a:r>
          </a:p>
          <a:p>
            <a:pPr algn="just" fontAlgn="base"/>
            <a:r>
              <a:rPr lang="it-IT" dirty="0" smtClean="0"/>
              <a:t>La strategia era imperniata sui seguenti elementi:</a:t>
            </a:r>
          </a:p>
          <a:p>
            <a:pPr marL="514350" indent="-514350" algn="just" fontAlgn="base">
              <a:buFont typeface="+mj-lt"/>
              <a:buAutoNum type="arabicPeriod"/>
            </a:pPr>
            <a:r>
              <a:rPr lang="it-IT" dirty="0" smtClean="0"/>
              <a:t>Orientamenti per l'occupazione, emanati dalla Commissione e adottati dal Consiglio;</a:t>
            </a:r>
          </a:p>
          <a:p>
            <a:pPr marL="514350" indent="-514350" algn="just" fontAlgn="base">
              <a:buFont typeface="+mj-lt"/>
              <a:buAutoNum type="arabicPeriod"/>
            </a:pPr>
            <a:r>
              <a:rPr lang="it-IT" dirty="0" smtClean="0"/>
              <a:t>Piani d'azione nazionali (PAN);</a:t>
            </a:r>
          </a:p>
          <a:p>
            <a:pPr marL="514350" indent="-514350" algn="just" fontAlgn="base">
              <a:buFont typeface="+mj-lt"/>
              <a:buAutoNum type="arabicPeriod"/>
            </a:pPr>
            <a:r>
              <a:rPr lang="it-IT" dirty="0" smtClean="0"/>
              <a:t>Relazione comune sull'occupazione, pubblicata dalla Commissione e adottata dal Consiglio;</a:t>
            </a:r>
          </a:p>
          <a:p>
            <a:pPr marL="514350" indent="-514350" algn="just" fontAlgn="base">
              <a:buFont typeface="+mj-lt"/>
              <a:buAutoNum type="arabicPeriod"/>
            </a:pPr>
            <a:r>
              <a:rPr lang="it-IT" dirty="0" smtClean="0"/>
              <a:t>Raccomandazioni specifiche per paese (RSP), emanate dalla Commissione e adottate dal Consiglio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nvGraphicFramePr>
        <p:xfrm>
          <a:off x="899592" y="764704"/>
          <a:ext cx="7320136"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260648"/>
            <a:ext cx="8640960" cy="6597352"/>
          </a:xfrm>
          <a:solidFill>
            <a:schemeClr val="accent5">
              <a:lumMod val="20000"/>
              <a:lumOff val="80000"/>
            </a:schemeClr>
          </a:solidFill>
        </p:spPr>
        <p:txBody>
          <a:bodyPr>
            <a:normAutofit fontScale="85000" lnSpcReduction="20000"/>
          </a:bodyPr>
          <a:lstStyle/>
          <a:p>
            <a:pPr algn="just"/>
            <a:r>
              <a:rPr lang="it-IT" dirty="0" smtClean="0"/>
              <a:t>Riesame della SEO nel 2002 e rilancio nel 2005, ponendo l'accento sugli fissati dal </a:t>
            </a:r>
            <a:r>
              <a:rPr lang="it-IT" b="1" dirty="0" smtClean="0"/>
              <a:t>Consiglio europeo di Lisbona </a:t>
            </a:r>
            <a:r>
              <a:rPr lang="it-IT" dirty="0" smtClean="0"/>
              <a:t>del 2000</a:t>
            </a:r>
            <a:r>
              <a:rPr lang="it-IT" b="1" dirty="0" smtClean="0"/>
              <a:t> (</a:t>
            </a:r>
            <a:r>
              <a:rPr lang="it-IT" dirty="0" smtClean="0"/>
              <a:t>piena occupazione, qualità e produttività del lavoro, coesione e mercato del lavoro inclusivo). Fra le modifiche apportate vi è stata l'introduzione di un </a:t>
            </a:r>
            <a:r>
              <a:rPr lang="it-IT" b="1" dirty="0" smtClean="0"/>
              <a:t>quadro pluriennale </a:t>
            </a:r>
            <a:r>
              <a:rPr lang="it-IT" dirty="0" smtClean="0"/>
              <a:t>(il primo ciclo riferito al periodo 2005-2008)</a:t>
            </a:r>
          </a:p>
          <a:p>
            <a:pPr algn="just"/>
            <a:r>
              <a:rPr lang="it-IT" dirty="0" smtClean="0"/>
              <a:t>Dal 2005 gli </a:t>
            </a:r>
            <a:r>
              <a:rPr lang="it-IT" b="1" dirty="0" smtClean="0"/>
              <a:t>orientamenti per l'occupazione </a:t>
            </a:r>
            <a:r>
              <a:rPr lang="it-IT" dirty="0" smtClean="0"/>
              <a:t>sono </a:t>
            </a:r>
            <a:r>
              <a:rPr lang="it-IT" b="1" dirty="0" smtClean="0"/>
              <a:t>integrati </a:t>
            </a:r>
            <a:r>
              <a:rPr lang="it-IT" dirty="0" smtClean="0"/>
              <a:t>negli </a:t>
            </a:r>
            <a:r>
              <a:rPr lang="it-IT" b="1" dirty="0" smtClean="0"/>
              <a:t>indirizzi di massima per le politiche economiche </a:t>
            </a:r>
            <a:r>
              <a:rPr lang="it-IT" dirty="0" smtClean="0"/>
              <a:t>destinate a settori macro e microeconomici</a:t>
            </a:r>
          </a:p>
          <a:p>
            <a:pPr algn="just" fontAlgn="base"/>
            <a:r>
              <a:rPr lang="it-IT" dirty="0" smtClean="0"/>
              <a:t>Dal 2010, con il varo di </a:t>
            </a:r>
            <a:r>
              <a:rPr lang="it-IT" b="1" i="1" dirty="0" smtClean="0"/>
              <a:t>Europa 2020 </a:t>
            </a:r>
            <a:r>
              <a:rPr lang="it-IT" i="1" dirty="0" smtClean="0"/>
              <a:t>per l'occupazione e una crescita intelligente, sostenibile e inclusiva </a:t>
            </a:r>
            <a:r>
              <a:rPr lang="it-IT" dirty="0" smtClean="0"/>
              <a:t>sono stati definiti per la prima volta alcuni </a:t>
            </a:r>
            <a:r>
              <a:rPr lang="it-IT" b="1" dirty="0" smtClean="0"/>
              <a:t>obiettivi principali</a:t>
            </a:r>
            <a:r>
              <a:rPr lang="it-IT" dirty="0" smtClean="0"/>
              <a:t>, tra cui a) </a:t>
            </a:r>
            <a:r>
              <a:rPr lang="it-IT" b="1" dirty="0" smtClean="0"/>
              <a:t>mercato del lavoro</a:t>
            </a:r>
            <a:r>
              <a:rPr lang="it-IT" dirty="0" smtClean="0"/>
              <a:t> (incrementare fino al 75% entro il 2020 la partecipazione al mercato del lavoro delle persone di età compresa tra i 20 e i 64 anni); b) </a:t>
            </a:r>
            <a:r>
              <a:rPr lang="it-IT" b="1" dirty="0" smtClean="0"/>
              <a:t>inclusione sociale e lotta contro la povertà</a:t>
            </a:r>
            <a:r>
              <a:rPr lang="it-IT" dirty="0" smtClean="0"/>
              <a:t> (far uscire almeno 20 milioni di persone dal rischio di povertà e di esclusione)</a:t>
            </a:r>
          </a:p>
          <a:p>
            <a:pPr algn="just" fontAlgn="base"/>
            <a:r>
              <a:rPr lang="it-IT" dirty="0" smtClean="0"/>
              <a:t>Gli </a:t>
            </a:r>
            <a:r>
              <a:rPr lang="it-IT" b="1" dirty="0" smtClean="0"/>
              <a:t>orientamenti integrati </a:t>
            </a:r>
            <a:r>
              <a:rPr lang="it-IT" dirty="0" smtClean="0"/>
              <a:t>sono diventati 10, 4 dei quali (orientamenti da 7 a 10) riguardano direttamente la SEO. I 10 orientamenti integrati contengono 6 indirizzi di massima per le politiche economiche (</a:t>
            </a:r>
            <a:r>
              <a:rPr lang="it-IT" b="1" dirty="0" smtClean="0"/>
              <a:t>art. 121 TFUE</a:t>
            </a:r>
            <a:r>
              <a:rPr lang="it-IT" dirty="0" smtClean="0"/>
              <a:t>) e 4 orientamenti per l'occupazione (</a:t>
            </a:r>
            <a:r>
              <a:rPr lang="it-IT" b="1" dirty="0" smtClean="0"/>
              <a:t>art. 148 TFUE</a:t>
            </a:r>
            <a:r>
              <a:rPr lang="it-IT"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246</TotalTime>
  <Words>1853</Words>
  <Application>Microsoft Office PowerPoint</Application>
  <PresentationFormat>Presentazione su schermo (4:3)</PresentationFormat>
  <Paragraphs>82</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Equinozio</vt:lpstr>
      <vt:lpstr>Diapositiva 1</vt:lpstr>
      <vt:lpstr>L’evoluzione del diritto primario e della politica sull’occupazione</vt:lpstr>
      <vt:lpstr>Pronta utilizzazione di basi giuridiche “generali”</vt:lpstr>
      <vt:lpstr>Diapositiva 4</vt:lpstr>
      <vt:lpstr>Diapositiva 5</vt:lpstr>
      <vt:lpstr>Diapositiva 6</vt:lpstr>
      <vt:lpstr>Nascita della SEO</vt:lpstr>
      <vt:lpstr>Diapositiva 8</vt:lpstr>
      <vt:lpstr>Diapositiva 9</vt:lpstr>
      <vt:lpstr>Diapositiva 10</vt:lpstr>
      <vt:lpstr>L’attuale SEO</vt:lpstr>
      <vt:lpstr>Il semestre europeo</vt:lpstr>
      <vt:lpstr> Fase preparatoria</vt:lpstr>
      <vt:lpstr>Diapositiva 14</vt:lpstr>
      <vt:lpstr>Diapositiva 15</vt:lpstr>
      <vt:lpstr>Diapositiva 16</vt:lpstr>
      <vt:lpstr>PSC</vt:lpstr>
      <vt:lpstr>Trattato sul Fiscal Compact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Massimo</dc:creator>
  <cp:lastModifiedBy>Operatore</cp:lastModifiedBy>
  <cp:revision>36</cp:revision>
  <dcterms:created xsi:type="dcterms:W3CDTF">2018-04-11T17:08:50Z</dcterms:created>
  <dcterms:modified xsi:type="dcterms:W3CDTF">2018-04-19T06:50:59Z</dcterms:modified>
</cp:coreProperties>
</file>