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48" r:id="rId2"/>
    <p:sldMasterId id="2147483649" r:id="rId3"/>
  </p:sldMasterIdLst>
  <p:notesMasterIdLst>
    <p:notesMasterId r:id="rId21"/>
  </p:notesMasterIdLst>
  <p:handoutMasterIdLst>
    <p:handoutMasterId r:id="rId22"/>
  </p:handoutMasterIdLst>
  <p:sldIdLst>
    <p:sldId id="258" r:id="rId4"/>
    <p:sldId id="327" r:id="rId5"/>
    <p:sldId id="306" r:id="rId6"/>
    <p:sldId id="307" r:id="rId7"/>
    <p:sldId id="309" r:id="rId8"/>
    <p:sldId id="308" r:id="rId9"/>
    <p:sldId id="312" r:id="rId10"/>
    <p:sldId id="313" r:id="rId11"/>
    <p:sldId id="314" r:id="rId12"/>
    <p:sldId id="316" r:id="rId13"/>
    <p:sldId id="318" r:id="rId14"/>
    <p:sldId id="319" r:id="rId15"/>
    <p:sldId id="326" r:id="rId16"/>
    <p:sldId id="317" r:id="rId17"/>
    <p:sldId id="324" r:id="rId18"/>
    <p:sldId id="303" r:id="rId19"/>
    <p:sldId id="259" r:id="rId20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CCCC"/>
    <a:srgbClr val="64B4E6"/>
    <a:srgbClr val="006491"/>
    <a:srgbClr val="6B6B6B"/>
    <a:srgbClr val="000000"/>
    <a:srgbClr val="AA7100"/>
    <a:srgbClr val="005F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9"/>
    <p:restoredTop sz="93155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70" y="64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0B2BA5E9-9F39-4BEE-8E17-DC159549D0A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69DB802A-05EA-435C-BD72-E9C1A632184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xmlns="" id="{2830B529-61C0-435A-9BD0-CB534083EFE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xmlns="" id="{04A0C947-C9C9-4A87-A211-138F1FF353A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B8A505-22CA-493A-B59C-9187B3FC2708}" type="slidenum">
              <a:rPr lang="fr-FR" altLang="en-US"/>
              <a:pPr/>
              <a:t>‹N›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1EAAE88F-2803-4DB7-B6D0-4C9D5D5E7F6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8658FB25-6F7F-4C89-A999-86C229BE8E2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5C8A6307-8ECF-4430-BEAA-99972050AF2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/>
              <a:t>Cliquez pour modifier les styles du texte du masque</a:t>
            </a:r>
          </a:p>
          <a:p>
            <a:pPr lvl="1"/>
            <a:r>
              <a:rPr lang="fr-FR" altLang="en-US" noProof="0"/>
              <a:t>Deuxième niveau</a:t>
            </a:r>
          </a:p>
          <a:p>
            <a:pPr lvl="2"/>
            <a:r>
              <a:rPr lang="fr-FR" altLang="en-US" noProof="0"/>
              <a:t>Troisième niveau</a:t>
            </a:r>
          </a:p>
          <a:p>
            <a:pPr lvl="3"/>
            <a:r>
              <a:rPr lang="fr-FR" altLang="en-US" noProof="0"/>
              <a:t>Quatrième niveau</a:t>
            </a:r>
          </a:p>
          <a:p>
            <a:pPr lvl="4"/>
            <a:r>
              <a:rPr lang="fr-FR" altLang="en-US" noProof="0"/>
              <a:t>Cinquième niveau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B59A12F9-0FDD-4F7E-A339-449906DD14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675F46BA-3042-4AE0-80AE-7B916BEC52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0FE3E6-EBF8-457B-9F6C-F15C81D499F9}" type="slidenum">
              <a:rPr lang="fr-FR" altLang="en-US"/>
              <a:pPr/>
              <a:t>‹N›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37B4E6-59C5-4E92-842E-C4E99706E328}" type="slidenum">
              <a:rPr lang="fr-FR" altLang="en-US"/>
              <a:pPr/>
              <a:t>1</a:t>
            </a:fld>
            <a:endParaRPr lang="fr-FR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mtClean="0">
                <a:latin typeface="Arial" pitchFamily="34" charset="0"/>
              </a:rPr>
              <a:t>Introduction: explain that what we do – in a nutshell – is to help ambitious SMEs innovate and grow internationally.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it-IT" altLang="it-IT" smtClean="0">
                <a:latin typeface="Times New Roman" pitchFamily="18" charset="0"/>
              </a:rPr>
              <a:t>Logo è lo stesso in tutta Europa, cambia solo la scritta sotto</a:t>
            </a:r>
          </a:p>
          <a:p>
            <a:r>
              <a:rPr lang="it-IT" altLang="it-IT" smtClean="0">
                <a:latin typeface="Times New Roman" pitchFamily="18" charset="0"/>
              </a:rPr>
              <a:t>DIVIETO: Non si può usare een acronimo verso l’esterno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15E28A-99C5-45E3-8D6B-C74A56B9D5FC}" type="slidenum">
              <a:rPr lang="fr-FR" altLang="en-US"/>
              <a:pPr/>
              <a:t>17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895A0E-152A-4AF9-A709-0FEC303D3C59}" type="slidenum">
              <a:rPr lang="fr-FR" altLang="en-US"/>
              <a:pPr/>
              <a:t>2</a:t>
            </a:fld>
            <a:endParaRPr lang="fr-FR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mtClean="0">
                <a:latin typeface="Arial" pitchFamily="34" charset="0"/>
              </a:rPr>
              <a:t>Introduction: explain that what we do – in a nutshell – is to help ambitious SMEs innovate and grow internationally.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>
              <a:latin typeface="Arial" pitchFamily="34" charset="0"/>
            </a:endParaRPr>
          </a:p>
        </p:txBody>
      </p:sp>
      <p:sp>
        <p:nvSpPr>
          <p:cNvPr id="133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E77A2A-F1BA-470A-A8E6-BDF513C72810}" type="slidenum">
              <a:rPr lang="it-IT" altLang="it-IT"/>
              <a:pPr/>
              <a:t>3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771900" y="941228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08" tIns="47704" rIns="95408" bIns="47704" anchor="b"/>
          <a:lstStyle/>
          <a:p>
            <a:pPr algn="r" eaLnBrk="1" hangingPunct="1"/>
            <a:fld id="{A0EE397B-7E47-43D5-90B3-506A95109288}" type="slidenum">
              <a:rPr lang="it-IT" altLang="it-IT" sz="1300">
                <a:latin typeface="Calibri" pitchFamily="34" charset="0"/>
              </a:rPr>
              <a:pPr algn="r" eaLnBrk="1" hangingPunct="1"/>
              <a:t>4</a:t>
            </a:fld>
            <a:endParaRPr lang="it-IT" altLang="it-IT" sz="1300">
              <a:latin typeface="Calibri" pitchFamily="34" charset="0"/>
            </a:endParaRPr>
          </a:p>
        </p:txBody>
      </p:sp>
      <p:sp>
        <p:nvSpPr>
          <p:cNvPr id="15363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>
              <a:latin typeface="Times New Roman" pitchFamily="18" charset="0"/>
            </a:endParaRPr>
          </a:p>
        </p:txBody>
      </p:sp>
      <p:sp>
        <p:nvSpPr>
          <p:cNvPr id="15365" name="Segnaposto numero diapositiva 3"/>
          <p:cNvSpPr txBox="1">
            <a:spLocks noGrp="1"/>
          </p:cNvSpPr>
          <p:nvPr/>
        </p:nvSpPr>
        <p:spPr bwMode="auto">
          <a:xfrm>
            <a:off x="3771900" y="941228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08" tIns="47704" rIns="95408" bIns="47704" anchor="b"/>
          <a:lstStyle/>
          <a:p>
            <a:pPr algn="r" eaLnBrk="1" hangingPunct="1"/>
            <a:fld id="{260EDE5F-DFBE-4822-9529-7B4CACF8A646}" type="slidenum">
              <a:rPr lang="it-IT" altLang="it-IT" sz="1300">
                <a:latin typeface="Calibri" pitchFamily="34" charset="0"/>
              </a:rPr>
              <a:pPr algn="r" eaLnBrk="1" hangingPunct="1"/>
              <a:t>4</a:t>
            </a:fld>
            <a:endParaRPr lang="it-IT" altLang="it-IT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>
              <a:latin typeface="Arial" pitchFamily="34" charset="0"/>
            </a:endParaRPr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12C38F-751B-4799-9263-9935CAECC82F}" type="slidenum">
              <a:rPr lang="it-IT" altLang="it-IT"/>
              <a:pPr/>
              <a:t>5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>
              <a:latin typeface="Arial" pitchFamily="34" charset="0"/>
            </a:endParaRPr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E50655-A414-40EE-A1C4-EBAF01C4475F}" type="slidenum">
              <a:rPr lang="it-IT" altLang="it-IT"/>
              <a:pPr/>
              <a:t>6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771900" y="941228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08" tIns="47704" rIns="95408" bIns="47704" anchor="b"/>
          <a:lstStyle/>
          <a:p>
            <a:pPr algn="r" eaLnBrk="1" hangingPunct="1"/>
            <a:fld id="{ADFEB955-636F-40AF-BEAD-F6DC473ECFC9}" type="slidenum">
              <a:rPr lang="it-IT" altLang="it-IT" sz="1300">
                <a:latin typeface="Calibri" pitchFamily="34" charset="0"/>
              </a:rPr>
              <a:pPr algn="r" eaLnBrk="1" hangingPunct="1"/>
              <a:t>7</a:t>
            </a:fld>
            <a:endParaRPr lang="it-IT" altLang="it-IT" sz="1300">
              <a:latin typeface="Calibri" pitchFamily="34" charset="0"/>
            </a:endParaRPr>
          </a:p>
        </p:txBody>
      </p:sp>
      <p:sp>
        <p:nvSpPr>
          <p:cNvPr id="21507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>
              <a:latin typeface="Times New Roman" pitchFamily="18" charset="0"/>
            </a:endParaRPr>
          </a:p>
        </p:txBody>
      </p:sp>
      <p:sp>
        <p:nvSpPr>
          <p:cNvPr id="21509" name="Segnaposto numero diapositiva 3"/>
          <p:cNvSpPr txBox="1">
            <a:spLocks noGrp="1"/>
          </p:cNvSpPr>
          <p:nvPr/>
        </p:nvSpPr>
        <p:spPr bwMode="auto">
          <a:xfrm>
            <a:off x="3771900" y="941228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08" tIns="47704" rIns="95408" bIns="47704" anchor="b"/>
          <a:lstStyle/>
          <a:p>
            <a:pPr algn="r" eaLnBrk="1" hangingPunct="1"/>
            <a:fld id="{05624F2A-C56B-43A1-9415-EADF3EF9A841}" type="slidenum">
              <a:rPr lang="it-IT" altLang="it-IT" sz="1300">
                <a:latin typeface="Calibri" pitchFamily="34" charset="0"/>
              </a:rPr>
              <a:pPr algn="r" eaLnBrk="1" hangingPunct="1"/>
              <a:t>7</a:t>
            </a:fld>
            <a:endParaRPr lang="it-IT" altLang="it-IT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771900" y="941228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08" tIns="47704" rIns="95408" bIns="47704" anchor="b"/>
          <a:lstStyle/>
          <a:p>
            <a:pPr algn="r" eaLnBrk="1" hangingPunct="1"/>
            <a:fld id="{A32F0A81-A090-4C48-A7C8-8C66A011F70C}" type="slidenum">
              <a:rPr lang="it-IT" altLang="it-IT" sz="1300"/>
              <a:pPr algn="r" eaLnBrk="1" hangingPunct="1"/>
              <a:t>14</a:t>
            </a:fld>
            <a:endParaRPr lang="it-IT" altLang="it-IT" sz="1300"/>
          </a:p>
        </p:txBody>
      </p:sp>
      <p:sp>
        <p:nvSpPr>
          <p:cNvPr id="30723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>
              <a:latin typeface="Times New Roman" pitchFamily="18" charset="0"/>
            </a:endParaRPr>
          </a:p>
        </p:txBody>
      </p:sp>
      <p:sp>
        <p:nvSpPr>
          <p:cNvPr id="30725" name="Segnaposto numero diapositiva 3"/>
          <p:cNvSpPr txBox="1">
            <a:spLocks noGrp="1"/>
          </p:cNvSpPr>
          <p:nvPr/>
        </p:nvSpPr>
        <p:spPr bwMode="auto">
          <a:xfrm>
            <a:off x="3771900" y="941228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08" tIns="47704" rIns="95408" bIns="47704" anchor="b"/>
          <a:lstStyle/>
          <a:p>
            <a:pPr algn="r" eaLnBrk="1" hangingPunct="1"/>
            <a:fld id="{51D38FF1-E14A-40EB-86EB-1E9C3673BE0E}" type="slidenum">
              <a:rPr lang="it-IT" altLang="it-IT" sz="1300"/>
              <a:pPr algn="r" eaLnBrk="1" hangingPunct="1"/>
              <a:t>14</a:t>
            </a:fld>
            <a:endParaRPr lang="it-IT" altLang="it-IT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Step-Visua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1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ángulo 24">
            <a:extLst>
              <a:ext uri="{FF2B5EF4-FFF2-40B4-BE49-F238E27FC236}">
                <a16:creationId xmlns:a16="http://schemas.microsoft.com/office/drawing/2014/main" xmlns="" id="{1247DC43-B254-452E-8A7B-F5773AF78A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Step-Visua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1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ángulo 24">
            <a:extLst>
              <a:ext uri="{FF2B5EF4-FFF2-40B4-BE49-F238E27FC236}">
                <a16:creationId xmlns:a16="http://schemas.microsoft.com/office/drawing/2014/main" xmlns="" id="{409FC8E0-D613-4A77-9592-50870F24528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n 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ángulo 4">
            <a:extLst>
              <a:ext uri="{FF2B5EF4-FFF2-40B4-BE49-F238E27FC236}">
                <a16:creationId xmlns:a16="http://schemas.microsoft.com/office/drawing/2014/main" xmlns="" id="{CDA0C4AC-62EB-4470-A35C-9449106E9F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42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6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magen 14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3307D558-2AC9-472B-AD8A-25F94D1877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31" r:id="rId2"/>
    <p:sldLayoutId id="2147484232" r:id="rId3"/>
    <p:sldLayoutId id="2147484227" r:id="rId4"/>
    <p:sldLayoutId id="2147484228" r:id="rId5"/>
    <p:sldLayoutId id="2147484229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49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4B4E6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49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4B4E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49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n 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ángulo 4">
            <a:extLst>
              <a:ext uri="{FF2B5EF4-FFF2-40B4-BE49-F238E27FC236}">
                <a16:creationId xmlns:a16="http://schemas.microsoft.com/office/drawing/2014/main" xmlns="" id="{4484A041-F533-4543-851B-E69A17CC7EC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iluppumbria.it/-/een-enterprise-europe-network" TargetMode="External"/><Relationship Id="rId2" Type="http://schemas.openxmlformats.org/officeDocument/2006/relationships/hyperlink" Target="http://een.ec.europa.eu/tools/services/EVE/Event/ListEvent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een.sme2eu.it/" TargetMode="External"/><Relationship Id="rId5" Type="http://schemas.openxmlformats.org/officeDocument/2006/relationships/hyperlink" Target="http://www.een-italia.eu/" TargetMode="External"/><Relationship Id="rId4" Type="http://schemas.openxmlformats.org/officeDocument/2006/relationships/hyperlink" Target="http://www.enterprise-europe-network.ec.europa.eu/index_en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.sereni@sviluppumbria.i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trentinosviluppo.it/" TargetMode="External"/><Relationship Id="rId18" Type="http://schemas.openxmlformats.org/officeDocument/2006/relationships/hyperlink" Target="http://www.alpsliguria.eu/" TargetMode="External"/><Relationship Id="rId26" Type="http://schemas.openxmlformats.org/officeDocument/2006/relationships/hyperlink" Target="http://www.cnr.it/" TargetMode="External"/><Relationship Id="rId39" Type="http://schemas.openxmlformats.org/officeDocument/2006/relationships/hyperlink" Target="http://www.cnalombardia.it/" TargetMode="External"/><Relationship Id="rId21" Type="http://schemas.openxmlformats.org/officeDocument/2006/relationships/hyperlink" Target="http://www.confindustria.toscana.it/" TargetMode="External"/><Relationship Id="rId34" Type="http://schemas.openxmlformats.org/officeDocument/2006/relationships/hyperlink" Target="http://www.finlombarda.it/" TargetMode="External"/><Relationship Id="rId42" Type="http://schemas.openxmlformats.org/officeDocument/2006/relationships/hyperlink" Target="http://www.ra.camcom.it/eurosportello" TargetMode="External"/><Relationship Id="rId47" Type="http://schemas.openxmlformats.org/officeDocument/2006/relationships/hyperlink" Target="http://www.agenziadisviluppo.net/" TargetMode="External"/><Relationship Id="rId50" Type="http://schemas.openxmlformats.org/officeDocument/2006/relationships/hyperlink" Target="http://www.enea.it/it/centro-ricerche-portici" TargetMode="External"/><Relationship Id="rId55" Type="http://schemas.openxmlformats.org/officeDocument/2006/relationships/hyperlink" Target="http://www.unioncamerepuglia.it/" TargetMode="External"/><Relationship Id="rId7" Type="http://schemas.openxmlformats.org/officeDocument/2006/relationships/hyperlink" Target="http://www.area.trieste.it/" TargetMode="External"/><Relationship Id="rId12" Type="http://schemas.openxmlformats.org/officeDocument/2006/relationships/hyperlink" Target="https://tis.bz.it/it" TargetMode="External"/><Relationship Id="rId17" Type="http://schemas.openxmlformats.org/officeDocument/2006/relationships/hyperlink" Target="http://www.regione.piemonte.it/" TargetMode="External"/><Relationship Id="rId25" Type="http://schemas.openxmlformats.org/officeDocument/2006/relationships/hyperlink" Target="http://www.umbriainnovazione.it/" TargetMode="External"/><Relationship Id="rId33" Type="http://schemas.openxmlformats.org/officeDocument/2006/relationships/hyperlink" Target="http://www.confindustriasardegna.it/code/index" TargetMode="External"/><Relationship Id="rId38" Type="http://schemas.openxmlformats.org/officeDocument/2006/relationships/hyperlink" Target="http://www.confindustria.lombardia.it/" TargetMode="External"/><Relationship Id="rId46" Type="http://schemas.openxmlformats.org/officeDocument/2006/relationships/hyperlink" Target="http://www.eurosportello.napoli.it/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://www.confindustria.piemonte.it/" TargetMode="External"/><Relationship Id="rId20" Type="http://schemas.openxmlformats.org/officeDocument/2006/relationships/hyperlink" Target="http://www.promofirenze.com/" TargetMode="External"/><Relationship Id="rId29" Type="http://schemas.openxmlformats.org/officeDocument/2006/relationships/hyperlink" Target="http://www.confcommercio.it/" TargetMode="External"/><Relationship Id="rId41" Type="http://schemas.openxmlformats.org/officeDocument/2006/relationships/hyperlink" Target="http://www.rer.camcom.it/" TargetMode="External"/><Relationship Id="rId54" Type="http://schemas.openxmlformats.org/officeDocument/2006/relationships/hyperlink" Target="http://www.mol.camcom.i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nea.it/" TargetMode="External"/><Relationship Id="rId11" Type="http://schemas.openxmlformats.org/officeDocument/2006/relationships/hyperlink" Target="http://www.informestconsulting.it/" TargetMode="External"/><Relationship Id="rId24" Type="http://schemas.openxmlformats.org/officeDocument/2006/relationships/hyperlink" Target="http://www.cdo.it/" TargetMode="External"/><Relationship Id="rId32" Type="http://schemas.openxmlformats.org/officeDocument/2006/relationships/hyperlink" Target="http://www.sardegnaricerche.it/" TargetMode="External"/><Relationship Id="rId37" Type="http://schemas.openxmlformats.org/officeDocument/2006/relationships/hyperlink" Target="http://www.lom.camcom.it/?/home" TargetMode="External"/><Relationship Id="rId40" Type="http://schemas.openxmlformats.org/officeDocument/2006/relationships/hyperlink" Target="http://www.aster.it/" TargetMode="External"/><Relationship Id="rId45" Type="http://schemas.openxmlformats.org/officeDocument/2006/relationships/hyperlink" Target="http://www.bologna.enea.it/" TargetMode="External"/><Relationship Id="rId53" Type="http://schemas.openxmlformats.org/officeDocument/2006/relationships/hyperlink" Target="http://een.consorziospin.it/" TargetMode="External"/><Relationship Id="rId58" Type="http://schemas.openxmlformats.org/officeDocument/2006/relationships/hyperlink" Target="http://www.confindustriasicilia.it/" TargetMode="External"/><Relationship Id="rId5" Type="http://schemas.openxmlformats.org/officeDocument/2006/relationships/hyperlink" Target="http://www.venetoinnovazione.it/" TargetMode="External"/><Relationship Id="rId15" Type="http://schemas.openxmlformats.org/officeDocument/2006/relationships/hyperlink" Target="http://www.pie.camcom.it/innovazione" TargetMode="External"/><Relationship Id="rId23" Type="http://schemas.openxmlformats.org/officeDocument/2006/relationships/hyperlink" Target="http://www.eurosportelloascoli.eu/" TargetMode="External"/><Relationship Id="rId28" Type="http://schemas.openxmlformats.org/officeDocument/2006/relationships/hyperlink" Target="http://www.biclazio.it/" TargetMode="External"/><Relationship Id="rId36" Type="http://schemas.openxmlformats.org/officeDocument/2006/relationships/hyperlink" Target="http://www.fast.mi.it/" TargetMode="External"/><Relationship Id="rId49" Type="http://schemas.openxmlformats.org/officeDocument/2006/relationships/hyperlink" Target="http://www.bas.camcom.it/" TargetMode="External"/><Relationship Id="rId57" Type="http://schemas.openxmlformats.org/officeDocument/2006/relationships/hyperlink" Target="http://www.consorzioarca.it/" TargetMode="External"/><Relationship Id="rId10" Type="http://schemas.openxmlformats.org/officeDocument/2006/relationships/hyperlink" Target="http://www.ud.camcom.it/" TargetMode="External"/><Relationship Id="rId19" Type="http://schemas.openxmlformats.org/officeDocument/2006/relationships/hyperlink" Target="http://www.regione.liguria.it/" TargetMode="External"/><Relationship Id="rId31" Type="http://schemas.openxmlformats.org/officeDocument/2006/relationships/hyperlink" Target="http://www.parcoscientifico.eu/" TargetMode="External"/><Relationship Id="rId44" Type="http://schemas.openxmlformats.org/officeDocument/2006/relationships/hyperlink" Target="http://www.cnaemiliaromagna.it/" TargetMode="External"/><Relationship Id="rId52" Type="http://schemas.openxmlformats.org/officeDocument/2006/relationships/hyperlink" Target="http://www.uc-cal.camcom.gov.it/" TargetMode="External"/><Relationship Id="rId4" Type="http://schemas.openxmlformats.org/officeDocument/2006/relationships/hyperlink" Target="http://www.eurosportelloveneto.it/" TargetMode="External"/><Relationship Id="rId9" Type="http://schemas.openxmlformats.org/officeDocument/2006/relationships/hyperlink" Target="http://www.pn.camcom.it/" TargetMode="External"/><Relationship Id="rId14" Type="http://schemas.openxmlformats.org/officeDocument/2006/relationships/hyperlink" Target="http://www.to.camcom.it/alpseuropa" TargetMode="External"/><Relationship Id="rId22" Type="http://schemas.openxmlformats.org/officeDocument/2006/relationships/hyperlink" Target="http://www.eurosportello.eu/" TargetMode="External"/><Relationship Id="rId27" Type="http://schemas.openxmlformats.org/officeDocument/2006/relationships/hyperlink" Target="http://www.apre.it/" TargetMode="External"/><Relationship Id="rId30" Type="http://schemas.openxmlformats.org/officeDocument/2006/relationships/hyperlink" Target="http://www.unioncamerelazio.it/" TargetMode="External"/><Relationship Id="rId35" Type="http://schemas.openxmlformats.org/officeDocument/2006/relationships/hyperlink" Target="http://www.innovhub-ssi.it/" TargetMode="External"/><Relationship Id="rId43" Type="http://schemas.openxmlformats.org/officeDocument/2006/relationships/hyperlink" Target="http://www.confind.emr.it/" TargetMode="External"/><Relationship Id="rId48" Type="http://schemas.openxmlformats.org/officeDocument/2006/relationships/hyperlink" Target="http://www.te.camcom.it/" TargetMode="External"/><Relationship Id="rId56" Type="http://schemas.openxmlformats.org/officeDocument/2006/relationships/hyperlink" Target="http://www.mediainnovation.it/" TargetMode="External"/><Relationship Id="rId8" Type="http://schemas.openxmlformats.org/officeDocument/2006/relationships/hyperlink" Target="www.aries.ts.camcom.it" TargetMode="External"/><Relationship Id="rId51" Type="http://schemas.openxmlformats.org/officeDocument/2006/relationships/hyperlink" Target="http://www.unioncamere.campania.it/" TargetMode="Externa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350"/>
            <a:ext cx="9144000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CB30F62-735E-4D3E-B61B-84F2A08AF13F}"/>
              </a:ext>
            </a:extLst>
          </p:cNvPr>
          <p:cNvSpPr/>
          <p:nvPr/>
        </p:nvSpPr>
        <p:spPr bwMode="auto">
          <a:xfrm>
            <a:off x="3348038" y="6021388"/>
            <a:ext cx="2808287" cy="647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8196" name="Rectángulo 19"/>
          <p:cNvSpPr>
            <a:spLocks noChangeArrowheads="1"/>
          </p:cNvSpPr>
          <p:nvPr/>
        </p:nvSpPr>
        <p:spPr bwMode="auto">
          <a:xfrm>
            <a:off x="3348038" y="6248400"/>
            <a:ext cx="2808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200">
                <a:latin typeface="Myriad Pro Light"/>
              </a:rPr>
              <a:t>PLACE PARTNER’S LOGO HERE</a:t>
            </a:r>
            <a:endParaRPr lang="fr-FR" altLang="en-US" sz="1200">
              <a:latin typeface="Myriad Pro Light"/>
            </a:endParaRPr>
          </a:p>
        </p:txBody>
      </p:sp>
      <p:sp>
        <p:nvSpPr>
          <p:cNvPr id="8197" name="Rettangolo 2"/>
          <p:cNvSpPr>
            <a:spLocks noChangeArrowheads="1"/>
          </p:cNvSpPr>
          <p:nvPr/>
        </p:nvSpPr>
        <p:spPr bwMode="auto">
          <a:xfrm>
            <a:off x="458788" y="3213100"/>
            <a:ext cx="8001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4E8FC8"/>
                </a:solidFill>
                <a:latin typeface="Raleway"/>
              </a:rPr>
              <a:t>Imprese, innovazione e sviluppo. Buone pratiche di governance locale</a:t>
            </a:r>
          </a:p>
          <a:p>
            <a:endParaRPr lang="it-IT" i="1"/>
          </a:p>
          <a:p>
            <a:r>
              <a:rPr lang="it-IT"/>
              <a:t>Modulo "Diritto e politiche dell'Ue per l'occupazione e lo sviluppo" della Cattedra Jean Monnet di Diritto dell'Ue</a:t>
            </a:r>
            <a:endParaRPr lang="it-IT" i="1"/>
          </a:p>
          <a:p>
            <a:endParaRPr lang="it-IT" altLang="it-IT" i="1"/>
          </a:p>
          <a:p>
            <a:r>
              <a:rPr lang="it-IT" altLang="it-IT" i="1"/>
              <a:t>20 aprile 2018</a:t>
            </a:r>
          </a:p>
          <a:p>
            <a:endParaRPr lang="it-IT" altLang="it-IT"/>
          </a:p>
        </p:txBody>
      </p:sp>
      <p:pic>
        <p:nvPicPr>
          <p:cNvPr id="8198" name="Immagin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6029325"/>
            <a:ext cx="28511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344D4F04-D0DF-4DA4-87A7-7E83F866478F}"/>
              </a:ext>
            </a:extLst>
          </p:cNvPr>
          <p:cNvSpPr txBox="1"/>
          <p:nvPr/>
        </p:nvSpPr>
        <p:spPr>
          <a:xfrm>
            <a:off x="539750" y="1711325"/>
            <a:ext cx="8208963" cy="3200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2400"/>
              </a:spcBef>
              <a:defRPr/>
            </a:pPr>
            <a:r>
              <a:rPr lang="it-IT" altLang="zh-CN" sz="2800" b="1" dirty="0">
                <a:solidFill>
                  <a:srgbClr val="558ED5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2. </a:t>
            </a:r>
            <a:r>
              <a:rPr lang="it-IT" sz="2800" b="1" dirty="0">
                <a:solidFill>
                  <a:srgbClr val="558ED5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Sviluppo di partenariati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cs typeface="+mn-cs"/>
              </a:rPr>
              <a:t>Missioni commerciali e fiere internazionali </a:t>
            </a:r>
            <a:r>
              <a:rPr lang="it-IT" sz="1800" b="1" dirty="0">
                <a:solidFill>
                  <a:schemeClr val="accent6">
                    <a:lumMod val="50000"/>
                  </a:schemeClr>
                </a:solidFill>
                <a:cs typeface="+mn-cs"/>
                <a:hlinkClick r:id="rId2"/>
              </a:rPr>
              <a:t>http://een.ec.europa.eu/tools/services/EVE/Event/ListEvents</a:t>
            </a:r>
            <a:endParaRPr lang="it-IT" sz="1800" dirty="0">
              <a:solidFill>
                <a:schemeClr val="accent6">
                  <a:lumMod val="50000"/>
                </a:schemeClr>
              </a:solidFill>
              <a:cs typeface="+mn-cs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cs typeface="+mn-cs"/>
              </a:rPr>
              <a:t>Ricerca partner per cooperazione commerciale/ produttiva / tecnologica </a:t>
            </a:r>
            <a:r>
              <a:rPr lang="it-IT" sz="2000" b="1" dirty="0" err="1">
                <a:solidFill>
                  <a:srgbClr val="558ED5"/>
                </a:solidFill>
                <a:ea typeface="ＭＳ Ｐゴシック" pitchFamily="34" charset="-128"/>
                <a:cs typeface="Arial" panose="020B0604020202020204" pitchFamily="34" charset="0"/>
              </a:rPr>
              <a:t>Partnering</a:t>
            </a:r>
            <a:r>
              <a:rPr lang="it-IT" sz="2000" b="1" dirty="0">
                <a:solidFill>
                  <a:srgbClr val="558ED5"/>
                </a:solidFill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it-IT" sz="2000" b="1" dirty="0" err="1">
                <a:solidFill>
                  <a:srgbClr val="558ED5"/>
                </a:solidFill>
                <a:ea typeface="ＭＳ Ｐゴシック" pitchFamily="34" charset="-128"/>
                <a:cs typeface="Arial" panose="020B0604020202020204" pitchFamily="34" charset="0"/>
              </a:rPr>
              <a:t>Opportunity</a:t>
            </a:r>
            <a:r>
              <a:rPr lang="it-IT" sz="2000" b="1" dirty="0">
                <a:solidFill>
                  <a:srgbClr val="558ED5"/>
                </a:solidFill>
                <a:ea typeface="ＭＳ Ｐゴシック" pitchFamily="34" charset="-128"/>
                <a:cs typeface="Arial" panose="020B0604020202020204" pitchFamily="34" charset="0"/>
              </a:rPr>
              <a:t> Database </a:t>
            </a:r>
          </a:p>
          <a:p>
            <a:pPr>
              <a:lnSpc>
                <a:spcPct val="150000"/>
              </a:lnSpc>
              <a:defRPr/>
            </a:pPr>
            <a:r>
              <a:rPr lang="it-IT" sz="18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      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cs typeface="+mn-cs"/>
                <a:hlinkClick r:id="rId3"/>
              </a:rPr>
              <a:t>http://www.sviluppumbria.it/-/een-enterprise-europe-network</a:t>
            </a:r>
            <a:endParaRPr lang="it-IT" sz="1800" b="1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cs typeface="+mn-cs"/>
              </a:rPr>
              <a:t>Identificazione di partner per la partecipazione a progetti europei</a:t>
            </a:r>
          </a:p>
        </p:txBody>
      </p:sp>
      <p:pic>
        <p:nvPicPr>
          <p:cNvPr id="24579" name="Immagine 2" descr="logo_ce-it-rvb-h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5949950"/>
            <a:ext cx="10810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Immagin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6029325"/>
            <a:ext cx="28511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magin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-242888"/>
            <a:ext cx="9432925" cy="725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xmlns="" id="{BC197EBE-8F73-498D-96CA-64E888296E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435100"/>
            <a:ext cx="8785225" cy="45148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it-IT" sz="2800" b="1" kern="1200" dirty="0" err="1">
                <a:solidFill>
                  <a:srgbClr val="558ED5"/>
                </a:solidFill>
                <a:ea typeface="ＭＳ Ｐゴシック" pitchFamily="34" charset="-128"/>
                <a:cs typeface="Arial" panose="020B0604020202020204" pitchFamily="34" charset="0"/>
              </a:rPr>
              <a:t>Partnering</a:t>
            </a:r>
            <a:r>
              <a:rPr lang="it-IT" sz="2800" b="1" kern="1200" dirty="0">
                <a:solidFill>
                  <a:srgbClr val="558ED5"/>
                </a:solidFill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it-IT" sz="2800" b="1" kern="1200" dirty="0" err="1">
                <a:solidFill>
                  <a:srgbClr val="558ED5"/>
                </a:solidFill>
                <a:ea typeface="ＭＳ Ｐゴシック" pitchFamily="34" charset="-128"/>
                <a:cs typeface="Arial" panose="020B0604020202020204" pitchFamily="34" charset="0"/>
              </a:rPr>
              <a:t>Opportunities</a:t>
            </a:r>
            <a:r>
              <a:rPr lang="it-IT" sz="2800" b="1" kern="1200" dirty="0">
                <a:solidFill>
                  <a:srgbClr val="558ED5"/>
                </a:solidFill>
                <a:ea typeface="ＭＳ Ｐゴシック" pitchFamily="34" charset="-128"/>
                <a:cs typeface="Arial" panose="020B0604020202020204" pitchFamily="34" charset="0"/>
              </a:rPr>
              <a:t> Database</a:t>
            </a:r>
          </a:p>
          <a:p>
            <a:pPr marL="354013" indent="-230188" eaLnBrk="1" hangingPunct="1">
              <a:spcBef>
                <a:spcPts val="1200"/>
              </a:spcBef>
              <a:defRPr/>
            </a:pPr>
            <a:r>
              <a:rPr lang="it-IT" sz="2400" dirty="0"/>
              <a:t>Opportunità </a:t>
            </a:r>
            <a:r>
              <a:rPr lang="it-IT" sz="2400" b="1" dirty="0"/>
              <a:t>esclusiva</a:t>
            </a:r>
            <a:r>
              <a:rPr lang="it-IT" sz="2400" dirty="0"/>
              <a:t> della rete </a:t>
            </a:r>
            <a:r>
              <a:rPr lang="it-IT" sz="2400" b="1" dirty="0"/>
              <a:t>Enterprise Europe Network </a:t>
            </a:r>
          </a:p>
          <a:p>
            <a:pPr marL="354013" indent="-230188" eaLnBrk="1" hangingPunct="1">
              <a:spcBef>
                <a:spcPts val="1200"/>
              </a:spcBef>
              <a:defRPr/>
            </a:pPr>
            <a:r>
              <a:rPr lang="it-IT" sz="2400" b="1" dirty="0">
                <a:solidFill>
                  <a:srgbClr val="000000"/>
                </a:solidFill>
              </a:rPr>
              <a:t>Ricerca di partner esteri </a:t>
            </a:r>
            <a:r>
              <a:rPr lang="it-IT" sz="2400" dirty="0">
                <a:solidFill>
                  <a:srgbClr val="000000"/>
                </a:solidFill>
              </a:rPr>
              <a:t>al fine di siglare nuovi accordi commerciali, tecnologici e presentare progetti europei</a:t>
            </a:r>
          </a:p>
          <a:p>
            <a:pPr marL="354013" indent="-230188" eaLnBrk="1" hangingPunct="1">
              <a:spcBef>
                <a:spcPts val="1200"/>
              </a:spcBef>
              <a:defRPr/>
            </a:pPr>
            <a:r>
              <a:rPr lang="it-IT" sz="2400" b="1" dirty="0"/>
              <a:t>Gratuito</a:t>
            </a:r>
            <a:r>
              <a:rPr lang="it-IT" sz="2400" dirty="0"/>
              <a:t> per le imprese</a:t>
            </a:r>
          </a:p>
          <a:p>
            <a:pPr marL="354013" indent="-230188" eaLnBrk="1" hangingPunct="1">
              <a:spcBef>
                <a:spcPts val="1200"/>
              </a:spcBef>
              <a:defRPr/>
            </a:pPr>
            <a:r>
              <a:rPr lang="it-IT" sz="2400" dirty="0"/>
              <a:t>Profilo resta </a:t>
            </a:r>
            <a:r>
              <a:rPr lang="it-IT" sz="2400" b="1" dirty="0"/>
              <a:t>valido per 12 mesi </a:t>
            </a:r>
            <a:r>
              <a:rPr lang="it-IT" sz="2400" dirty="0"/>
              <a:t>per permettere una ricerca di partenariato estero di </a:t>
            </a:r>
            <a:r>
              <a:rPr lang="it-IT" sz="2400" b="1" dirty="0"/>
              <a:t>lungo periodo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it-IT" sz="2400" b="1" dirty="0"/>
              <a:t>Dati sensibili </a:t>
            </a:r>
            <a:r>
              <a:rPr lang="it-IT" sz="2400" dirty="0"/>
              <a:t>rimangono </a:t>
            </a:r>
            <a:r>
              <a:rPr lang="it-IT" sz="2400" b="1" dirty="0"/>
              <a:t>confidenziali </a:t>
            </a:r>
            <a:r>
              <a:rPr lang="it-IT" sz="2400" dirty="0"/>
              <a:t>(nome dell’impresa e persona di riferimento) e scambiati tra gli uffici EEN</a:t>
            </a:r>
            <a:endParaRPr lang="it-IT" sz="2400" b="1" dirty="0"/>
          </a:p>
        </p:txBody>
      </p:sp>
      <p:pic>
        <p:nvPicPr>
          <p:cNvPr id="26627" name="Immagine 5" descr="logo_ce-it-rvb-h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949950"/>
            <a:ext cx="10810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Immagin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6029325"/>
            <a:ext cx="28511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magin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1440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1DBEFDF3-F182-4A7C-BD1F-6DE29C44F9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844675"/>
            <a:ext cx="8353425" cy="3867150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spcBef>
                <a:spcPts val="2400"/>
              </a:spcBef>
              <a:buFont typeface="Arial" charset="0"/>
              <a:buNone/>
              <a:defRPr/>
            </a:pPr>
            <a:r>
              <a:rPr lang="it-IT" sz="2800" b="1" kern="1200" dirty="0">
                <a:solidFill>
                  <a:srgbClr val="558ED5"/>
                </a:solidFill>
                <a:latin typeface="Calibri" pitchFamily="34" charset="0"/>
                <a:ea typeface="ＭＳ Ｐゴシック" pitchFamily="34" charset="-128"/>
              </a:rPr>
              <a:t>3. Supporto alla innovazione (IKAM2EU)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sz="2000" dirty="0"/>
              <a:t>Analisi delle capacità di gestione e miglioramento dell’innovazione (</a:t>
            </a:r>
            <a:r>
              <a:rPr lang="it-IT" sz="2000" i="1" dirty="0" err="1">
                <a:solidFill>
                  <a:schemeClr val="accent1">
                    <a:lumMod val="75000"/>
                  </a:schemeClr>
                </a:solidFill>
              </a:rPr>
              <a:t>Enhancing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i="1" dirty="0" err="1">
                <a:solidFill>
                  <a:schemeClr val="accent1">
                    <a:lumMod val="75000"/>
                  </a:schemeClr>
                </a:solidFill>
              </a:rPr>
              <a:t>Innovation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</a:rPr>
              <a:t> Management </a:t>
            </a:r>
            <a:r>
              <a:rPr lang="it-IT" sz="2000" i="1" dirty="0" err="1">
                <a:solidFill>
                  <a:schemeClr val="accent1">
                    <a:lumMod val="75000"/>
                  </a:schemeClr>
                </a:solidFill>
              </a:rPr>
              <a:t>Capacity</a:t>
            </a:r>
            <a:r>
              <a:rPr lang="it-IT" sz="2000" dirty="0"/>
              <a:t>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sz="2000" dirty="0"/>
              <a:t>Consulenza sulla gestione della proprietà intellettuale e industriale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sz="2000" dirty="0"/>
              <a:t>Supporto al trasferimento tecnologico/open </a:t>
            </a:r>
            <a:r>
              <a:rPr lang="it-IT" sz="2000" dirty="0" err="1"/>
              <a:t>innovation</a:t>
            </a:r>
            <a:r>
              <a:rPr lang="it-IT" sz="2000" dirty="0"/>
              <a:t>, intermediazione brevettuale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sz="2000" dirty="0"/>
              <a:t>Ricerca partner per la cooperazione tecnologica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sz="2000" dirty="0"/>
              <a:t>Valorizzazione dei risultati della ricerca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sz="2000" dirty="0"/>
              <a:t>Servizio di accompagnamento alle imprese aggiudicatarie degli strumenti H2020: Sme Instruments, FET Open, Fast Track to </a:t>
            </a:r>
            <a:r>
              <a:rPr lang="it-IT" sz="2000" dirty="0" err="1"/>
              <a:t>Innovation</a:t>
            </a:r>
            <a:r>
              <a:rPr lang="it-IT" sz="2000" dirty="0"/>
              <a:t>  (</a:t>
            </a:r>
            <a:r>
              <a:rPr lang="it-IT" sz="2000" i="1" dirty="0" err="1">
                <a:solidFill>
                  <a:schemeClr val="accent1">
                    <a:lumMod val="75000"/>
                  </a:schemeClr>
                </a:solidFill>
              </a:rPr>
              <a:t>Key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</a:rPr>
              <a:t> Account Manager</a:t>
            </a:r>
            <a:r>
              <a:rPr lang="it-IT" sz="2000" dirty="0"/>
              <a:t>)</a:t>
            </a:r>
          </a:p>
          <a:p>
            <a:pPr marL="0" indent="0" algn="ctr" eaLnBrk="1" hangingPunct="1">
              <a:spcBef>
                <a:spcPts val="2400"/>
              </a:spcBef>
              <a:buFont typeface="Arial" charset="0"/>
              <a:buNone/>
              <a:defRPr/>
            </a:pPr>
            <a:endParaRPr lang="it-IT" sz="2400" b="1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it-IT" sz="2400" b="1" dirty="0">
              <a:solidFill>
                <a:srgbClr val="000000"/>
              </a:solidFill>
            </a:endParaRPr>
          </a:p>
        </p:txBody>
      </p:sp>
      <p:pic>
        <p:nvPicPr>
          <p:cNvPr id="29699" name="Immagine 5" descr="logo_ce-it-rvb-h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949950"/>
            <a:ext cx="10810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Immagin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6029325"/>
            <a:ext cx="28511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tangolo 1">
            <a:extLst>
              <a:ext uri="{FF2B5EF4-FFF2-40B4-BE49-F238E27FC236}">
                <a16:creationId xmlns:a16="http://schemas.microsoft.com/office/drawing/2014/main" xmlns="" id="{74EA4CBA-2A23-449C-9BA5-D97F0114A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1773238"/>
            <a:ext cx="8148637" cy="4425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006491"/>
              </a:buClr>
              <a:defRPr/>
            </a:pPr>
            <a:r>
              <a:rPr lang="it-IT" altLang="zh-CN" sz="2800" b="1" dirty="0">
                <a:solidFill>
                  <a:srgbClr val="558ED5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SCALEUP2EU</a:t>
            </a:r>
          </a:p>
          <a:p>
            <a:pPr>
              <a:defRPr/>
            </a:pPr>
            <a:r>
              <a:rPr lang="it-IT" sz="2000" dirty="0">
                <a:cs typeface="+mn-cs"/>
              </a:rPr>
              <a:t>Selezione di giovani aziende innovative del territorio che beneficeranno di formazione gratuita e servizi di supporto per la crescita.</a:t>
            </a:r>
          </a:p>
          <a:p>
            <a:pPr>
              <a:defRPr/>
            </a:pPr>
            <a:endParaRPr lang="it-IT" sz="2000" dirty="0">
              <a:cs typeface="+mn-cs"/>
            </a:endParaRPr>
          </a:p>
          <a:p>
            <a:pPr>
              <a:defRPr/>
            </a:pPr>
            <a:r>
              <a:rPr lang="it-IT" sz="2000" dirty="0">
                <a:cs typeface="+mn-cs"/>
              </a:rPr>
              <a:t>Requisiti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cs typeface="+mn-cs"/>
              </a:rPr>
              <a:t>Dai 2 ai 5 anni di età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cs typeface="+mn-cs"/>
              </a:rPr>
              <a:t>Forte grado di innovatività e presenza sul mercato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cs typeface="+mn-cs"/>
              </a:rPr>
              <a:t>Fatturato in crescita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cs typeface="+mn-cs"/>
              </a:rPr>
              <a:t>Business </a:t>
            </a:r>
            <a:r>
              <a:rPr lang="it-IT" sz="2000" dirty="0" err="1">
                <a:cs typeface="+mn-cs"/>
              </a:rPr>
              <a:t>plan</a:t>
            </a:r>
            <a:endParaRPr lang="it-IT" sz="2000" dirty="0"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cs typeface="+mn-cs"/>
              </a:rPr>
              <a:t>Pronta a scalare il mercato ed entrare in nuovi mercati internazionali</a:t>
            </a:r>
          </a:p>
          <a:p>
            <a:pPr eaLnBrk="1" hangingPunct="1">
              <a:spcBef>
                <a:spcPct val="20000"/>
              </a:spcBef>
              <a:buClr>
                <a:srgbClr val="006491"/>
              </a:buClr>
              <a:defRPr/>
            </a:pPr>
            <a:endParaRPr lang="it-IT" altLang="zh-CN" sz="2800" b="1" dirty="0">
              <a:solidFill>
                <a:srgbClr val="558ED5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1747" name="Immagine 3" descr="logo_ce-it-rvb-h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5949950"/>
            <a:ext cx="10810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Immagin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6029325"/>
            <a:ext cx="28511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magine 13" descr="een-it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484313"/>
            <a:ext cx="3313113" cy="233838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22531" name="CasellaDiTesto 3">
            <a:extLst>
              <a:ext uri="{FF2B5EF4-FFF2-40B4-BE49-F238E27FC236}">
                <a16:creationId xmlns:a16="http://schemas.microsoft.com/office/drawing/2014/main" xmlns="" id="{C35D9835-14AC-4AE2-8B54-924758863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05263"/>
            <a:ext cx="91440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it-IT" altLang="it-IT" sz="1800" b="1" dirty="0">
                <a:ea typeface="ＭＳ Ｐゴシック" pitchFamily="34" charset="-128"/>
                <a:cs typeface="Arial" pitchFamily="34" charset="0"/>
                <a:hlinkClick r:id="rId4"/>
              </a:rPr>
              <a:t>http://een.ec.europa.eu/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it-IT" altLang="it-IT" sz="1800" b="1" dirty="0">
                <a:ea typeface="ＭＳ Ｐゴシック" pitchFamily="34" charset="-128"/>
                <a:cs typeface="Arial" pitchFamily="34" charset="0"/>
                <a:hlinkClick r:id="rId5"/>
              </a:rPr>
              <a:t>http://www.een-italia.eu/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it-IT" altLang="it-IT" sz="1800" b="1" dirty="0">
                <a:ea typeface="ＭＳ Ｐゴシック" pitchFamily="34" charset="-128"/>
                <a:cs typeface="Arial" pitchFamily="34" charset="0"/>
                <a:hlinkClick r:id="rId6"/>
              </a:rPr>
              <a:t>http://een.sme2eu.it/</a:t>
            </a:r>
            <a:endParaRPr lang="it-IT" altLang="it-IT" sz="1800" b="1" dirty="0">
              <a:ea typeface="ＭＳ Ｐゴシック" pitchFamily="34" charset="-128"/>
              <a:cs typeface="Arial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it-IT" altLang="it-IT" sz="18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http://</a:t>
            </a:r>
            <a:r>
              <a:rPr lang="it-IT" altLang="it-IT" sz="1800" b="1" dirty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  <a:cs typeface="Arial" pitchFamily="34" charset="0"/>
              </a:rPr>
              <a:t>www.sviluppumbria.it/-/een-enterprise-europe-network</a:t>
            </a:r>
          </a:p>
          <a:p>
            <a:pPr algn="ctr" eaLnBrk="1" hangingPunct="1">
              <a:lnSpc>
                <a:spcPct val="150000"/>
              </a:lnSpc>
              <a:defRPr/>
            </a:pPr>
            <a:endParaRPr lang="it-IT" altLang="it-IT" sz="1800" b="1" dirty="0">
              <a:ea typeface="ＭＳ Ｐゴシック" pitchFamily="34" charset="-128"/>
              <a:cs typeface="Arial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it-IT" altLang="it-IT" sz="1800" b="1" dirty="0"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32772" name="Immagine 3" descr="logo_ce-it-rvb-h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288" y="5876925"/>
            <a:ext cx="10810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Immagine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8038" y="6029325"/>
            <a:ext cx="28511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684213" y="1412875"/>
            <a:ext cx="7920037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en-US" sz="2000">
                <a:solidFill>
                  <a:schemeClr val="bg1"/>
                </a:solidFill>
                <a:latin typeface="Myriad Pro Light"/>
                <a:ea typeface="Myriad Pro Light"/>
                <a:cs typeface="Myriad Pro Light"/>
              </a:rPr>
              <a:t>Marina Cecilia Sereni</a:t>
            </a:r>
          </a:p>
          <a:p>
            <a:r>
              <a:rPr lang="en-US" altLang="en-US" sz="2000">
                <a:solidFill>
                  <a:schemeClr val="bg1"/>
                </a:solidFill>
                <a:latin typeface="Myriad Pro Light"/>
                <a:ea typeface="Myriad Pro Light"/>
                <a:cs typeface="Myriad Pro Light"/>
                <a:hlinkClick r:id="rId3"/>
              </a:rPr>
              <a:t>m.sereni@sviluppumbria.it</a:t>
            </a:r>
            <a:endParaRPr lang="en-US" altLang="en-US" sz="2000">
              <a:solidFill>
                <a:schemeClr val="bg1"/>
              </a:solidFill>
              <a:latin typeface="Myriad Pro Light"/>
              <a:ea typeface="Myriad Pro Light"/>
              <a:cs typeface="Myriad Pro Light"/>
            </a:endParaRPr>
          </a:p>
          <a:p>
            <a:endParaRPr lang="en-US" altLang="en-US" sz="2000">
              <a:solidFill>
                <a:schemeClr val="bg1"/>
              </a:solidFill>
              <a:latin typeface="Myriad Pro Light"/>
              <a:ea typeface="Myriad Pro Light"/>
              <a:cs typeface="Myriad Pro Light"/>
            </a:endParaRPr>
          </a:p>
          <a:p>
            <a:endParaRPr lang="en-US" altLang="en-US" sz="2000">
              <a:solidFill>
                <a:schemeClr val="bg1"/>
              </a:solidFill>
              <a:latin typeface="Myriad Pro Light"/>
              <a:ea typeface="Myriad Pro Light"/>
              <a:cs typeface="Myriad Pro Light"/>
            </a:endParaRPr>
          </a:p>
          <a:p>
            <a:r>
              <a:rPr lang="en-US" altLang="en-US" sz="2000">
                <a:solidFill>
                  <a:schemeClr val="bg1"/>
                </a:solidFill>
                <a:latin typeface="Myriad Pro Light"/>
                <a:ea typeface="Myriad Pro Light"/>
                <a:cs typeface="Myriad Pro Light"/>
              </a:rPr>
              <a:t>een@sviluppumbria.it</a:t>
            </a:r>
          </a:p>
          <a:p>
            <a:endParaRPr lang="en-US" altLang="en-US" sz="2000">
              <a:solidFill>
                <a:schemeClr val="bg1"/>
              </a:solidFill>
              <a:latin typeface="Myriad Pro Light"/>
              <a:ea typeface="Myriad Pro Light"/>
              <a:cs typeface="Myriad Pro Light"/>
            </a:endParaRPr>
          </a:p>
          <a:p>
            <a:endParaRPr lang="en-US" altLang="en-US" sz="2000">
              <a:solidFill>
                <a:schemeClr val="bg1"/>
              </a:solidFill>
              <a:latin typeface="Myriad Pro Light"/>
              <a:ea typeface="Myriad Pro Light"/>
              <a:cs typeface="Myriad Pro Light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5769A4E9-0762-4D7D-89EA-E5E1EE923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57213"/>
            <a:ext cx="7772400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49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fr-FR" altLang="en-US" b="0" kern="0" dirty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Contact us</a:t>
            </a:r>
          </a:p>
        </p:txBody>
      </p:sp>
      <p:sp>
        <p:nvSpPr>
          <p:cNvPr id="34820" name="Rectangle 1"/>
          <p:cNvSpPr>
            <a:spLocks noChangeArrowheads="1"/>
          </p:cNvSpPr>
          <p:nvPr/>
        </p:nvSpPr>
        <p:spPr bwMode="auto">
          <a:xfrm>
            <a:off x="4756150" y="2627313"/>
            <a:ext cx="3344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en-US">
                <a:solidFill>
                  <a:srgbClr val="006491"/>
                </a:solidFill>
              </a:rPr>
              <a:t>Follow us at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4222D398-D8FE-49BA-A263-09BE78A4E4AD}"/>
              </a:ext>
            </a:extLst>
          </p:cNvPr>
          <p:cNvSpPr/>
          <p:nvPr/>
        </p:nvSpPr>
        <p:spPr bwMode="auto">
          <a:xfrm>
            <a:off x="3348038" y="6021388"/>
            <a:ext cx="2808287" cy="647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34822" name="Rectángulo 19"/>
          <p:cNvSpPr>
            <a:spLocks noChangeArrowheads="1"/>
          </p:cNvSpPr>
          <p:nvPr/>
        </p:nvSpPr>
        <p:spPr bwMode="auto">
          <a:xfrm>
            <a:off x="3348038" y="6248400"/>
            <a:ext cx="2808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200">
                <a:latin typeface="Myriad Pro Light"/>
              </a:rPr>
              <a:t>PLACE PARTNER’S LOGO HERE</a:t>
            </a:r>
            <a:endParaRPr lang="fr-FR" altLang="en-US" sz="1200">
              <a:latin typeface="Myriad Pro Light"/>
            </a:endParaRPr>
          </a:p>
        </p:txBody>
      </p:sp>
      <p:pic>
        <p:nvPicPr>
          <p:cNvPr id="34823" name="Immagin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1763" y="5878513"/>
            <a:ext cx="35274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n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0788" y="2152650"/>
            <a:ext cx="38306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Imagen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6350"/>
            <a:ext cx="9144000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CB30F62-735E-4D3E-B61B-84F2A08AF13F}"/>
              </a:ext>
            </a:extLst>
          </p:cNvPr>
          <p:cNvSpPr/>
          <p:nvPr/>
        </p:nvSpPr>
        <p:spPr bwMode="auto">
          <a:xfrm>
            <a:off x="3348038" y="6021388"/>
            <a:ext cx="2808287" cy="647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10245" name="Rectángulo 19"/>
          <p:cNvSpPr>
            <a:spLocks noChangeArrowheads="1"/>
          </p:cNvSpPr>
          <p:nvPr/>
        </p:nvSpPr>
        <p:spPr bwMode="auto">
          <a:xfrm>
            <a:off x="3348038" y="6248400"/>
            <a:ext cx="2808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200">
                <a:latin typeface="Myriad Pro Light"/>
              </a:rPr>
              <a:t>PLACE PARTNER’S LOGO HERE</a:t>
            </a:r>
            <a:endParaRPr lang="fr-FR" altLang="en-US" sz="1200">
              <a:latin typeface="Myriad Pro Light"/>
            </a:endParaRPr>
          </a:p>
        </p:txBody>
      </p:sp>
      <p:sp>
        <p:nvSpPr>
          <p:cNvPr id="10246" name="Rettangolo 2"/>
          <p:cNvSpPr>
            <a:spLocks noChangeArrowheads="1"/>
          </p:cNvSpPr>
          <p:nvPr/>
        </p:nvSpPr>
        <p:spPr bwMode="auto">
          <a:xfrm>
            <a:off x="458788" y="32131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>
                <a:solidFill>
                  <a:srgbClr val="4E8FC8"/>
                </a:solidFill>
                <a:latin typeface="Raleway"/>
              </a:rPr>
              <a:t>La rete Europea che aiuta le PMI a crescere, innovarsi e internazionalizzarsi</a:t>
            </a:r>
            <a:endParaRPr lang="it-IT" altLang="it-IT"/>
          </a:p>
        </p:txBody>
      </p:sp>
      <p:pic>
        <p:nvPicPr>
          <p:cNvPr id="10247" name="Immagin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6029325"/>
            <a:ext cx="28511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2263" y="1484313"/>
            <a:ext cx="8821737" cy="42481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altLang="it-IT" b="1" smtClean="0">
                <a:solidFill>
                  <a:srgbClr val="558ED5"/>
                </a:solidFill>
                <a:ea typeface="ＭＳ Ｐゴシック" pitchFamily="34" charset="-128"/>
              </a:rPr>
              <a:t>NEL MONDO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it-IT" altLang="it-IT" sz="500" b="1" smtClean="0"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altLang="it-IT" sz="2800" b="1" smtClean="0">
                <a:cs typeface="Arial" pitchFamily="34" charset="0"/>
              </a:rPr>
              <a:t>600 organizzazioni </a:t>
            </a:r>
            <a:r>
              <a:rPr lang="it-IT" altLang="it-IT" sz="2800" smtClean="0">
                <a:cs typeface="Arial" pitchFamily="34" charset="0"/>
              </a:rPr>
              <a:t>distribuite in oltre </a:t>
            </a:r>
            <a:r>
              <a:rPr lang="it-IT" altLang="it-IT" sz="2800" b="1" smtClean="0">
                <a:cs typeface="Arial" pitchFamily="34" charset="0"/>
              </a:rPr>
              <a:t>50 Paesi: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it-IT" altLang="it-IT" sz="2000" b="1" smtClean="0">
              <a:cs typeface="Arial" pitchFamily="34" charset="0"/>
            </a:endParaRPr>
          </a:p>
          <a:p>
            <a:pPr marL="622300" lvl="2">
              <a:lnSpc>
                <a:spcPct val="90000"/>
              </a:lnSpc>
            </a:pPr>
            <a:r>
              <a:rPr lang="it-IT" altLang="it-IT" smtClean="0">
                <a:cs typeface="Arial" pitchFamily="34" charset="0"/>
              </a:rPr>
              <a:t>28 Paesi UE</a:t>
            </a:r>
          </a:p>
          <a:p>
            <a:pPr marL="622300" lvl="2">
              <a:lnSpc>
                <a:spcPct val="90000"/>
              </a:lnSpc>
            </a:pPr>
            <a:r>
              <a:rPr lang="it-IT" altLang="it-IT" smtClean="0">
                <a:cs typeface="Arial" pitchFamily="34" charset="0"/>
              </a:rPr>
              <a:t>Norvegia, Islanda, Svizzera</a:t>
            </a:r>
          </a:p>
          <a:p>
            <a:pPr marL="622300" lvl="2">
              <a:lnSpc>
                <a:spcPct val="90000"/>
              </a:lnSpc>
            </a:pPr>
            <a:r>
              <a:rPr lang="it-IT" altLang="it-IT" smtClean="0">
                <a:cs typeface="Arial" pitchFamily="34" charset="0"/>
              </a:rPr>
              <a:t>Bosnia, Montenegro, ex Repubblica Yugoslava di Macedonia, Serbia, Albania, Moldavia, Turchia, Ucraina, Russia.</a:t>
            </a:r>
          </a:p>
          <a:p>
            <a:pPr marL="622300" lvl="2">
              <a:lnSpc>
                <a:spcPct val="90000"/>
              </a:lnSpc>
            </a:pPr>
            <a:r>
              <a:rPr lang="it-IT" altLang="it-IT" smtClean="0">
                <a:cs typeface="Arial" pitchFamily="34" charset="0"/>
              </a:rPr>
              <a:t>Altri Paesi terzi: Messico, USA, Canada, Cile, Egitto, Israele, Marocco, Tunisia, Armenia, Cina, India, Giappone, Sud Corea, Brasile, Argentina </a:t>
            </a:r>
          </a:p>
        </p:txBody>
      </p:sp>
      <p:pic>
        <p:nvPicPr>
          <p:cNvPr id="12291" name="Immagine 3" descr="logo_ce-it-rvb-h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5876925"/>
            <a:ext cx="108108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Immagin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6029325"/>
            <a:ext cx="28511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magine 3" descr="logo_ce-it-rvb-h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876925"/>
            <a:ext cx="10810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412875"/>
            <a:ext cx="43211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5251C79C-4D5C-4662-8A76-EB202E45C8C3}"/>
              </a:ext>
            </a:extLst>
          </p:cNvPr>
          <p:cNvSpPr/>
          <p:nvPr/>
        </p:nvSpPr>
        <p:spPr>
          <a:xfrm>
            <a:off x="395288" y="1844675"/>
            <a:ext cx="4537075" cy="2714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it-IT" sz="2800" b="1" dirty="0">
                <a:latin typeface="+mn-lt"/>
                <a:ea typeface="ＭＳ Ｐゴシック"/>
                <a:cs typeface="Arial" pitchFamily="34" charset="0"/>
              </a:rPr>
              <a:t>Partner della rete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it-IT" sz="2800" dirty="0">
              <a:latin typeface="+mn-lt"/>
              <a:ea typeface="ＭＳ Ｐゴシック"/>
              <a:cs typeface="Arial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latin typeface="+mn-lt"/>
                <a:ea typeface="ＭＳ Ｐゴシック"/>
                <a:cs typeface="Arial" pitchFamily="34" charset="0"/>
              </a:rPr>
              <a:t>Associazioni Industriali,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latin typeface="+mn-lt"/>
                <a:ea typeface="ＭＳ Ｐゴシック"/>
                <a:cs typeface="Arial" pitchFamily="34" charset="0"/>
              </a:rPr>
              <a:t>Camere di commercio, 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latin typeface="+mn-lt"/>
                <a:ea typeface="ＭＳ Ｐゴシック"/>
                <a:cs typeface="Arial" pitchFamily="34" charset="0"/>
              </a:rPr>
              <a:t>Agenzie regionali per lo sviluppo, 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latin typeface="+mn-lt"/>
                <a:ea typeface="ＭＳ Ｐゴシック"/>
                <a:cs typeface="Arial" pitchFamily="34" charset="0"/>
              </a:rPr>
              <a:t>Centri tecnologici universitari </a:t>
            </a:r>
          </a:p>
        </p:txBody>
      </p:sp>
      <p:pic>
        <p:nvPicPr>
          <p:cNvPr id="14341" name="Immagin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6029325"/>
            <a:ext cx="28511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xmlns="" id="{1CD53B9D-BE70-4D7D-BB13-EA4FE3BC404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041400"/>
            <a:ext cx="9144000" cy="52324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it-IT" sz="1200" b="1" dirty="0"/>
          </a:p>
          <a:p>
            <a:pPr algn="ctr">
              <a:lnSpc>
                <a:spcPct val="90000"/>
              </a:lnSpc>
              <a:buFont typeface="Arial" charset="0"/>
              <a:buNone/>
              <a:defRPr/>
            </a:pPr>
            <a:r>
              <a:rPr lang="it-IT" sz="40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96" charset="-128"/>
              </a:rPr>
              <a:t>IN  ITALIA</a:t>
            </a:r>
            <a:endParaRPr lang="it-IT" sz="300" b="1" dirty="0"/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defRPr/>
            </a:pPr>
            <a:r>
              <a:rPr lang="it-IT" sz="3600" b="1" dirty="0">
                <a:cs typeface="Arial" pitchFamily="34" charset="0"/>
              </a:rPr>
              <a:t>Oltre 50 organizzazioni</a:t>
            </a:r>
            <a:r>
              <a:rPr lang="it-IT" sz="3600" dirty="0">
                <a:cs typeface="Arial" pitchFamily="34" charset="0"/>
              </a:rPr>
              <a:t> raggruppate in </a:t>
            </a:r>
            <a:r>
              <a:rPr lang="it-IT" sz="3600" b="1" dirty="0">
                <a:cs typeface="Arial" pitchFamily="34" charset="0"/>
              </a:rPr>
              <a:t>6 Consorzi:</a:t>
            </a:r>
            <a:endParaRPr lang="it-IT" sz="500" dirty="0">
              <a:cs typeface="Arial" pitchFamily="34" charset="0"/>
            </a:endParaRPr>
          </a:p>
          <a:p>
            <a:pPr marL="2152650" lvl="1" indent="-44450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it-IT" dirty="0">
                <a:cs typeface="Arial" pitchFamily="34" charset="0"/>
              </a:rPr>
              <a:t>ALPS (Nord-Ovest)</a:t>
            </a:r>
          </a:p>
          <a:p>
            <a:pPr marL="2152650" lvl="1" indent="-44450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it-IT" dirty="0">
                <a:cs typeface="Arial" pitchFamily="34" charset="0"/>
              </a:rPr>
              <a:t>SIMPLER (Nord-Centro)</a:t>
            </a:r>
          </a:p>
          <a:p>
            <a:pPr marL="2152650" lvl="1" indent="-44450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it-IT" dirty="0">
                <a:cs typeface="Arial" pitchFamily="34" charset="0"/>
              </a:rPr>
              <a:t>FRIEND EUROPE (Nord-Est)</a:t>
            </a:r>
          </a:p>
          <a:p>
            <a:pPr marL="2152650" lvl="1" indent="-44450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it-IT" dirty="0">
                <a:cs typeface="Arial" pitchFamily="34" charset="0"/>
              </a:rPr>
              <a:t>SME2EU (Toscana, Marche e Umbria) </a:t>
            </a:r>
          </a:p>
          <a:p>
            <a:pPr marL="2152650" lvl="1" indent="-44450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it-IT" dirty="0">
                <a:cs typeface="Arial" pitchFamily="34" charset="0"/>
              </a:rPr>
              <a:t>ELSE (Lazio e Sardegna)</a:t>
            </a:r>
          </a:p>
          <a:p>
            <a:pPr marL="2152650" lvl="1" indent="-44450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it-IT" dirty="0">
                <a:cs typeface="Arial" pitchFamily="34" charset="0"/>
              </a:rPr>
              <a:t>BRIDGE €CONOMIES (Sud</a:t>
            </a:r>
            <a:r>
              <a:rPr lang="it-IT" sz="3200" dirty="0">
                <a:cs typeface="Arial" pitchFamily="34" charset="0"/>
              </a:rPr>
              <a:t>)</a:t>
            </a:r>
          </a:p>
        </p:txBody>
      </p:sp>
      <p:pic>
        <p:nvPicPr>
          <p:cNvPr id="16387" name="Immagine 3" descr="logo_ce-it-rvb-h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876925"/>
            <a:ext cx="10810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Immagin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6029325"/>
            <a:ext cx="28511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magin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8650" y="3471863"/>
            <a:ext cx="2879725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463675"/>
            <a:ext cx="26654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 sz="1000" b="1">
              <a:solidFill>
                <a:srgbClr val="6633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226175" y="1219200"/>
            <a:ext cx="3238500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200"/>
              </a:spcAft>
            </a:pPr>
            <a:r>
              <a:rPr lang="it-IT" altLang="it-IT" sz="1200" b="1" u="sng">
                <a:solidFill>
                  <a:srgbClr val="3366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FRIEND EUROPE</a:t>
            </a:r>
          </a:p>
          <a:p>
            <a:pPr>
              <a:spcAft>
                <a:spcPts val="200"/>
              </a:spcAft>
            </a:pPr>
            <a:r>
              <a:rPr lang="it-IT" altLang="it-IT" sz="1000" b="1">
                <a:solidFill>
                  <a:srgbClr val="3366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1000" b="1">
                <a:solidFill>
                  <a:srgbClr val="3366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4"/>
              </a:rPr>
              <a:t>Unioncamere del Veneto (Venezia) </a:t>
            </a:r>
            <a:r>
              <a:rPr lang="it-IT" altLang="it-IT" sz="1000" b="1" i="1">
                <a:solidFill>
                  <a:srgbClr val="3366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4"/>
              </a:rPr>
              <a:t>(coordinatore)</a:t>
            </a:r>
            <a:endParaRPr lang="it-IT" altLang="it-IT" sz="1000" b="1" i="1">
              <a:solidFill>
                <a:srgbClr val="3366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it-IT" altLang="it-IT" sz="1000" b="1">
                <a:solidFill>
                  <a:srgbClr val="3366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1000" b="1">
                <a:solidFill>
                  <a:srgbClr val="3366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5"/>
              </a:rPr>
              <a:t>Veneto Innovazione (Venezia)</a:t>
            </a:r>
            <a:endParaRPr lang="it-IT" altLang="it-IT" sz="1000" b="1">
              <a:solidFill>
                <a:srgbClr val="3366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it-IT" altLang="it-IT" sz="1000" b="1">
                <a:solidFill>
                  <a:srgbClr val="3366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1000" b="1">
                <a:solidFill>
                  <a:srgbClr val="3366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6"/>
              </a:rPr>
              <a:t>ENEA (Venezia)</a:t>
            </a:r>
            <a:endParaRPr lang="it-IT" altLang="it-IT" sz="1000" b="1">
              <a:solidFill>
                <a:srgbClr val="3366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it-IT" altLang="it-IT" sz="1000" b="1">
                <a:solidFill>
                  <a:srgbClr val="3366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1000" b="1">
                <a:solidFill>
                  <a:srgbClr val="3366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7"/>
              </a:rPr>
              <a:t>AREA Science Park (Trieste)</a:t>
            </a:r>
            <a:endParaRPr lang="it-IT" altLang="it-IT" sz="1000" b="1">
              <a:solidFill>
                <a:srgbClr val="3366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it-IT" altLang="it-IT" sz="1000" b="1">
                <a:solidFill>
                  <a:srgbClr val="3366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1000" b="1">
                <a:solidFill>
                  <a:srgbClr val="3366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8" action="ppaction://hlinkfile"/>
              </a:rPr>
              <a:t>ARIES / Az. Speciale CCIAA Trieste</a:t>
            </a:r>
            <a:endParaRPr lang="it-IT" altLang="it-IT" sz="1000" b="1">
              <a:solidFill>
                <a:srgbClr val="3366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it-IT" altLang="it-IT" sz="1000" b="1">
                <a:solidFill>
                  <a:srgbClr val="3366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1000" b="1">
                <a:solidFill>
                  <a:srgbClr val="3366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9"/>
              </a:rPr>
              <a:t>ConCentro / Az. Speciale CCIAA Pordenone </a:t>
            </a:r>
            <a:endParaRPr lang="it-IT" altLang="it-IT" sz="1000" b="1">
              <a:solidFill>
                <a:srgbClr val="3366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it-IT" altLang="it-IT" sz="1000" b="1">
                <a:solidFill>
                  <a:srgbClr val="3366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1000" b="1">
                <a:solidFill>
                  <a:srgbClr val="3366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10"/>
              </a:rPr>
              <a:t>I.TER. / Az. Speciale CCIAA Udine</a:t>
            </a:r>
            <a:endParaRPr lang="it-IT" altLang="it-IT" sz="1000" b="1">
              <a:solidFill>
                <a:srgbClr val="3366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it-IT" altLang="it-IT" sz="1000" b="1">
                <a:solidFill>
                  <a:srgbClr val="3366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1000" b="1">
                <a:solidFill>
                  <a:srgbClr val="3366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11"/>
              </a:rPr>
              <a:t>Informest Consulting (Gorizia)</a:t>
            </a:r>
            <a:endParaRPr lang="it-IT" altLang="it-IT" sz="1000" b="1">
              <a:solidFill>
                <a:srgbClr val="3366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it-IT" altLang="it-IT" sz="1000" b="1">
                <a:solidFill>
                  <a:srgbClr val="3366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1000" b="1">
                <a:solidFill>
                  <a:srgbClr val="3366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12"/>
              </a:rPr>
              <a:t>TIS Innovation Park (Bolzano)</a:t>
            </a:r>
            <a:endParaRPr lang="it-IT" altLang="it-IT" sz="1000" b="1">
              <a:solidFill>
                <a:srgbClr val="3366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it-IT" altLang="it-IT" sz="1000" b="1">
                <a:solidFill>
                  <a:srgbClr val="3366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1000" b="1">
                <a:solidFill>
                  <a:srgbClr val="3366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13"/>
              </a:rPr>
              <a:t>Trentino Sviluppo (Rovereto - TN)</a:t>
            </a:r>
            <a:endParaRPr lang="it-IT" altLang="it-IT" sz="1000" b="1">
              <a:solidFill>
                <a:srgbClr val="3366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795963" y="3429000"/>
            <a:ext cx="31686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 sz="1000" b="1">
              <a:solidFill>
                <a:srgbClr val="3F6EA7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2700338" y="1412875"/>
            <a:ext cx="3348037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 sz="1000" b="1">
              <a:solidFill>
                <a:srgbClr val="FF00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8439" name="Rettangolo 1"/>
          <p:cNvSpPr>
            <a:spLocks noChangeArrowheads="1"/>
          </p:cNvSpPr>
          <p:nvPr/>
        </p:nvSpPr>
        <p:spPr bwMode="auto">
          <a:xfrm>
            <a:off x="2389188" y="6486525"/>
            <a:ext cx="1876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it-IT" altLang="it-IT" sz="1200" b="1">
                <a:solidFill>
                  <a:srgbClr val="3333FF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http://www.een-italia.eu/</a:t>
            </a:r>
            <a:endParaRPr lang="it-IT" altLang="it-IT" sz="1200">
              <a:solidFill>
                <a:srgbClr val="3333FF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8440" name="Rectangle 3"/>
          <p:cNvSpPr>
            <a:spLocks noChangeArrowheads="1"/>
          </p:cNvSpPr>
          <p:nvPr/>
        </p:nvSpPr>
        <p:spPr bwMode="auto">
          <a:xfrm>
            <a:off x="174625" y="1484313"/>
            <a:ext cx="2011363" cy="1219200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</p:spPr>
        <p:txBody>
          <a:bodyPr lIns="91429" tIns="45714" rIns="91429" bIns="45714"/>
          <a:lstStyle/>
          <a:p>
            <a:pPr eaLnBrk="1" hangingPunct="1">
              <a:spcAft>
                <a:spcPts val="200"/>
              </a:spcAft>
            </a:pPr>
            <a:r>
              <a:rPr lang="it-IT" altLang="it-IT" sz="1100" b="1" u="sng">
                <a:solidFill>
                  <a:srgbClr val="6633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ALPS</a:t>
            </a: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6633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</a:t>
            </a:r>
            <a:r>
              <a:rPr lang="it-IT" altLang="it-IT" sz="900" b="1">
                <a:solidFill>
                  <a:srgbClr val="6633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14"/>
              </a:rPr>
              <a:t>CCIAA Torino </a:t>
            </a:r>
            <a:r>
              <a:rPr lang="it-IT" altLang="it-IT" sz="900" b="1" i="1">
                <a:solidFill>
                  <a:srgbClr val="6633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14"/>
              </a:rPr>
              <a:t>(coordinatore)</a:t>
            </a:r>
            <a:endParaRPr lang="it-IT" altLang="it-IT" sz="900" b="1" i="1">
              <a:solidFill>
                <a:srgbClr val="6633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6633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</a:t>
            </a:r>
            <a:r>
              <a:rPr lang="it-IT" altLang="it-IT" sz="900" b="1">
                <a:solidFill>
                  <a:srgbClr val="6633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15"/>
              </a:rPr>
              <a:t>Unioncamere Piemonte (Torino)</a:t>
            </a:r>
            <a:endParaRPr lang="it-IT" altLang="it-IT" sz="900" b="1">
              <a:solidFill>
                <a:srgbClr val="6633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6633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</a:t>
            </a:r>
            <a:r>
              <a:rPr lang="it-IT" altLang="it-IT" sz="900" b="1">
                <a:solidFill>
                  <a:srgbClr val="6633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16"/>
              </a:rPr>
              <a:t>Confindustria Piemonte (Torino)</a:t>
            </a:r>
            <a:endParaRPr lang="it-IT" altLang="it-IT" sz="900" b="1">
              <a:solidFill>
                <a:srgbClr val="6633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6633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</a:t>
            </a:r>
            <a:r>
              <a:rPr lang="it-IT" altLang="it-IT" sz="900" b="1">
                <a:solidFill>
                  <a:srgbClr val="6633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17"/>
              </a:rPr>
              <a:t>Regione Piemonte (Torino)</a:t>
            </a:r>
            <a:endParaRPr lang="it-IT" altLang="it-IT" sz="900" b="1">
              <a:solidFill>
                <a:srgbClr val="6633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6633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</a:t>
            </a:r>
            <a:r>
              <a:rPr lang="it-IT" altLang="it-IT" sz="900" b="1">
                <a:solidFill>
                  <a:srgbClr val="6633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18"/>
              </a:rPr>
              <a:t>Unioncamere Liguria (Genova)</a:t>
            </a:r>
            <a:endParaRPr lang="it-IT" altLang="it-IT" sz="900" b="1">
              <a:solidFill>
                <a:srgbClr val="6633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6633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</a:t>
            </a:r>
            <a:r>
              <a:rPr lang="it-IT" altLang="it-IT" sz="900" b="1">
                <a:solidFill>
                  <a:srgbClr val="6633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19"/>
              </a:rPr>
              <a:t>Regione Liguria (Genova)</a:t>
            </a:r>
            <a:endParaRPr lang="it-IT" altLang="it-IT" sz="900" b="1">
              <a:solidFill>
                <a:srgbClr val="6633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82550" y="2752725"/>
            <a:ext cx="2987675" cy="1400175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</p:spPr>
        <p:txBody>
          <a:bodyPr lIns="91429" tIns="45714" rIns="91429" bIns="45714"/>
          <a:lstStyle/>
          <a:p>
            <a:pPr eaLnBrk="1" hangingPunct="1">
              <a:spcAft>
                <a:spcPts val="200"/>
              </a:spcAft>
            </a:pPr>
            <a:r>
              <a:rPr lang="it-IT" altLang="it-IT" sz="1100" b="1" u="sng">
                <a:solidFill>
                  <a:srgbClr val="6666FF"/>
                </a:solidFill>
                <a:cs typeface="Times New Roman" pitchFamily="18" charset="0"/>
              </a:rPr>
              <a:t>SME2EU</a:t>
            </a: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6666FF"/>
                </a:solidFill>
                <a:cs typeface="Times New Roman" pitchFamily="18" charset="0"/>
              </a:rPr>
              <a:t>- </a:t>
            </a:r>
            <a:r>
              <a:rPr lang="it-IT" altLang="it-IT" sz="900" b="1">
                <a:solidFill>
                  <a:srgbClr val="CC99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20"/>
              </a:rPr>
              <a:t>PromoFirenze / Az. Speciale CCIAA Firenze (coordinatore)</a:t>
            </a:r>
            <a:endParaRPr lang="it-IT" altLang="it-IT" sz="900" b="1">
              <a:solidFill>
                <a:srgbClr val="CC99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CC99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</a:t>
            </a:r>
            <a:r>
              <a:rPr lang="it-IT" altLang="it-IT" sz="900" b="1">
                <a:solidFill>
                  <a:srgbClr val="CC99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21"/>
              </a:rPr>
              <a:t>Confindustria Toscana (Firenze)</a:t>
            </a:r>
            <a:endParaRPr lang="it-IT" altLang="it-IT" sz="900" b="1">
              <a:solidFill>
                <a:srgbClr val="CC99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CC99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</a:t>
            </a:r>
            <a:r>
              <a:rPr lang="it-IT" altLang="it-IT" sz="900" b="1">
                <a:solidFill>
                  <a:srgbClr val="CC99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22"/>
              </a:rPr>
              <a:t>Eurosportello Confesercenti (Firenze)</a:t>
            </a:r>
            <a:endParaRPr lang="it-IT" altLang="it-IT" sz="900" b="1">
              <a:solidFill>
                <a:srgbClr val="CC99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CC99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</a:t>
            </a:r>
            <a:r>
              <a:rPr lang="it-IT" altLang="it-IT" sz="900" b="1">
                <a:solidFill>
                  <a:srgbClr val="CC99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23"/>
              </a:rPr>
              <a:t>CCIAA Ascoli Piceno</a:t>
            </a:r>
            <a:endParaRPr lang="it-IT" altLang="it-IT" sz="900" b="1">
              <a:solidFill>
                <a:srgbClr val="CC99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CC99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</a:t>
            </a:r>
            <a:r>
              <a:rPr lang="it-IT" altLang="it-IT" sz="900" b="1">
                <a:solidFill>
                  <a:srgbClr val="CC99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24"/>
              </a:rPr>
              <a:t>Compagnia delle Opere di Pesaro Urbino</a:t>
            </a:r>
            <a:endParaRPr lang="it-IT" altLang="it-IT" sz="900" b="1">
              <a:solidFill>
                <a:srgbClr val="CC99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CC99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</a:t>
            </a:r>
            <a:r>
              <a:rPr lang="it-IT" altLang="it-IT" sz="900" b="1">
                <a:solidFill>
                  <a:srgbClr val="CC99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25"/>
              </a:rPr>
              <a:t>Sviluppumbria (Perugia, Terni)</a:t>
            </a:r>
            <a:endParaRPr lang="it-IT" altLang="it-IT" sz="900" b="1">
              <a:solidFill>
                <a:srgbClr val="CC99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8442" name="Rettangolo 16"/>
          <p:cNvSpPr>
            <a:spLocks noChangeArrowheads="1"/>
          </p:cNvSpPr>
          <p:nvPr/>
        </p:nvSpPr>
        <p:spPr bwMode="auto">
          <a:xfrm>
            <a:off x="82550" y="4260850"/>
            <a:ext cx="333692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200"/>
              </a:spcAft>
            </a:pPr>
            <a:r>
              <a:rPr lang="it-IT" altLang="it-IT" sz="1100" b="1" u="sng">
                <a:solidFill>
                  <a:srgbClr val="CC99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ELSE</a:t>
            </a: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CC99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900" b="1">
                <a:solidFill>
                  <a:srgbClr val="CC99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26"/>
              </a:rPr>
              <a:t>Consiglio Nazionale delle Ricerche (Roma) </a:t>
            </a:r>
            <a:r>
              <a:rPr lang="it-IT" altLang="it-IT" sz="900" b="1" i="1">
                <a:solidFill>
                  <a:srgbClr val="CC99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26"/>
              </a:rPr>
              <a:t>(coordinatore)</a:t>
            </a:r>
            <a:endParaRPr lang="it-IT" altLang="it-IT" sz="900" b="1" i="1">
              <a:solidFill>
                <a:srgbClr val="CC99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CC99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900" b="1">
                <a:solidFill>
                  <a:srgbClr val="CC99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27"/>
              </a:rPr>
              <a:t>APRE (Agenzia per la Promozione della Ricerca Europea) (Roma)</a:t>
            </a:r>
            <a:endParaRPr lang="it-IT" altLang="it-IT" sz="900" b="1">
              <a:solidFill>
                <a:srgbClr val="CC99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CC99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900" b="1">
                <a:solidFill>
                  <a:srgbClr val="CC99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28"/>
              </a:rPr>
              <a:t>BIC Lazio (Roma)</a:t>
            </a:r>
            <a:endParaRPr lang="it-IT" altLang="it-IT" sz="900" b="1">
              <a:solidFill>
                <a:srgbClr val="CC99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CC99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900" b="1">
                <a:solidFill>
                  <a:srgbClr val="CC99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29"/>
              </a:rPr>
              <a:t>Confcommercio (Roma)</a:t>
            </a:r>
            <a:endParaRPr lang="it-IT" altLang="it-IT" sz="900" b="1">
              <a:solidFill>
                <a:srgbClr val="CC99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CC99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900" b="1">
                <a:solidFill>
                  <a:srgbClr val="CC99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30"/>
              </a:rPr>
              <a:t>Unioncamere Lazio (Roma)</a:t>
            </a:r>
            <a:endParaRPr lang="it-IT" altLang="it-IT" sz="900" b="1">
              <a:solidFill>
                <a:srgbClr val="CC99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CC99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900" b="1">
                <a:solidFill>
                  <a:srgbClr val="CC99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31"/>
              </a:rPr>
              <a:t>Università di Roma «Tor Vergata»</a:t>
            </a:r>
            <a:r>
              <a:rPr lang="it-IT" altLang="it-IT" sz="900" b="1">
                <a:solidFill>
                  <a:srgbClr val="CC99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CC99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900" b="1">
                <a:solidFill>
                  <a:srgbClr val="CC99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32"/>
              </a:rPr>
              <a:t>Sardegna Ricerche (Pula – CA)</a:t>
            </a:r>
            <a:endParaRPr lang="it-IT" altLang="it-IT" sz="900" b="1">
              <a:solidFill>
                <a:srgbClr val="CC99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CC99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900" b="1">
                <a:solidFill>
                  <a:srgbClr val="CC99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33"/>
              </a:rPr>
              <a:t>Confindustria Sardegna (Cagliari)</a:t>
            </a:r>
            <a:endParaRPr lang="it-IT" altLang="it-IT" sz="900" b="1">
              <a:solidFill>
                <a:srgbClr val="CC99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8443" name="Rectangle 7"/>
          <p:cNvSpPr>
            <a:spLocks noChangeArrowheads="1"/>
          </p:cNvSpPr>
          <p:nvPr/>
        </p:nvSpPr>
        <p:spPr bwMode="auto">
          <a:xfrm>
            <a:off x="3327400" y="1355725"/>
            <a:ext cx="3095625" cy="1944688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</p:spPr>
        <p:txBody>
          <a:bodyPr lIns="91429" tIns="45714" rIns="91429" bIns="45714"/>
          <a:lstStyle/>
          <a:p>
            <a:pPr eaLnBrk="1" hangingPunct="1">
              <a:spcAft>
                <a:spcPts val="200"/>
              </a:spcAft>
            </a:pPr>
            <a:r>
              <a:rPr lang="it-IT" altLang="it-IT" sz="1100" b="1" u="sng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SIMPLER</a:t>
            </a: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9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34"/>
              </a:rPr>
              <a:t>Finlombarda Spa (Milano) </a:t>
            </a:r>
            <a:r>
              <a:rPr lang="it-IT" altLang="it-IT" sz="900" b="1" i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34"/>
              </a:rPr>
              <a:t>(coordinatore)</a:t>
            </a:r>
            <a:endParaRPr lang="it-IT" altLang="it-IT" sz="900" b="1" i="1">
              <a:solidFill>
                <a:srgbClr val="FF00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9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35"/>
              </a:rPr>
              <a:t>Innovhub-SSI / Az. Speciale  CCIAA Milano</a:t>
            </a:r>
            <a:endParaRPr lang="it-IT" altLang="it-IT" sz="900" b="1">
              <a:solidFill>
                <a:srgbClr val="FF00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9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36"/>
              </a:rPr>
              <a:t>FAST (Milano)</a:t>
            </a:r>
            <a:endParaRPr lang="it-IT" altLang="it-IT" sz="900" b="1">
              <a:solidFill>
                <a:srgbClr val="FF00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9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37"/>
              </a:rPr>
              <a:t>Unioncamere Lombardia (Milano)</a:t>
            </a:r>
            <a:endParaRPr lang="it-IT" altLang="it-IT" sz="900" b="1">
              <a:solidFill>
                <a:srgbClr val="FF00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9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38"/>
              </a:rPr>
              <a:t>Confindustria Lombardia (Milano)</a:t>
            </a:r>
            <a:endParaRPr lang="it-IT" altLang="it-IT" sz="900" b="1">
              <a:solidFill>
                <a:srgbClr val="FF00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9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39"/>
              </a:rPr>
              <a:t>CNA Lombardia (Milano)</a:t>
            </a:r>
            <a:endParaRPr lang="it-IT" altLang="it-IT" sz="900" b="1">
              <a:solidFill>
                <a:srgbClr val="FF00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9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40"/>
              </a:rPr>
              <a:t>ASTER (Bologna)</a:t>
            </a:r>
            <a:endParaRPr lang="it-IT" altLang="it-IT" sz="900" b="1">
              <a:solidFill>
                <a:srgbClr val="FF00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9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41"/>
              </a:rPr>
              <a:t>Unioncamere Emilia-Romagna (Bologna)</a:t>
            </a:r>
            <a:endParaRPr lang="it-IT" altLang="it-IT" sz="900" b="1">
              <a:solidFill>
                <a:srgbClr val="FF00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9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42"/>
              </a:rPr>
              <a:t>SIDI Eurosportello / Az. Speciale CCIAA Ravenna</a:t>
            </a:r>
            <a:endParaRPr lang="it-IT" altLang="it-IT" sz="900" b="1">
              <a:solidFill>
                <a:srgbClr val="FF00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9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43"/>
              </a:rPr>
              <a:t>Confindustria Emilia-Romagna (Bologna)</a:t>
            </a:r>
            <a:endParaRPr lang="it-IT" altLang="it-IT" sz="900" b="1">
              <a:solidFill>
                <a:srgbClr val="FF00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9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44"/>
              </a:rPr>
              <a:t>CNA Emilia Romagna (Bologna)</a:t>
            </a:r>
            <a:endParaRPr lang="it-IT" altLang="it-IT" sz="900" b="1">
              <a:solidFill>
                <a:srgbClr val="FF00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9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45"/>
              </a:rPr>
              <a:t>ENEA (Bologna)</a:t>
            </a:r>
            <a:endParaRPr lang="it-IT" altLang="it-IT" sz="900" b="1">
              <a:solidFill>
                <a:srgbClr val="FF000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8444" name="Rectangle 5"/>
          <p:cNvSpPr>
            <a:spLocks noChangeArrowheads="1"/>
          </p:cNvSpPr>
          <p:nvPr/>
        </p:nvSpPr>
        <p:spPr bwMode="auto">
          <a:xfrm>
            <a:off x="6288088" y="3338513"/>
            <a:ext cx="2952750" cy="2233612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</p:spPr>
        <p:txBody>
          <a:bodyPr lIns="91429" tIns="45714" rIns="91429" bIns="45714"/>
          <a:lstStyle/>
          <a:p>
            <a:pPr eaLnBrk="1" hangingPunct="1">
              <a:spcAft>
                <a:spcPts val="200"/>
              </a:spcAft>
            </a:pPr>
            <a:r>
              <a:rPr lang="it-IT" altLang="it-IT" sz="1100" b="1" u="sng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BRIDG€conomies</a:t>
            </a:r>
            <a:endParaRPr lang="it-IT" altLang="it-IT" sz="1100" b="1">
              <a:solidFill>
                <a:srgbClr val="003366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</a:t>
            </a:r>
            <a:r>
              <a:rPr lang="it-IT" altLang="it-IT" sz="9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46"/>
              </a:rPr>
              <a:t>Eurosportello / Az. Speciale CCIAA Napoli </a:t>
            </a:r>
            <a:r>
              <a:rPr lang="it-IT" altLang="it-IT" sz="900" b="1" i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46"/>
              </a:rPr>
              <a:t>(coordinatore)</a:t>
            </a:r>
            <a:endParaRPr lang="it-IT" altLang="it-IT" sz="900" b="1" i="1">
              <a:solidFill>
                <a:srgbClr val="003366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9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47"/>
              </a:rPr>
              <a:t>Agenzia di Sviluppo / Az. Speciale CCIAA Chieti</a:t>
            </a:r>
            <a:endParaRPr lang="it-IT" altLang="it-IT" sz="900" b="1">
              <a:solidFill>
                <a:srgbClr val="003366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9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48"/>
              </a:rPr>
              <a:t>CCIAA Teramo</a:t>
            </a:r>
            <a:endParaRPr lang="it-IT" altLang="it-IT" sz="900" b="1">
              <a:solidFill>
                <a:srgbClr val="003366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9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49"/>
              </a:rPr>
              <a:t>Unioncamere Basilicata (Potenza)</a:t>
            </a:r>
            <a:endParaRPr lang="it-IT" altLang="it-IT" sz="900" b="1">
              <a:solidFill>
                <a:srgbClr val="003366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9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50"/>
              </a:rPr>
              <a:t>ENEA (Portici – NA)</a:t>
            </a:r>
            <a:endParaRPr lang="it-IT" altLang="it-IT" sz="900" b="1">
              <a:solidFill>
                <a:srgbClr val="003366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9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51"/>
              </a:rPr>
              <a:t>Unioncamere Campania (Napoli)</a:t>
            </a:r>
            <a:endParaRPr lang="it-IT" altLang="it-IT" sz="900" b="1">
              <a:solidFill>
                <a:srgbClr val="003366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9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52"/>
              </a:rPr>
              <a:t>Unioncamere Calabria (Lamezia Terme)</a:t>
            </a:r>
            <a:endParaRPr lang="it-IT" altLang="it-IT" sz="900" b="1">
              <a:solidFill>
                <a:srgbClr val="003366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9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53"/>
              </a:rPr>
              <a:t>Consorzio SPIN (Rende – CS)</a:t>
            </a:r>
            <a:endParaRPr lang="it-IT" altLang="it-IT" sz="900" b="1">
              <a:solidFill>
                <a:srgbClr val="003366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9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54"/>
              </a:rPr>
              <a:t>Unioncamere Molise (Campobasso)</a:t>
            </a:r>
            <a:endParaRPr lang="it-IT" altLang="it-IT" sz="900" b="1">
              <a:solidFill>
                <a:srgbClr val="003366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9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55"/>
              </a:rPr>
              <a:t>Unioncamere Puglia (Bari)</a:t>
            </a:r>
            <a:endParaRPr lang="it-IT" altLang="it-IT" sz="900" b="1">
              <a:solidFill>
                <a:srgbClr val="003366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9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56"/>
              </a:rPr>
              <a:t>Consorzio Catania Ricerche (Catania)</a:t>
            </a:r>
            <a:endParaRPr lang="it-IT" altLang="it-IT" sz="900" b="1">
              <a:solidFill>
                <a:srgbClr val="003366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9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57"/>
              </a:rPr>
              <a:t>Consorzio ARCA (Palermo)</a:t>
            </a:r>
            <a:endParaRPr lang="it-IT" altLang="it-IT" sz="900" b="1">
              <a:solidFill>
                <a:srgbClr val="003366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it-IT" altLang="it-IT" sz="9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 </a:t>
            </a:r>
            <a:r>
              <a:rPr lang="it-IT" altLang="it-IT" sz="9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  <a:hlinkClick r:id="rId58"/>
              </a:rPr>
              <a:t>Confindustria Sicilia (Palermo)</a:t>
            </a:r>
            <a:endParaRPr lang="it-IT" altLang="it-IT" sz="900" b="1">
              <a:solidFill>
                <a:srgbClr val="003366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3850" y="1412875"/>
            <a:ext cx="8712200" cy="4032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339725" algn="ctr">
              <a:spcBef>
                <a:spcPts val="1200"/>
              </a:spcBef>
              <a:buFontTx/>
              <a:buNone/>
            </a:pPr>
            <a:r>
              <a:rPr lang="it-IT" altLang="it-IT" sz="3600" b="1" smtClean="0">
                <a:solidFill>
                  <a:srgbClr val="558ED5"/>
                </a:solidFill>
                <a:ea typeface="ＭＳ Ｐゴシック" pitchFamily="34" charset="-128"/>
              </a:rPr>
              <a:t>SERVIZI </a:t>
            </a:r>
          </a:p>
          <a:p>
            <a:pPr marL="609600" indent="-339725" eaLnBrk="1" hangingPunct="1">
              <a:spcBef>
                <a:spcPts val="1200"/>
              </a:spcBef>
              <a:buFontTx/>
              <a:buAutoNum type="arabicPeriod"/>
            </a:pPr>
            <a:endParaRPr lang="it-IT" altLang="it-IT" sz="2400" smtClean="0">
              <a:cs typeface="Arial" pitchFamily="34" charset="0"/>
            </a:endParaRPr>
          </a:p>
          <a:p>
            <a:pPr marL="609600" indent="-339725" eaLnBrk="1" hangingPunct="1">
              <a:spcBef>
                <a:spcPts val="1200"/>
              </a:spcBef>
              <a:buFontTx/>
              <a:buAutoNum type="arabicPeriod"/>
            </a:pPr>
            <a:r>
              <a:rPr lang="it-IT" altLang="it-IT" sz="2400" smtClean="0">
                <a:cs typeface="Arial" pitchFamily="34" charset="0"/>
              </a:rPr>
              <a:t>Crescita e sviluppo nei mercati esteri </a:t>
            </a:r>
          </a:p>
          <a:p>
            <a:pPr marL="609600" indent="-339725" eaLnBrk="1" hangingPunct="1">
              <a:spcBef>
                <a:spcPts val="1200"/>
              </a:spcBef>
              <a:buFontTx/>
              <a:buAutoNum type="arabicPeriod"/>
            </a:pPr>
            <a:r>
              <a:rPr lang="it-IT" altLang="it-IT" sz="2400" smtClean="0">
                <a:cs typeface="Arial" pitchFamily="34" charset="0"/>
              </a:rPr>
              <a:t>Sviluppo di partenariati</a:t>
            </a:r>
          </a:p>
          <a:p>
            <a:pPr marL="609600" indent="-339725" eaLnBrk="1" hangingPunct="1">
              <a:spcBef>
                <a:spcPts val="1200"/>
              </a:spcBef>
              <a:buFontTx/>
              <a:buAutoNum type="arabicPeriod"/>
            </a:pPr>
            <a:r>
              <a:rPr lang="it-IT" altLang="it-IT" sz="2400" smtClean="0">
                <a:cs typeface="Arial" pitchFamily="34" charset="0"/>
              </a:rPr>
              <a:t>Supporto alla innovazione</a:t>
            </a:r>
          </a:p>
        </p:txBody>
      </p:sp>
      <p:pic>
        <p:nvPicPr>
          <p:cNvPr id="20483" name="Immagine 3" descr="logo_ce-it-rvb-h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876925"/>
            <a:ext cx="10810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Immagin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6029325"/>
            <a:ext cx="28511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sellaDiTesto 1">
            <a:extLst>
              <a:ext uri="{FF2B5EF4-FFF2-40B4-BE49-F238E27FC236}">
                <a16:creationId xmlns:a16="http://schemas.microsoft.com/office/drawing/2014/main" xmlns="" id="{754A1502-7A77-472B-B716-4413FE4EB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36688"/>
            <a:ext cx="85693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it-IT" altLang="it-IT" sz="2800" b="1" dirty="0">
                <a:solidFill>
                  <a:srgbClr val="558ED5"/>
                </a:solidFill>
                <a:latin typeface="Calibri" pitchFamily="34" charset="0"/>
                <a:ea typeface="ＭＳ Ｐゴシック" pitchFamily="34" charset="-128"/>
              </a:rPr>
              <a:t>1 </a:t>
            </a:r>
            <a:r>
              <a:rPr lang="it-IT" sz="2800" b="1" dirty="0">
                <a:solidFill>
                  <a:srgbClr val="558ED5"/>
                </a:solidFill>
                <a:latin typeface="Calibri" pitchFamily="34" charset="0"/>
                <a:ea typeface="ＭＳ Ｐゴシック" pitchFamily="34" charset="-128"/>
              </a:rPr>
              <a:t>Crescita e sviluppo nei mercati esteri </a:t>
            </a:r>
          </a:p>
          <a:p>
            <a:pPr algn="ctr" eaLnBrk="1" hangingPunct="1">
              <a:defRPr/>
            </a:pPr>
            <a:endParaRPr lang="it-IT" altLang="it-IT" sz="600" dirty="0">
              <a:ea typeface="ＭＳ Ｐゴシック" pitchFamily="34" charset="-128"/>
            </a:endParaRPr>
          </a:p>
          <a:p>
            <a:pPr algn="ctr" eaLnBrk="1" hangingPunct="1">
              <a:defRPr/>
            </a:pPr>
            <a:endParaRPr lang="it-IT" altLang="it-IT" sz="600" dirty="0">
              <a:ea typeface="ＭＳ Ｐゴシック" pitchFamily="34" charset="-12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it-IT" sz="2000" dirty="0"/>
              <a:t>Informazioni su legislazione UE, politiche europee, mercato unico e norme internazionali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it-IT" sz="2000" dirty="0"/>
              <a:t>Strategia per i mercati esteri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it-IT" sz="2000" dirty="0"/>
              <a:t>Supporto a start up/spin off, nuova imprenditorialità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it-IT" sz="2000" dirty="0"/>
              <a:t>Assistenza per facilitare l’accesso ai finanziamenti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it-IT" sz="2000" dirty="0"/>
              <a:t>Contatti con investitori/pubblico/privati italiani e internazionali </a:t>
            </a:r>
          </a:p>
        </p:txBody>
      </p:sp>
      <p:pic>
        <p:nvPicPr>
          <p:cNvPr id="22531" name="Immagine 2" descr="logo_ce-it-rvb-h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6021388"/>
            <a:ext cx="10810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Immagin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6029325"/>
            <a:ext cx="28511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sellaDiTesto 1">
            <a:extLst>
              <a:ext uri="{FF2B5EF4-FFF2-40B4-BE49-F238E27FC236}">
                <a16:creationId xmlns:a16="http://schemas.microsoft.com/office/drawing/2014/main" xmlns="" id="{DB05C3E0-3BDA-4C1B-B10A-574371EBA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84313"/>
            <a:ext cx="84963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ts val="2400"/>
              </a:spcBef>
              <a:defRPr/>
            </a:pPr>
            <a:r>
              <a:rPr lang="it-IT" sz="2800" b="1" dirty="0">
                <a:solidFill>
                  <a:srgbClr val="558ED5"/>
                </a:solidFill>
                <a:latin typeface="Calibri" pitchFamily="34" charset="0"/>
                <a:ea typeface="ＭＳ Ｐゴシック" pitchFamily="34" charset="-128"/>
              </a:rPr>
              <a:t>1.1 Partecipazione al processo decisionale della UE: c</a:t>
            </a:r>
            <a:r>
              <a:rPr lang="it-IT" altLang="it-IT" sz="2800" b="1" dirty="0">
                <a:solidFill>
                  <a:srgbClr val="558ED5"/>
                </a:solidFill>
                <a:latin typeface="Calibri" pitchFamily="34" charset="0"/>
                <a:ea typeface="ＭＳ Ｐゴシック" pitchFamily="34" charset="-128"/>
              </a:rPr>
              <a:t>onsultazioni europee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it-IT" altLang="it-IT" dirty="0">
                <a:latin typeface="Calibri" pitchFamily="34" charset="0"/>
                <a:ea typeface="SimSun" pitchFamily="2" charset="-122"/>
                <a:cs typeface="ＭＳ Ｐゴシック" pitchFamily="34" charset="-128"/>
              </a:rPr>
              <a:t>Raccolta di </a:t>
            </a:r>
            <a:r>
              <a:rPr lang="it-IT" altLang="it-IT" b="1" dirty="0">
                <a:latin typeface="Calibri" pitchFamily="34" charset="0"/>
                <a:ea typeface="SimSun" pitchFamily="2" charset="-122"/>
                <a:cs typeface="ＭＳ Ｐゴシック" pitchFamily="34" charset="-128"/>
              </a:rPr>
              <a:t>opinioni</a:t>
            </a:r>
            <a:r>
              <a:rPr lang="it-IT" altLang="it-IT" dirty="0">
                <a:latin typeface="Calibri" pitchFamily="34" charset="0"/>
                <a:ea typeface="SimSun" pitchFamily="2" charset="-122"/>
                <a:cs typeface="ＭＳ Ｐゴシック" pitchFamily="34" charset="-128"/>
              </a:rPr>
              <a:t> dagli </a:t>
            </a:r>
            <a:r>
              <a:rPr lang="it-IT" altLang="it-IT" b="1" dirty="0">
                <a:latin typeface="Calibri" pitchFamily="34" charset="0"/>
                <a:ea typeface="SimSun" pitchFamily="2" charset="-122"/>
                <a:cs typeface="ＭＳ Ｐゴシック" pitchFamily="34" charset="-128"/>
              </a:rPr>
              <a:t>imprenditori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it-IT" altLang="it-IT" dirty="0">
                <a:latin typeface="Calibri" pitchFamily="34" charset="0"/>
                <a:ea typeface="SimSun" pitchFamily="2" charset="-122"/>
                <a:cs typeface="ＭＳ Ｐゴシック" pitchFamily="34" charset="-128"/>
              </a:rPr>
              <a:t>Raccolta di </a:t>
            </a:r>
            <a:r>
              <a:rPr lang="it-IT" altLang="it-IT" b="1" dirty="0">
                <a:latin typeface="Calibri" pitchFamily="34" charset="0"/>
                <a:ea typeface="SimSun" pitchFamily="2" charset="-122"/>
                <a:cs typeface="ＭＳ Ｐゴシック" pitchFamily="34" charset="-128"/>
              </a:rPr>
              <a:t>problematiche</a:t>
            </a:r>
            <a:r>
              <a:rPr lang="it-IT" altLang="it-IT" dirty="0">
                <a:latin typeface="Calibri" pitchFamily="34" charset="0"/>
                <a:ea typeface="SimSun" pitchFamily="2" charset="-122"/>
                <a:cs typeface="ＭＳ Ｐゴシック" pitchFamily="34" charset="-128"/>
              </a:rPr>
              <a:t> che le imprese incontrano all’interno del mercato europeo e nei Paesi Terzi </a:t>
            </a:r>
          </a:p>
          <a:p>
            <a:pPr eaLnBrk="1" hangingPunct="1">
              <a:defRPr/>
            </a:pPr>
            <a:endParaRPr lang="it-IT" altLang="it-IT" sz="1600" dirty="0">
              <a:latin typeface="Calibri" pitchFamily="34" charset="0"/>
              <a:ea typeface="SimSun" pitchFamily="2" charset="-122"/>
              <a:cs typeface="ＭＳ Ｐゴシック" pitchFamily="34" charset="-128"/>
            </a:endParaRPr>
          </a:p>
          <a:p>
            <a:pPr eaLnBrk="1" hangingPunct="1">
              <a:defRPr/>
            </a:pPr>
            <a:r>
              <a:rPr lang="it-IT" altLang="it-IT" dirty="0">
                <a:latin typeface="Calibri" pitchFamily="34" charset="0"/>
                <a:ea typeface="SimSun" pitchFamily="2" charset="-122"/>
                <a:cs typeface="ＭＳ Ｐゴシック" pitchFamily="34" charset="-128"/>
              </a:rPr>
              <a:t>Le segnalazioni delle PMI vengono </a:t>
            </a:r>
            <a:r>
              <a:rPr lang="it-IT" altLang="it-IT" b="1" dirty="0">
                <a:latin typeface="Calibri" pitchFamily="34" charset="0"/>
                <a:ea typeface="SimSun" pitchFamily="2" charset="-122"/>
                <a:cs typeface="ＭＳ Ｐゴシック" pitchFamily="34" charset="-128"/>
              </a:rPr>
              <a:t>trasmesse </a:t>
            </a:r>
            <a:r>
              <a:rPr lang="it-IT" altLang="it-IT" dirty="0">
                <a:latin typeface="Calibri" pitchFamily="34" charset="0"/>
                <a:ea typeface="SimSun" pitchFamily="2" charset="-122"/>
                <a:cs typeface="ＭＳ Ｐゴシック" pitchFamily="34" charset="-128"/>
              </a:rPr>
              <a:t>alla Commissione UE:</a:t>
            </a:r>
          </a:p>
          <a:p>
            <a:pPr eaLnBrk="1" hangingPunct="1">
              <a:defRPr/>
            </a:pPr>
            <a:endParaRPr lang="it-IT" altLang="it-IT" sz="1200" dirty="0">
              <a:latin typeface="Calibri" pitchFamily="34" charset="0"/>
              <a:ea typeface="SimSun" pitchFamily="2" charset="-122"/>
              <a:cs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it-IT" altLang="it-IT" b="1" dirty="0">
                <a:latin typeface="Calibri" pitchFamily="34" charset="0"/>
                <a:ea typeface="SimSun" pitchFamily="2" charset="-122"/>
                <a:cs typeface="ＭＳ Ｐゴシック" pitchFamily="34" charset="-128"/>
              </a:rPr>
              <a:t>elimina</a:t>
            </a:r>
            <a:r>
              <a:rPr lang="it-IT" altLang="it-IT" dirty="0">
                <a:latin typeface="Calibri" pitchFamily="34" charset="0"/>
                <a:ea typeface="SimSun" pitchFamily="2" charset="-122"/>
                <a:cs typeface="ＭＳ Ｐゴシック" pitchFamily="34" charset="-128"/>
              </a:rPr>
              <a:t> inefficienze del mercato unico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it-IT" altLang="it-IT" b="1" dirty="0">
                <a:solidFill>
                  <a:srgbClr val="000000"/>
                </a:solidFill>
                <a:latin typeface="Calibri" pitchFamily="34" charset="0"/>
                <a:ea typeface="SimSun" pitchFamily="2" charset="-122"/>
                <a:cs typeface="ＭＳ Ｐゴシック" pitchFamily="34" charset="-128"/>
              </a:rPr>
              <a:t>progetta</a:t>
            </a:r>
            <a:r>
              <a:rPr lang="it-IT" altLang="it-IT" dirty="0">
                <a:solidFill>
                  <a:srgbClr val="000000"/>
                </a:solidFill>
                <a:latin typeface="Calibri" pitchFamily="34" charset="0"/>
                <a:ea typeface="SimSun" pitchFamily="2" charset="-122"/>
                <a:cs typeface="ＭＳ Ｐゴシック" pitchFamily="34" charset="-128"/>
              </a:rPr>
              <a:t> </a:t>
            </a:r>
            <a:r>
              <a:rPr lang="it-IT" altLang="it-IT" b="1" dirty="0">
                <a:solidFill>
                  <a:srgbClr val="000000"/>
                </a:solidFill>
                <a:latin typeface="Calibri" pitchFamily="34" charset="0"/>
                <a:ea typeface="SimSun" pitchFamily="2" charset="-122"/>
                <a:cs typeface="ＭＳ Ｐゴシック" pitchFamily="34" charset="-128"/>
              </a:rPr>
              <a:t>ed attua </a:t>
            </a:r>
            <a:r>
              <a:rPr lang="it-IT" altLang="it-IT" dirty="0">
                <a:latin typeface="Calibri" pitchFamily="34" charset="0"/>
                <a:ea typeface="SimSun" pitchFamily="2" charset="-122"/>
                <a:cs typeface="ＭＳ Ｐゴシック" pitchFamily="34" charset="-128"/>
              </a:rPr>
              <a:t>politiche verso le PMI</a:t>
            </a:r>
          </a:p>
        </p:txBody>
      </p:sp>
      <p:pic>
        <p:nvPicPr>
          <p:cNvPr id="23555" name="Immagine 2" descr="logo_ce-it-rvb-h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5949950"/>
            <a:ext cx="10810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Immagin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6029325"/>
            <a:ext cx="28511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ASME_Powerpoint" id="{5EA34C03-7F97-384C-90AC-28D4F1D12847}" vid="{5790E42D-15F9-EA4D-80DA-10B6C0AE3DEA}"/>
    </a:ext>
  </a:extLst>
</a:theme>
</file>

<file path=ppt/theme/theme2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ASME_Powerpoint" id="{5EA34C03-7F97-384C-90AC-28D4F1D12847}" vid="{AC2C1918-5133-574E-B0B3-859EC5CE1B74}"/>
    </a:ext>
  </a:extLst>
</a:theme>
</file>

<file path=ppt/theme/theme3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64B4E6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ASME_Powerpoint" id="{5EA34C03-7F97-384C-90AC-28D4F1D12847}" vid="{A77D1274-C1D9-C84F-A7C0-9CA40043D0C3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EASME_Powerpoint template</Template>
  <TotalTime>1590</TotalTime>
  <Words>1037</Words>
  <Application>Microsoft Office PowerPoint</Application>
  <PresentationFormat>Presentazione su schermo (4:3)</PresentationFormat>
  <Paragraphs>169</Paragraphs>
  <Slides>17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17</vt:i4>
      </vt:variant>
    </vt:vector>
  </HeadingPairs>
  <TitlesOfParts>
    <vt:vector size="31" baseType="lpstr">
      <vt:lpstr>Arial</vt:lpstr>
      <vt:lpstr>Arial Unicode MS</vt:lpstr>
      <vt:lpstr>ＭＳ Ｐゴシック</vt:lpstr>
      <vt:lpstr>Wingdings</vt:lpstr>
      <vt:lpstr>Times</vt:lpstr>
      <vt:lpstr>MyriadPro-Regular</vt:lpstr>
      <vt:lpstr>Myriad Pro Light</vt:lpstr>
      <vt:lpstr>Raleway</vt:lpstr>
      <vt:lpstr>Calibri</vt:lpstr>
      <vt:lpstr>Times New Roman</vt:lpstr>
      <vt:lpstr>SimSun</vt:lpstr>
      <vt:lpstr>1_Custom Design</vt:lpstr>
      <vt:lpstr>Nouvelle présentation</vt:lpstr>
      <vt:lpstr>Custom Design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Operatore</cp:lastModifiedBy>
  <cp:revision>24</cp:revision>
  <cp:lastPrinted>2017-11-14T15:41:23Z</cp:lastPrinted>
  <dcterms:created xsi:type="dcterms:W3CDTF">2016-05-26T12:13:46Z</dcterms:created>
  <dcterms:modified xsi:type="dcterms:W3CDTF">2018-04-23T15:27:17Z</dcterms:modified>
</cp:coreProperties>
</file>