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0DDB6-02EA-4604-B029-66A68F539E3B}"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GB"/>
        </a:p>
      </dgm:t>
    </dgm:pt>
    <dgm:pt modelId="{B1B620BB-D14C-42DC-8F90-05A997D2DFF7}">
      <dgm:prSet phldrT="[Text]"/>
      <dgm:spPr/>
      <dgm:t>
        <a:bodyPr/>
        <a:lstStyle/>
        <a:p>
          <a:pPr rtl="0"/>
          <a:r>
            <a:rPr lang="it-IT" dirty="0" smtClean="0">
              <a:latin typeface="EC Square Sans Cond Pro Medium" panose="020B0606000000020004" pitchFamily="34" charset="0"/>
            </a:rPr>
            <a:t>Sostenibilità delle finanze pubbliche</a:t>
          </a:r>
          <a:endParaRPr lang="en-GB" dirty="0"/>
        </a:p>
      </dgm:t>
    </dgm:pt>
    <dgm:pt modelId="{CE67D1C4-B0D4-43E9-9E5B-AC9BDEA29EB0}" type="parTrans" cxnId="{5A295E58-FEFE-42B9-AFCD-1E5856D3772E}">
      <dgm:prSet/>
      <dgm:spPr/>
      <dgm:t>
        <a:bodyPr/>
        <a:lstStyle/>
        <a:p>
          <a:endParaRPr lang="en-GB"/>
        </a:p>
      </dgm:t>
    </dgm:pt>
    <dgm:pt modelId="{F4FEB35E-BADB-4976-BB1B-7A137BB2DA9C}" type="sibTrans" cxnId="{5A295E58-FEFE-42B9-AFCD-1E5856D3772E}">
      <dgm:prSet/>
      <dgm:spPr/>
      <dgm:t>
        <a:bodyPr/>
        <a:lstStyle/>
        <a:p>
          <a:endParaRPr lang="en-GB"/>
        </a:p>
      </dgm:t>
    </dgm:pt>
    <dgm:pt modelId="{07C7F4FD-6A78-4DBD-A9FF-698702518A18}">
      <dgm:prSet phldrT="[Text]" custT="1"/>
      <dgm:spPr/>
      <dgm:t>
        <a:bodyPr/>
        <a:lstStyle/>
        <a:p>
          <a:pPr rtl="0"/>
          <a:r>
            <a:rPr lang="it-IT" sz="2000" dirty="0" smtClean="0">
              <a:latin typeface="EC Square Sans Cond Pro Medium" panose="020B0606000000020004" pitchFamily="34" charset="0"/>
            </a:rPr>
            <a:t>Patto di stabilità e crescita: sorveglianza delle politiche di bilancio</a:t>
          </a:r>
          <a:endParaRPr lang="en-GB" sz="2000" dirty="0"/>
        </a:p>
      </dgm:t>
    </dgm:pt>
    <dgm:pt modelId="{CD48350A-9110-48AF-AD57-9462DCBFD123}" type="parTrans" cxnId="{DD2EA68F-88BD-4E37-9DF1-D1CA8808FDB0}">
      <dgm:prSet/>
      <dgm:spPr/>
      <dgm:t>
        <a:bodyPr/>
        <a:lstStyle/>
        <a:p>
          <a:endParaRPr lang="en-GB"/>
        </a:p>
      </dgm:t>
    </dgm:pt>
    <dgm:pt modelId="{E3803A55-19BD-4548-B797-F5A74C3A5076}" type="sibTrans" cxnId="{DD2EA68F-88BD-4E37-9DF1-D1CA8808FDB0}">
      <dgm:prSet/>
      <dgm:spPr/>
      <dgm:t>
        <a:bodyPr/>
        <a:lstStyle/>
        <a:p>
          <a:endParaRPr lang="en-GB"/>
        </a:p>
      </dgm:t>
    </dgm:pt>
    <dgm:pt modelId="{0DE5A36C-6B8F-498F-B68E-4E8AC2CCD033}">
      <dgm:prSet phldrT="[Text]"/>
      <dgm:spPr/>
      <dgm:t>
        <a:bodyPr/>
        <a:lstStyle/>
        <a:p>
          <a:r>
            <a:rPr lang="it-IT" dirty="0" smtClean="0">
              <a:latin typeface="EC Square Sans Cond Pro Medium" panose="020B0606000000020004" pitchFamily="34" charset="0"/>
            </a:rPr>
            <a:t>Correzione</a:t>
          </a:r>
        </a:p>
        <a:p>
          <a:pPr rtl="0"/>
          <a:r>
            <a:rPr lang="it-IT" dirty="0" smtClean="0">
              <a:latin typeface="EC Square Sans Cond Pro Medium" panose="020B0606000000020004" pitchFamily="34" charset="0"/>
            </a:rPr>
            <a:t>degli squilibri</a:t>
          </a:r>
          <a:endParaRPr lang="en-GB" dirty="0"/>
        </a:p>
      </dgm:t>
    </dgm:pt>
    <dgm:pt modelId="{6903EFEA-C465-43B5-B72F-231B32BAAEE6}" type="parTrans" cxnId="{E613FB1D-CB7A-4B9D-AF08-BA76A01B00D2}">
      <dgm:prSet/>
      <dgm:spPr/>
      <dgm:t>
        <a:bodyPr/>
        <a:lstStyle/>
        <a:p>
          <a:endParaRPr lang="en-GB"/>
        </a:p>
      </dgm:t>
    </dgm:pt>
    <dgm:pt modelId="{B85437B8-9663-4E4B-893C-DC382F3B9ACC}" type="sibTrans" cxnId="{E613FB1D-CB7A-4B9D-AF08-BA76A01B00D2}">
      <dgm:prSet/>
      <dgm:spPr/>
      <dgm:t>
        <a:bodyPr/>
        <a:lstStyle/>
        <a:p>
          <a:endParaRPr lang="en-GB"/>
        </a:p>
      </dgm:t>
    </dgm:pt>
    <dgm:pt modelId="{05E2D892-1465-47F0-9CF5-CE47848D41B5}">
      <dgm:prSet phldrT="[Text]" custT="1"/>
      <dgm:spPr/>
      <dgm:t>
        <a:bodyPr/>
        <a:lstStyle/>
        <a:p>
          <a:pPr rtl="0"/>
          <a:r>
            <a:rPr lang="it-IT" sz="2000" b="0" dirty="0" smtClean="0">
              <a:latin typeface="EC Square Sans Cond Pro Medium" panose="020B0606000000020004" pitchFamily="34" charset="0"/>
            </a:rPr>
            <a:t>Sorveglianza macroeconomica: prevenzione degli squilibri macroeconomici eccessivi</a:t>
          </a:r>
          <a:endParaRPr lang="en-GB" sz="2000" dirty="0"/>
        </a:p>
      </dgm:t>
    </dgm:pt>
    <dgm:pt modelId="{FF354D9A-A479-46BD-89F4-A4AFDF378E93}" type="parTrans" cxnId="{02463CD9-9E01-4A0F-8D45-ADE87D30F101}">
      <dgm:prSet/>
      <dgm:spPr/>
      <dgm:t>
        <a:bodyPr/>
        <a:lstStyle/>
        <a:p>
          <a:endParaRPr lang="en-GB"/>
        </a:p>
      </dgm:t>
    </dgm:pt>
    <dgm:pt modelId="{9E507C59-7B57-4D36-9A55-682E64CE0659}" type="sibTrans" cxnId="{02463CD9-9E01-4A0F-8D45-ADE87D30F101}">
      <dgm:prSet/>
      <dgm:spPr/>
      <dgm:t>
        <a:bodyPr/>
        <a:lstStyle/>
        <a:p>
          <a:endParaRPr lang="en-GB"/>
        </a:p>
      </dgm:t>
    </dgm:pt>
    <dgm:pt modelId="{44C10693-5903-453A-AC9E-534815C47826}">
      <dgm:prSet phldrT="[Text]"/>
      <dgm:spPr/>
      <dgm:t>
        <a:bodyPr/>
        <a:lstStyle/>
        <a:p>
          <a:pPr rtl="0"/>
          <a:r>
            <a:rPr lang="it-IT" dirty="0" smtClean="0">
              <a:latin typeface="EC Square Sans Cond Pro Medium" panose="020B0606000000020004" pitchFamily="34" charset="0"/>
            </a:rPr>
            <a:t>Promozione della crescita</a:t>
          </a:r>
          <a:endParaRPr lang="en-GB" dirty="0"/>
        </a:p>
      </dgm:t>
    </dgm:pt>
    <dgm:pt modelId="{EA7F35E5-CF2F-4698-B5AC-3D558F12EB6F}" type="parTrans" cxnId="{CBDB6177-0CCE-475E-8EB3-261C5D3009A6}">
      <dgm:prSet/>
      <dgm:spPr/>
      <dgm:t>
        <a:bodyPr/>
        <a:lstStyle/>
        <a:p>
          <a:endParaRPr lang="en-GB"/>
        </a:p>
      </dgm:t>
    </dgm:pt>
    <dgm:pt modelId="{32A5D3EF-F4AF-41D7-BC69-446C809BE3F4}" type="sibTrans" cxnId="{CBDB6177-0CCE-475E-8EB3-261C5D3009A6}">
      <dgm:prSet/>
      <dgm:spPr/>
      <dgm:t>
        <a:bodyPr/>
        <a:lstStyle/>
        <a:p>
          <a:endParaRPr lang="en-GB"/>
        </a:p>
      </dgm:t>
    </dgm:pt>
    <dgm:pt modelId="{C77ECA2C-D112-4F19-B2CB-C3B4AA765489}">
      <dgm:prSet phldrT="[Text]"/>
      <dgm:spPr/>
      <dgm:t>
        <a:bodyPr/>
        <a:lstStyle/>
        <a:p>
          <a:r>
            <a:rPr lang="it-IT" dirty="0" smtClean="0">
              <a:latin typeface="EC Square Sans Cond Pro Medium" panose="020B0606000000020004" pitchFamily="34" charset="0"/>
            </a:rPr>
            <a:t>Europa 2020: riforme per promuovere</a:t>
          </a:r>
          <a:endParaRPr lang="en-GB" dirty="0" smtClean="0">
            <a:latin typeface="EC Square Sans Cond Pro Medium" panose="020B0606000000020004" pitchFamily="34" charset="0"/>
          </a:endParaRPr>
        </a:p>
        <a:p>
          <a:pPr rtl="0"/>
          <a:r>
            <a:rPr lang="it-IT" dirty="0" smtClean="0">
              <a:latin typeface="EC Square Sans Cond Pro Medium" panose="020B0606000000020004" pitchFamily="34" charset="0"/>
            </a:rPr>
            <a:t>crescita e occupazione e piano di investimenti</a:t>
          </a:r>
          <a:endParaRPr lang="en-GB" dirty="0"/>
        </a:p>
      </dgm:t>
    </dgm:pt>
    <dgm:pt modelId="{AA73EA56-28AF-467F-9715-92B99D7932C1}" type="parTrans" cxnId="{A8997A32-E64A-411C-8C6D-8AA740F2129A}">
      <dgm:prSet/>
      <dgm:spPr/>
      <dgm:t>
        <a:bodyPr/>
        <a:lstStyle/>
        <a:p>
          <a:endParaRPr lang="en-GB"/>
        </a:p>
      </dgm:t>
    </dgm:pt>
    <dgm:pt modelId="{2575460E-F510-458A-996A-9ECE8DA2F5D3}" type="sibTrans" cxnId="{A8997A32-E64A-411C-8C6D-8AA740F2129A}">
      <dgm:prSet/>
      <dgm:spPr/>
      <dgm:t>
        <a:bodyPr/>
        <a:lstStyle/>
        <a:p>
          <a:endParaRPr lang="en-GB"/>
        </a:p>
      </dgm:t>
    </dgm:pt>
    <dgm:pt modelId="{B0954308-6265-4B90-9A49-BFDC7B7B09A0}" type="pres">
      <dgm:prSet presAssocID="{5A80DDB6-02EA-4604-B029-66A68F539E3B}" presName="Name0" presStyleCnt="0">
        <dgm:presLayoutVars>
          <dgm:chPref val="3"/>
          <dgm:dir/>
          <dgm:animLvl val="lvl"/>
          <dgm:resizeHandles/>
        </dgm:presLayoutVars>
      </dgm:prSet>
      <dgm:spPr/>
      <dgm:t>
        <a:bodyPr/>
        <a:lstStyle/>
        <a:p>
          <a:endParaRPr lang="en-GB"/>
        </a:p>
      </dgm:t>
    </dgm:pt>
    <dgm:pt modelId="{72C6CE06-0C8E-4171-97D4-7D5976BE536A}" type="pres">
      <dgm:prSet presAssocID="{B1B620BB-D14C-42DC-8F90-05A997D2DFF7}" presName="horFlow" presStyleCnt="0"/>
      <dgm:spPr/>
    </dgm:pt>
    <dgm:pt modelId="{2547CAC0-F1A2-4A19-A3D5-76D9C1FAFC39}" type="pres">
      <dgm:prSet presAssocID="{B1B620BB-D14C-42DC-8F90-05A997D2DFF7}" presName="bigChev" presStyleLbl="node1" presStyleIdx="0" presStyleCnt="3"/>
      <dgm:spPr/>
      <dgm:t>
        <a:bodyPr/>
        <a:lstStyle/>
        <a:p>
          <a:endParaRPr lang="en-GB"/>
        </a:p>
      </dgm:t>
    </dgm:pt>
    <dgm:pt modelId="{4F2F6F34-2EC7-46DD-938F-B52EF3C5073C}" type="pres">
      <dgm:prSet presAssocID="{CD48350A-9110-48AF-AD57-9462DCBFD123}" presName="parTrans" presStyleCnt="0"/>
      <dgm:spPr/>
    </dgm:pt>
    <dgm:pt modelId="{D922DC92-9FF2-432B-9984-56B6290E1AA4}" type="pres">
      <dgm:prSet presAssocID="{07C7F4FD-6A78-4DBD-A9FF-698702518A18}" presName="node" presStyleLbl="alignAccFollowNode1" presStyleIdx="0" presStyleCnt="3" custScaleX="243720">
        <dgm:presLayoutVars>
          <dgm:bulletEnabled val="1"/>
        </dgm:presLayoutVars>
      </dgm:prSet>
      <dgm:spPr/>
      <dgm:t>
        <a:bodyPr/>
        <a:lstStyle/>
        <a:p>
          <a:endParaRPr lang="en-GB"/>
        </a:p>
      </dgm:t>
    </dgm:pt>
    <dgm:pt modelId="{2B4F63EE-B9D4-410F-8388-1E54924EC42C}" type="pres">
      <dgm:prSet presAssocID="{B1B620BB-D14C-42DC-8F90-05A997D2DFF7}" presName="vSp" presStyleCnt="0"/>
      <dgm:spPr/>
    </dgm:pt>
    <dgm:pt modelId="{4AE54719-7237-4B25-9603-21EC618582FC}" type="pres">
      <dgm:prSet presAssocID="{0DE5A36C-6B8F-498F-B68E-4E8AC2CCD033}" presName="horFlow" presStyleCnt="0"/>
      <dgm:spPr/>
    </dgm:pt>
    <dgm:pt modelId="{D3A55BC3-9C64-4EB6-BF9F-0DA9982EDED0}" type="pres">
      <dgm:prSet presAssocID="{0DE5A36C-6B8F-498F-B68E-4E8AC2CCD033}" presName="bigChev" presStyleLbl="node1" presStyleIdx="1" presStyleCnt="3"/>
      <dgm:spPr/>
      <dgm:t>
        <a:bodyPr/>
        <a:lstStyle/>
        <a:p>
          <a:endParaRPr lang="en-GB"/>
        </a:p>
      </dgm:t>
    </dgm:pt>
    <dgm:pt modelId="{BC508B0A-C64E-45BB-A309-E7367FB2CF80}" type="pres">
      <dgm:prSet presAssocID="{FF354D9A-A479-46BD-89F4-A4AFDF378E93}" presName="parTrans" presStyleCnt="0"/>
      <dgm:spPr/>
    </dgm:pt>
    <dgm:pt modelId="{1AA7D825-183E-4837-A8BB-520984BD1085}" type="pres">
      <dgm:prSet presAssocID="{05E2D892-1465-47F0-9CF5-CE47848D41B5}" presName="node" presStyleLbl="alignAccFollowNode1" presStyleIdx="1" presStyleCnt="3" custScaleX="243789">
        <dgm:presLayoutVars>
          <dgm:bulletEnabled val="1"/>
        </dgm:presLayoutVars>
      </dgm:prSet>
      <dgm:spPr/>
      <dgm:t>
        <a:bodyPr/>
        <a:lstStyle/>
        <a:p>
          <a:endParaRPr lang="en-GB"/>
        </a:p>
      </dgm:t>
    </dgm:pt>
    <dgm:pt modelId="{F393E79B-EEAF-463D-A69B-B58CE486A9E7}" type="pres">
      <dgm:prSet presAssocID="{0DE5A36C-6B8F-498F-B68E-4E8AC2CCD033}" presName="vSp" presStyleCnt="0"/>
      <dgm:spPr/>
    </dgm:pt>
    <dgm:pt modelId="{1E5859CF-F2E5-4485-A910-C6FF45B0AD0C}" type="pres">
      <dgm:prSet presAssocID="{44C10693-5903-453A-AC9E-534815C47826}" presName="horFlow" presStyleCnt="0"/>
      <dgm:spPr/>
    </dgm:pt>
    <dgm:pt modelId="{DC134E6A-6ECC-4AF8-8D64-FF0632809E8E}" type="pres">
      <dgm:prSet presAssocID="{44C10693-5903-453A-AC9E-534815C47826}" presName="bigChev" presStyleLbl="node1" presStyleIdx="2" presStyleCnt="3"/>
      <dgm:spPr/>
      <dgm:t>
        <a:bodyPr/>
        <a:lstStyle/>
        <a:p>
          <a:endParaRPr lang="en-GB"/>
        </a:p>
      </dgm:t>
    </dgm:pt>
    <dgm:pt modelId="{95F889D3-0294-474D-8EBD-4D83E0916869}" type="pres">
      <dgm:prSet presAssocID="{AA73EA56-28AF-467F-9715-92B99D7932C1}" presName="parTrans" presStyleCnt="0"/>
      <dgm:spPr/>
    </dgm:pt>
    <dgm:pt modelId="{1A8E289F-9B03-443D-A3CA-0D53FF48BA24}" type="pres">
      <dgm:prSet presAssocID="{C77ECA2C-D112-4F19-B2CB-C3B4AA765489}" presName="node" presStyleLbl="alignAccFollowNode1" presStyleIdx="2" presStyleCnt="3" custScaleX="243789">
        <dgm:presLayoutVars>
          <dgm:bulletEnabled val="1"/>
        </dgm:presLayoutVars>
      </dgm:prSet>
      <dgm:spPr/>
      <dgm:t>
        <a:bodyPr/>
        <a:lstStyle/>
        <a:p>
          <a:endParaRPr lang="en-GB"/>
        </a:p>
      </dgm:t>
    </dgm:pt>
  </dgm:ptLst>
  <dgm:cxnLst>
    <dgm:cxn modelId="{E613FB1D-CB7A-4B9D-AF08-BA76A01B00D2}" srcId="{5A80DDB6-02EA-4604-B029-66A68F539E3B}" destId="{0DE5A36C-6B8F-498F-B68E-4E8AC2CCD033}" srcOrd="1" destOrd="0" parTransId="{6903EFEA-C465-43B5-B72F-231B32BAAEE6}" sibTransId="{B85437B8-9663-4E4B-893C-DC382F3B9ACC}"/>
    <dgm:cxn modelId="{94F54858-42C7-44DA-8A7B-2A501E0A0233}" type="presOf" srcId="{44C10693-5903-453A-AC9E-534815C47826}" destId="{DC134E6A-6ECC-4AF8-8D64-FF0632809E8E}" srcOrd="0" destOrd="0" presId="urn:microsoft.com/office/officeart/2005/8/layout/lProcess3"/>
    <dgm:cxn modelId="{5A295E58-FEFE-42B9-AFCD-1E5856D3772E}" srcId="{5A80DDB6-02EA-4604-B029-66A68F539E3B}" destId="{B1B620BB-D14C-42DC-8F90-05A997D2DFF7}" srcOrd="0" destOrd="0" parTransId="{CE67D1C4-B0D4-43E9-9E5B-AC9BDEA29EB0}" sibTransId="{F4FEB35E-BADB-4976-BB1B-7A137BB2DA9C}"/>
    <dgm:cxn modelId="{FD7D6E22-FABD-4AC8-B3AA-8E1A83D20D39}" type="presOf" srcId="{0DE5A36C-6B8F-498F-B68E-4E8AC2CCD033}" destId="{D3A55BC3-9C64-4EB6-BF9F-0DA9982EDED0}" srcOrd="0" destOrd="0" presId="urn:microsoft.com/office/officeart/2005/8/layout/lProcess3"/>
    <dgm:cxn modelId="{34A5DA63-9E9A-45DE-85DD-526F2934F15F}" type="presOf" srcId="{B1B620BB-D14C-42DC-8F90-05A997D2DFF7}" destId="{2547CAC0-F1A2-4A19-A3D5-76D9C1FAFC39}" srcOrd="0" destOrd="0" presId="urn:microsoft.com/office/officeart/2005/8/layout/lProcess3"/>
    <dgm:cxn modelId="{DD2EA68F-88BD-4E37-9DF1-D1CA8808FDB0}" srcId="{B1B620BB-D14C-42DC-8F90-05A997D2DFF7}" destId="{07C7F4FD-6A78-4DBD-A9FF-698702518A18}" srcOrd="0" destOrd="0" parTransId="{CD48350A-9110-48AF-AD57-9462DCBFD123}" sibTransId="{E3803A55-19BD-4548-B797-F5A74C3A5076}"/>
    <dgm:cxn modelId="{02463CD9-9E01-4A0F-8D45-ADE87D30F101}" srcId="{0DE5A36C-6B8F-498F-B68E-4E8AC2CCD033}" destId="{05E2D892-1465-47F0-9CF5-CE47848D41B5}" srcOrd="0" destOrd="0" parTransId="{FF354D9A-A479-46BD-89F4-A4AFDF378E93}" sibTransId="{9E507C59-7B57-4D36-9A55-682E64CE0659}"/>
    <dgm:cxn modelId="{0EE05AED-5571-441D-8BAC-9BFE24AFBCAF}" type="presOf" srcId="{05E2D892-1465-47F0-9CF5-CE47848D41B5}" destId="{1AA7D825-183E-4837-A8BB-520984BD1085}" srcOrd="0" destOrd="0" presId="urn:microsoft.com/office/officeart/2005/8/layout/lProcess3"/>
    <dgm:cxn modelId="{B4F2F135-16B2-4698-AD8B-BFF6A70F2E66}" type="presOf" srcId="{07C7F4FD-6A78-4DBD-A9FF-698702518A18}" destId="{D922DC92-9FF2-432B-9984-56B6290E1AA4}" srcOrd="0" destOrd="0" presId="urn:microsoft.com/office/officeart/2005/8/layout/lProcess3"/>
    <dgm:cxn modelId="{A8997A32-E64A-411C-8C6D-8AA740F2129A}" srcId="{44C10693-5903-453A-AC9E-534815C47826}" destId="{C77ECA2C-D112-4F19-B2CB-C3B4AA765489}" srcOrd="0" destOrd="0" parTransId="{AA73EA56-28AF-467F-9715-92B99D7932C1}" sibTransId="{2575460E-F510-458A-996A-9ECE8DA2F5D3}"/>
    <dgm:cxn modelId="{6229CF7C-E3CC-4D17-AC1D-3E8683AF9A05}" type="presOf" srcId="{C77ECA2C-D112-4F19-B2CB-C3B4AA765489}" destId="{1A8E289F-9B03-443D-A3CA-0D53FF48BA24}" srcOrd="0" destOrd="0" presId="urn:microsoft.com/office/officeart/2005/8/layout/lProcess3"/>
    <dgm:cxn modelId="{CB7E7547-A700-4610-B5D0-819A8C7FDE59}" type="presOf" srcId="{5A80DDB6-02EA-4604-B029-66A68F539E3B}" destId="{B0954308-6265-4B90-9A49-BFDC7B7B09A0}" srcOrd="0" destOrd="0" presId="urn:microsoft.com/office/officeart/2005/8/layout/lProcess3"/>
    <dgm:cxn modelId="{CBDB6177-0CCE-475E-8EB3-261C5D3009A6}" srcId="{5A80DDB6-02EA-4604-B029-66A68F539E3B}" destId="{44C10693-5903-453A-AC9E-534815C47826}" srcOrd="2" destOrd="0" parTransId="{EA7F35E5-CF2F-4698-B5AC-3D558F12EB6F}" sibTransId="{32A5D3EF-F4AF-41D7-BC69-446C809BE3F4}"/>
    <dgm:cxn modelId="{FF046590-E587-47AB-8927-F23487358C26}" type="presParOf" srcId="{B0954308-6265-4B90-9A49-BFDC7B7B09A0}" destId="{72C6CE06-0C8E-4171-97D4-7D5976BE536A}" srcOrd="0" destOrd="0" presId="urn:microsoft.com/office/officeart/2005/8/layout/lProcess3"/>
    <dgm:cxn modelId="{11E603D5-F871-428C-BDAC-EDF9E48CFEC6}" type="presParOf" srcId="{72C6CE06-0C8E-4171-97D4-7D5976BE536A}" destId="{2547CAC0-F1A2-4A19-A3D5-76D9C1FAFC39}" srcOrd="0" destOrd="0" presId="urn:microsoft.com/office/officeart/2005/8/layout/lProcess3"/>
    <dgm:cxn modelId="{7714AEEA-AD5D-42F3-8F99-0E49730B8682}" type="presParOf" srcId="{72C6CE06-0C8E-4171-97D4-7D5976BE536A}" destId="{4F2F6F34-2EC7-46DD-938F-B52EF3C5073C}" srcOrd="1" destOrd="0" presId="urn:microsoft.com/office/officeart/2005/8/layout/lProcess3"/>
    <dgm:cxn modelId="{BFF82BB1-7984-4789-B9A9-D50216759E26}" type="presParOf" srcId="{72C6CE06-0C8E-4171-97D4-7D5976BE536A}" destId="{D922DC92-9FF2-432B-9984-56B6290E1AA4}" srcOrd="2" destOrd="0" presId="urn:microsoft.com/office/officeart/2005/8/layout/lProcess3"/>
    <dgm:cxn modelId="{1EBF787A-1EEF-42B5-BD49-F5DA59FF2A66}" type="presParOf" srcId="{B0954308-6265-4B90-9A49-BFDC7B7B09A0}" destId="{2B4F63EE-B9D4-410F-8388-1E54924EC42C}" srcOrd="1" destOrd="0" presId="urn:microsoft.com/office/officeart/2005/8/layout/lProcess3"/>
    <dgm:cxn modelId="{71FDD84A-4286-4842-9242-00AEF813D4CE}" type="presParOf" srcId="{B0954308-6265-4B90-9A49-BFDC7B7B09A0}" destId="{4AE54719-7237-4B25-9603-21EC618582FC}" srcOrd="2" destOrd="0" presId="urn:microsoft.com/office/officeart/2005/8/layout/lProcess3"/>
    <dgm:cxn modelId="{CD96FC7B-4AD5-43F5-A89E-5644729BF3D2}" type="presParOf" srcId="{4AE54719-7237-4B25-9603-21EC618582FC}" destId="{D3A55BC3-9C64-4EB6-BF9F-0DA9982EDED0}" srcOrd="0" destOrd="0" presId="urn:microsoft.com/office/officeart/2005/8/layout/lProcess3"/>
    <dgm:cxn modelId="{8282D6BB-63CB-4F8C-B918-DFD1A0C639E4}" type="presParOf" srcId="{4AE54719-7237-4B25-9603-21EC618582FC}" destId="{BC508B0A-C64E-45BB-A309-E7367FB2CF80}" srcOrd="1" destOrd="0" presId="urn:microsoft.com/office/officeart/2005/8/layout/lProcess3"/>
    <dgm:cxn modelId="{74950D58-544D-44B2-A58C-1B9EEB770027}" type="presParOf" srcId="{4AE54719-7237-4B25-9603-21EC618582FC}" destId="{1AA7D825-183E-4837-A8BB-520984BD1085}" srcOrd="2" destOrd="0" presId="urn:microsoft.com/office/officeart/2005/8/layout/lProcess3"/>
    <dgm:cxn modelId="{03600507-A63F-4A06-A9ED-B73CF3071B80}" type="presParOf" srcId="{B0954308-6265-4B90-9A49-BFDC7B7B09A0}" destId="{F393E79B-EEAF-463D-A69B-B58CE486A9E7}" srcOrd="3" destOrd="0" presId="urn:microsoft.com/office/officeart/2005/8/layout/lProcess3"/>
    <dgm:cxn modelId="{0A33ED7A-C9EA-49BF-AF6C-8230E2DA3459}" type="presParOf" srcId="{B0954308-6265-4B90-9A49-BFDC7B7B09A0}" destId="{1E5859CF-F2E5-4485-A910-C6FF45B0AD0C}" srcOrd="4" destOrd="0" presId="urn:microsoft.com/office/officeart/2005/8/layout/lProcess3"/>
    <dgm:cxn modelId="{87CB6FCF-D0F7-4502-9F6B-212243EEF22E}" type="presParOf" srcId="{1E5859CF-F2E5-4485-A910-C6FF45B0AD0C}" destId="{DC134E6A-6ECC-4AF8-8D64-FF0632809E8E}" srcOrd="0" destOrd="0" presId="urn:microsoft.com/office/officeart/2005/8/layout/lProcess3"/>
    <dgm:cxn modelId="{07E226E6-F1F3-4BAE-9D51-1796B5E5A4FB}" type="presParOf" srcId="{1E5859CF-F2E5-4485-A910-C6FF45B0AD0C}" destId="{95F889D3-0294-474D-8EBD-4D83E0916869}" srcOrd="1" destOrd="0" presId="urn:microsoft.com/office/officeart/2005/8/layout/lProcess3"/>
    <dgm:cxn modelId="{497BE6DE-D206-4BAA-B1C4-244A092241FC}" type="presParOf" srcId="{1E5859CF-F2E5-4485-A910-C6FF45B0AD0C}" destId="{1A8E289F-9B03-443D-A3CA-0D53FF48BA24}"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C7778-8A45-4B24-B138-48EFB8F0E392}"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9C0C1F1A-278A-4790-80F7-2F2604BCF427}">
      <dgm:prSet phldrT="[Text]"/>
      <dgm:spPr/>
      <dgm:t>
        <a:bodyPr/>
        <a:lstStyle/>
        <a:p>
          <a:r>
            <a:rPr lang="it-IT" dirty="0" smtClean="0"/>
            <a:t>Breve termine</a:t>
          </a:r>
          <a:endParaRPr lang="en-GB" dirty="0"/>
        </a:p>
      </dgm:t>
    </dgm:pt>
    <dgm:pt modelId="{9CC3CFC8-FAAF-45F1-B87B-AF2D5822EF34}" type="parTrans" cxnId="{4D96A9FF-5168-45E2-B0DC-E7C7BFE963C6}">
      <dgm:prSet/>
      <dgm:spPr/>
      <dgm:t>
        <a:bodyPr/>
        <a:lstStyle/>
        <a:p>
          <a:endParaRPr lang="en-GB"/>
        </a:p>
      </dgm:t>
    </dgm:pt>
    <dgm:pt modelId="{13C6D816-37B0-461C-9419-3A29D5600259}" type="sibTrans" cxnId="{4D96A9FF-5168-45E2-B0DC-E7C7BFE963C6}">
      <dgm:prSet/>
      <dgm:spPr/>
      <dgm:t>
        <a:bodyPr/>
        <a:lstStyle/>
        <a:p>
          <a:endParaRPr lang="en-GB"/>
        </a:p>
      </dgm:t>
    </dgm:pt>
    <dgm:pt modelId="{BF7BBCE4-4F7F-43AA-A90B-510BAACD3361}">
      <dgm:prSet phldrT="[Text]" custT="1"/>
      <dgm:spPr/>
      <dgm:t>
        <a:bodyPr/>
        <a:lstStyle/>
        <a:p>
          <a:pPr algn="l"/>
          <a:r>
            <a:rPr lang="it-IT" sz="1200" dirty="0" smtClean="0"/>
            <a:t>Adozione definitiva delle leggi in materia di concorrenza;</a:t>
          </a:r>
          <a:endParaRPr lang="en-GB" sz="1200" dirty="0"/>
        </a:p>
      </dgm:t>
    </dgm:pt>
    <dgm:pt modelId="{8301EB80-4F28-4BF3-82B0-9DD6F77FC3D5}" type="parTrans" cxnId="{D7772CEC-3EEE-42DF-B42F-A28531D68C3A}">
      <dgm:prSet/>
      <dgm:spPr/>
      <dgm:t>
        <a:bodyPr/>
        <a:lstStyle/>
        <a:p>
          <a:endParaRPr lang="en-GB"/>
        </a:p>
      </dgm:t>
    </dgm:pt>
    <dgm:pt modelId="{654418C7-50FD-4F37-8E09-6A0A78F2274F}" type="sibTrans" cxnId="{D7772CEC-3EEE-42DF-B42F-A28531D68C3A}">
      <dgm:prSet/>
      <dgm:spPr/>
      <dgm:t>
        <a:bodyPr/>
        <a:lstStyle/>
        <a:p>
          <a:endParaRPr lang="en-GB"/>
        </a:p>
      </dgm:t>
    </dgm:pt>
    <dgm:pt modelId="{2B682F78-985D-47AC-B1E1-78D66C6AEFAA}">
      <dgm:prSet phldrT="[Text]"/>
      <dgm:spPr/>
      <dgm:t>
        <a:bodyPr/>
        <a:lstStyle/>
        <a:p>
          <a:r>
            <a:rPr lang="it-IT" dirty="0" smtClean="0"/>
            <a:t>Medio termine</a:t>
          </a:r>
          <a:endParaRPr lang="en-GB" dirty="0"/>
        </a:p>
      </dgm:t>
    </dgm:pt>
    <dgm:pt modelId="{592D9380-DA76-466F-9F53-BD27B680284C}" type="parTrans" cxnId="{AAB3024B-800C-40AE-9C0C-4062D759E6F1}">
      <dgm:prSet/>
      <dgm:spPr/>
      <dgm:t>
        <a:bodyPr/>
        <a:lstStyle/>
        <a:p>
          <a:endParaRPr lang="en-GB"/>
        </a:p>
      </dgm:t>
    </dgm:pt>
    <dgm:pt modelId="{DDBC4B63-4FE2-4359-9B16-080315F8522C}" type="sibTrans" cxnId="{AAB3024B-800C-40AE-9C0C-4062D759E6F1}">
      <dgm:prSet/>
      <dgm:spPr/>
      <dgm:t>
        <a:bodyPr/>
        <a:lstStyle/>
        <a:p>
          <a:endParaRPr lang="en-GB"/>
        </a:p>
      </dgm:t>
    </dgm:pt>
    <dgm:pt modelId="{FEDCDB68-B948-4A42-B999-5CC6A6CD9FAB}">
      <dgm:prSet phldrT="[Text]" custT="1"/>
      <dgm:spPr/>
      <dgm:t>
        <a:bodyPr/>
        <a:lstStyle/>
        <a:p>
          <a:r>
            <a:rPr lang="it-IT" sz="1200" dirty="0" smtClean="0"/>
            <a:t> Finanze pubbliche;</a:t>
          </a:r>
          <a:endParaRPr lang="en-GB" sz="1200" dirty="0"/>
        </a:p>
      </dgm:t>
    </dgm:pt>
    <dgm:pt modelId="{9C508FB9-050F-44DC-95EE-B6F2DE4F9857}" type="parTrans" cxnId="{D80B6514-A321-4713-BFD0-FA3BE6AFCC37}">
      <dgm:prSet/>
      <dgm:spPr/>
      <dgm:t>
        <a:bodyPr/>
        <a:lstStyle/>
        <a:p>
          <a:endParaRPr lang="en-GB"/>
        </a:p>
      </dgm:t>
    </dgm:pt>
    <dgm:pt modelId="{C103D09F-367C-454E-85DA-A748ECE1A12D}" type="sibTrans" cxnId="{D80B6514-A321-4713-BFD0-FA3BE6AFCC37}">
      <dgm:prSet/>
      <dgm:spPr/>
      <dgm:t>
        <a:bodyPr/>
        <a:lstStyle/>
        <a:p>
          <a:endParaRPr lang="en-GB"/>
        </a:p>
      </dgm:t>
    </dgm:pt>
    <dgm:pt modelId="{C4D94C45-4C14-4F9E-822E-6531A8AAF6E6}">
      <dgm:prSet phldrT="[Text]" custT="1"/>
      <dgm:spPr/>
      <dgm:t>
        <a:bodyPr/>
        <a:lstStyle/>
        <a:p>
          <a:pPr algn="l"/>
          <a:r>
            <a:rPr lang="it-IT" sz="1200" dirty="0" smtClean="0"/>
            <a:t>Riforma del processo penale e della prescrizione;</a:t>
          </a:r>
          <a:endParaRPr lang="en-GB" sz="1200" dirty="0"/>
        </a:p>
      </dgm:t>
    </dgm:pt>
    <dgm:pt modelId="{01BAF57C-2609-49D8-B910-8F475EC32841}" type="parTrans" cxnId="{4B9703A7-DFFD-462D-B819-9B4A0A2E6695}">
      <dgm:prSet/>
      <dgm:spPr/>
      <dgm:t>
        <a:bodyPr/>
        <a:lstStyle/>
        <a:p>
          <a:endParaRPr lang="en-GB"/>
        </a:p>
      </dgm:t>
    </dgm:pt>
    <dgm:pt modelId="{CE3C0E0F-2E80-47DD-82B8-25AD0E2FD47E}" type="sibTrans" cxnId="{4B9703A7-DFFD-462D-B819-9B4A0A2E6695}">
      <dgm:prSet/>
      <dgm:spPr/>
      <dgm:t>
        <a:bodyPr/>
        <a:lstStyle/>
        <a:p>
          <a:endParaRPr lang="en-GB"/>
        </a:p>
      </dgm:t>
    </dgm:pt>
    <dgm:pt modelId="{89E6F229-3225-49B0-9785-B19CD2443DE0}">
      <dgm:prSet phldrT="[Text]" custT="1"/>
      <dgm:spPr/>
      <dgm:t>
        <a:bodyPr/>
        <a:lstStyle/>
        <a:p>
          <a:pPr algn="l"/>
          <a:r>
            <a:rPr lang="it-IT" sz="1200" dirty="0" smtClean="0"/>
            <a:t>Attuazione della legge contro la povertà;</a:t>
          </a:r>
          <a:endParaRPr lang="en-GB" sz="1200" dirty="0"/>
        </a:p>
      </dgm:t>
    </dgm:pt>
    <dgm:pt modelId="{95C5F8BD-360A-457E-9A30-AC72C214900C}" type="parTrans" cxnId="{7E3862CB-C999-4138-BDFE-A400B584BFFA}">
      <dgm:prSet/>
      <dgm:spPr/>
      <dgm:t>
        <a:bodyPr/>
        <a:lstStyle/>
        <a:p>
          <a:endParaRPr lang="en-GB"/>
        </a:p>
      </dgm:t>
    </dgm:pt>
    <dgm:pt modelId="{C5DF8D58-F52D-4318-B822-BD696F0660A8}" type="sibTrans" cxnId="{7E3862CB-C999-4138-BDFE-A400B584BFFA}">
      <dgm:prSet/>
      <dgm:spPr/>
      <dgm:t>
        <a:bodyPr/>
        <a:lstStyle/>
        <a:p>
          <a:endParaRPr lang="en-GB"/>
        </a:p>
      </dgm:t>
    </dgm:pt>
    <dgm:pt modelId="{64237172-C58A-4CAA-BD8F-8F95037ED806}">
      <dgm:prSet phldrT="[Text]" custT="1"/>
      <dgm:spPr/>
      <dgm:t>
        <a:bodyPr/>
        <a:lstStyle/>
        <a:p>
          <a:pPr algn="l"/>
          <a:r>
            <a:rPr lang="it-IT" sz="1200" dirty="0" smtClean="0"/>
            <a:t>Provvedimenti relativi al trasferimento del carico fiscale;</a:t>
          </a:r>
          <a:endParaRPr lang="en-GB" sz="1200" dirty="0"/>
        </a:p>
      </dgm:t>
    </dgm:pt>
    <dgm:pt modelId="{8CF82206-7A38-4E59-8F9F-D37B28710062}" type="parTrans" cxnId="{AAC10BE1-FE5D-470B-8BD7-B0A510D7270E}">
      <dgm:prSet/>
      <dgm:spPr/>
      <dgm:t>
        <a:bodyPr/>
        <a:lstStyle/>
        <a:p>
          <a:endParaRPr lang="en-GB"/>
        </a:p>
      </dgm:t>
    </dgm:pt>
    <dgm:pt modelId="{6600509E-8B86-4E37-A3CE-E3225C8DC4EC}" type="sibTrans" cxnId="{AAC10BE1-FE5D-470B-8BD7-B0A510D7270E}">
      <dgm:prSet/>
      <dgm:spPr/>
      <dgm:t>
        <a:bodyPr/>
        <a:lstStyle/>
        <a:p>
          <a:endParaRPr lang="en-GB"/>
        </a:p>
      </dgm:t>
    </dgm:pt>
    <dgm:pt modelId="{784493C4-41B4-4731-95D4-79FE5A6E4AAE}">
      <dgm:prSet phldrT="[Text]" custT="1"/>
      <dgm:spPr/>
      <dgm:t>
        <a:bodyPr/>
        <a:lstStyle/>
        <a:p>
          <a:pPr algn="l"/>
          <a:r>
            <a:rPr lang="en-GB" sz="1200" dirty="0" smtClean="0"/>
            <a:t>Interventi in materia di privatizzazioni</a:t>
          </a:r>
          <a:endParaRPr lang="en-GB" sz="1200" dirty="0"/>
        </a:p>
      </dgm:t>
    </dgm:pt>
    <dgm:pt modelId="{5362CD7D-2B42-4EA1-9924-861E79737D78}" type="parTrans" cxnId="{F73276D0-4EE6-471A-8A77-3849E563E6D8}">
      <dgm:prSet/>
      <dgm:spPr/>
      <dgm:t>
        <a:bodyPr/>
        <a:lstStyle/>
        <a:p>
          <a:endParaRPr lang="en-GB"/>
        </a:p>
      </dgm:t>
    </dgm:pt>
    <dgm:pt modelId="{431C9835-FEAE-4F74-9816-7DCB5C91A440}" type="sibTrans" cxnId="{F73276D0-4EE6-471A-8A77-3849E563E6D8}">
      <dgm:prSet/>
      <dgm:spPr/>
      <dgm:t>
        <a:bodyPr/>
        <a:lstStyle/>
        <a:p>
          <a:endParaRPr lang="en-GB"/>
        </a:p>
      </dgm:t>
    </dgm:pt>
    <dgm:pt modelId="{3B9615E1-D23D-4525-8F40-43277817079C}">
      <dgm:prSet phldrT="[Text]" custT="1"/>
      <dgm:spPr/>
      <dgm:t>
        <a:bodyPr/>
        <a:lstStyle/>
        <a:p>
          <a:pPr algn="l"/>
          <a:r>
            <a:rPr lang="it-IT" sz="1200" dirty="0" smtClean="0"/>
            <a:t>Provvedimenti relativi alla contrattazione di secondo livello; </a:t>
          </a:r>
          <a:endParaRPr lang="en-GB" sz="1200" dirty="0"/>
        </a:p>
      </dgm:t>
    </dgm:pt>
    <dgm:pt modelId="{F23B9784-97F9-430E-89D9-0379617E2938}" type="sibTrans" cxnId="{0D6A0BD9-21D8-4FCE-A9FC-8E852F61B915}">
      <dgm:prSet/>
      <dgm:spPr/>
      <dgm:t>
        <a:bodyPr/>
        <a:lstStyle/>
        <a:p>
          <a:endParaRPr lang="en-GB"/>
        </a:p>
      </dgm:t>
    </dgm:pt>
    <dgm:pt modelId="{E1E93C84-E82B-48B5-9DCD-A203895F0453}" type="parTrans" cxnId="{0D6A0BD9-21D8-4FCE-A9FC-8E852F61B915}">
      <dgm:prSet/>
      <dgm:spPr/>
      <dgm:t>
        <a:bodyPr/>
        <a:lstStyle/>
        <a:p>
          <a:endParaRPr lang="en-GB"/>
        </a:p>
      </dgm:t>
    </dgm:pt>
    <dgm:pt modelId="{A21180B4-5CA8-4467-9CCC-6F6C4D7EE3BE}">
      <dgm:prSet phldrT="[Text]" custT="1"/>
      <dgm:spPr/>
      <dgm:t>
        <a:bodyPr/>
        <a:lstStyle/>
        <a:p>
          <a:r>
            <a:rPr lang="it-IT" sz="1200" dirty="0" smtClean="0"/>
            <a:t> Tassazione;</a:t>
          </a:r>
          <a:endParaRPr lang="en-GB" sz="1200" dirty="0"/>
        </a:p>
      </dgm:t>
    </dgm:pt>
    <dgm:pt modelId="{B4627876-D0DA-4161-BD98-A9BAE645C88A}" type="parTrans" cxnId="{86DCA649-B131-4226-8D89-CA8A907DEE28}">
      <dgm:prSet/>
      <dgm:spPr/>
      <dgm:t>
        <a:bodyPr/>
        <a:lstStyle/>
        <a:p>
          <a:endParaRPr lang="en-GB"/>
        </a:p>
      </dgm:t>
    </dgm:pt>
    <dgm:pt modelId="{0633661C-85C6-4968-A7A9-F20929CF1832}" type="sibTrans" cxnId="{86DCA649-B131-4226-8D89-CA8A907DEE28}">
      <dgm:prSet/>
      <dgm:spPr/>
      <dgm:t>
        <a:bodyPr/>
        <a:lstStyle/>
        <a:p>
          <a:endParaRPr lang="en-GB"/>
        </a:p>
      </dgm:t>
    </dgm:pt>
    <dgm:pt modelId="{F3F9BA81-6FB1-48F9-844D-ABBEDE3B3BEC}">
      <dgm:prSet phldrT="[Text]" custT="1"/>
      <dgm:spPr/>
      <dgm:t>
        <a:bodyPr/>
        <a:lstStyle/>
        <a:p>
          <a:r>
            <a:rPr lang="it-IT" sz="1200" dirty="0" smtClean="0"/>
            <a:t> Mercato del lavoro;</a:t>
          </a:r>
          <a:endParaRPr lang="en-GB" sz="1200" dirty="0"/>
        </a:p>
      </dgm:t>
    </dgm:pt>
    <dgm:pt modelId="{0FBD895D-8E9E-4815-97FA-7B1C1F152D4D}" type="parTrans" cxnId="{2BF76BD9-4BC8-4140-B3FE-4A758D8B2E6D}">
      <dgm:prSet/>
      <dgm:spPr/>
      <dgm:t>
        <a:bodyPr/>
        <a:lstStyle/>
        <a:p>
          <a:endParaRPr lang="en-GB"/>
        </a:p>
      </dgm:t>
    </dgm:pt>
    <dgm:pt modelId="{8B9CA99A-C37D-41F2-851B-DF1A537F6DB9}" type="sibTrans" cxnId="{2BF76BD9-4BC8-4140-B3FE-4A758D8B2E6D}">
      <dgm:prSet/>
      <dgm:spPr/>
      <dgm:t>
        <a:bodyPr/>
        <a:lstStyle/>
        <a:p>
          <a:endParaRPr lang="en-GB"/>
        </a:p>
      </dgm:t>
    </dgm:pt>
    <dgm:pt modelId="{E4DC70A1-D2DB-4100-86F5-0BF7965EF086}">
      <dgm:prSet phldrT="[Text]" custT="1"/>
      <dgm:spPr/>
      <dgm:t>
        <a:bodyPr/>
        <a:lstStyle/>
        <a:p>
          <a:r>
            <a:rPr lang="it-IT" sz="1200" dirty="0" smtClean="0"/>
            <a:t> Sistema bancario e creditizio;</a:t>
          </a:r>
          <a:endParaRPr lang="en-GB" sz="1200" dirty="0"/>
        </a:p>
      </dgm:t>
    </dgm:pt>
    <dgm:pt modelId="{31057CD5-783C-4183-9F87-C41F04E35192}" type="parTrans" cxnId="{3DA7D2D9-4361-4A7C-A372-D5F72F04D60C}">
      <dgm:prSet/>
      <dgm:spPr/>
      <dgm:t>
        <a:bodyPr/>
        <a:lstStyle/>
        <a:p>
          <a:endParaRPr lang="en-GB"/>
        </a:p>
      </dgm:t>
    </dgm:pt>
    <dgm:pt modelId="{1B9782D9-7A9C-4FED-8949-AD56C39CBF1E}" type="sibTrans" cxnId="{3DA7D2D9-4361-4A7C-A372-D5F72F04D60C}">
      <dgm:prSet/>
      <dgm:spPr/>
      <dgm:t>
        <a:bodyPr/>
        <a:lstStyle/>
        <a:p>
          <a:endParaRPr lang="en-GB"/>
        </a:p>
      </dgm:t>
    </dgm:pt>
    <dgm:pt modelId="{F002E430-FDEB-4579-B3B6-358754DFA25F}">
      <dgm:prSet phldrT="[Text]" custT="1"/>
      <dgm:spPr/>
      <dgm:t>
        <a:bodyPr/>
        <a:lstStyle/>
        <a:p>
          <a:r>
            <a:rPr lang="it-IT" sz="1200" dirty="0" smtClean="0"/>
            <a:t> Concorrenza;</a:t>
          </a:r>
          <a:endParaRPr lang="en-GB" sz="1200" dirty="0"/>
        </a:p>
      </dgm:t>
    </dgm:pt>
    <dgm:pt modelId="{402C66DC-3424-4023-882C-C66FD07CD36C}" type="parTrans" cxnId="{051609B6-E4D3-4217-87A2-8BF2DADE9004}">
      <dgm:prSet/>
      <dgm:spPr/>
      <dgm:t>
        <a:bodyPr/>
        <a:lstStyle/>
        <a:p>
          <a:endParaRPr lang="en-GB"/>
        </a:p>
      </dgm:t>
    </dgm:pt>
    <dgm:pt modelId="{310926FD-B66B-46CD-899D-7A53C5732E23}" type="sibTrans" cxnId="{051609B6-E4D3-4217-87A2-8BF2DADE9004}">
      <dgm:prSet/>
      <dgm:spPr/>
      <dgm:t>
        <a:bodyPr/>
        <a:lstStyle/>
        <a:p>
          <a:endParaRPr lang="en-GB"/>
        </a:p>
      </dgm:t>
    </dgm:pt>
    <dgm:pt modelId="{C10675A9-B6DF-4D6D-84BC-DC5076A0B4AD}">
      <dgm:prSet phldrT="[Text]" custT="1"/>
      <dgm:spPr/>
      <dgm:t>
        <a:bodyPr/>
        <a:lstStyle/>
        <a:p>
          <a:r>
            <a:rPr lang="it-IT" sz="1200" dirty="0" smtClean="0"/>
            <a:t> Pubblica amministrazione;</a:t>
          </a:r>
          <a:endParaRPr lang="en-GB" sz="1200" dirty="0"/>
        </a:p>
      </dgm:t>
    </dgm:pt>
    <dgm:pt modelId="{AC9E072C-7E82-4F5B-A017-65AE971EFB18}" type="parTrans" cxnId="{14822222-DF23-4CE7-A523-324E1672685D}">
      <dgm:prSet/>
      <dgm:spPr/>
      <dgm:t>
        <a:bodyPr/>
        <a:lstStyle/>
        <a:p>
          <a:endParaRPr lang="en-GB"/>
        </a:p>
      </dgm:t>
    </dgm:pt>
    <dgm:pt modelId="{B8015CD2-2FBD-4311-950B-35D4145142B6}" type="sibTrans" cxnId="{14822222-DF23-4CE7-A523-324E1672685D}">
      <dgm:prSet/>
      <dgm:spPr/>
      <dgm:t>
        <a:bodyPr/>
        <a:lstStyle/>
        <a:p>
          <a:endParaRPr lang="en-GB"/>
        </a:p>
      </dgm:t>
    </dgm:pt>
    <dgm:pt modelId="{D35E5516-A312-47FA-A577-359EDAFC758F}">
      <dgm:prSet phldrT="[Text]" custT="1"/>
      <dgm:spPr/>
      <dgm:t>
        <a:bodyPr/>
        <a:lstStyle/>
        <a:p>
          <a:r>
            <a:rPr lang="it-IT" sz="1200" dirty="0" smtClean="0"/>
            <a:t> Giustizia;</a:t>
          </a:r>
          <a:endParaRPr lang="en-GB" sz="1200" dirty="0"/>
        </a:p>
      </dgm:t>
    </dgm:pt>
    <dgm:pt modelId="{013F13C4-BDB8-47F1-970A-8EC7795843AC}" type="parTrans" cxnId="{F831ECC4-36DB-4DF4-B799-105242BCBFA4}">
      <dgm:prSet/>
      <dgm:spPr/>
      <dgm:t>
        <a:bodyPr/>
        <a:lstStyle/>
        <a:p>
          <a:endParaRPr lang="en-GB"/>
        </a:p>
      </dgm:t>
    </dgm:pt>
    <dgm:pt modelId="{8D361DD9-00CC-4ADD-9182-E91217A391BA}" type="sibTrans" cxnId="{F831ECC4-36DB-4DF4-B799-105242BCBFA4}">
      <dgm:prSet/>
      <dgm:spPr/>
      <dgm:t>
        <a:bodyPr/>
        <a:lstStyle/>
        <a:p>
          <a:endParaRPr lang="en-GB"/>
        </a:p>
      </dgm:t>
    </dgm:pt>
    <dgm:pt modelId="{BF6DCB1A-7A27-4F7D-AE60-5AEC20CBB9CC}">
      <dgm:prSet phldrT="[Text]" custT="1"/>
      <dgm:spPr/>
      <dgm:t>
        <a:bodyPr/>
        <a:lstStyle/>
        <a:p>
          <a:r>
            <a:rPr lang="it-IT" sz="1200" dirty="0" smtClean="0"/>
            <a:t> Investimenti.</a:t>
          </a:r>
          <a:endParaRPr lang="en-GB" sz="1200" dirty="0"/>
        </a:p>
      </dgm:t>
    </dgm:pt>
    <dgm:pt modelId="{73BB74E3-4B9A-48EE-B15D-94C968F925B3}" type="parTrans" cxnId="{F10F52F9-074A-4000-85F8-8B07B70973BB}">
      <dgm:prSet/>
      <dgm:spPr/>
      <dgm:t>
        <a:bodyPr/>
        <a:lstStyle/>
        <a:p>
          <a:endParaRPr lang="en-GB"/>
        </a:p>
      </dgm:t>
    </dgm:pt>
    <dgm:pt modelId="{38605F42-303B-44DA-A540-CD33BE8E7C7F}" type="sibTrans" cxnId="{F10F52F9-074A-4000-85F8-8B07B70973BB}">
      <dgm:prSet/>
      <dgm:spPr/>
      <dgm:t>
        <a:bodyPr/>
        <a:lstStyle/>
        <a:p>
          <a:endParaRPr lang="en-GB"/>
        </a:p>
      </dgm:t>
    </dgm:pt>
    <dgm:pt modelId="{772D21C4-1641-4703-9E24-23F02A14143B}" type="pres">
      <dgm:prSet presAssocID="{D13C7778-8A45-4B24-B138-48EFB8F0E392}" presName="linearFlow" presStyleCnt="0">
        <dgm:presLayoutVars>
          <dgm:dir/>
          <dgm:animLvl val="lvl"/>
          <dgm:resizeHandles val="exact"/>
        </dgm:presLayoutVars>
      </dgm:prSet>
      <dgm:spPr/>
      <dgm:t>
        <a:bodyPr/>
        <a:lstStyle/>
        <a:p>
          <a:endParaRPr lang="en-GB"/>
        </a:p>
      </dgm:t>
    </dgm:pt>
    <dgm:pt modelId="{509F28EA-6464-4125-B814-41BFB6FBAF0C}" type="pres">
      <dgm:prSet presAssocID="{9C0C1F1A-278A-4790-80F7-2F2604BCF427}" presName="composite" presStyleCnt="0"/>
      <dgm:spPr/>
    </dgm:pt>
    <dgm:pt modelId="{DB7AF57D-C575-421A-A1C1-403E53036874}" type="pres">
      <dgm:prSet presAssocID="{9C0C1F1A-278A-4790-80F7-2F2604BCF427}" presName="parentText" presStyleLbl="alignNode1" presStyleIdx="0" presStyleCnt="2">
        <dgm:presLayoutVars>
          <dgm:chMax val="1"/>
          <dgm:bulletEnabled val="1"/>
        </dgm:presLayoutVars>
      </dgm:prSet>
      <dgm:spPr/>
      <dgm:t>
        <a:bodyPr/>
        <a:lstStyle/>
        <a:p>
          <a:endParaRPr lang="en-GB"/>
        </a:p>
      </dgm:t>
    </dgm:pt>
    <dgm:pt modelId="{EEFAA074-D509-42B5-A6CF-E287A5D787D1}" type="pres">
      <dgm:prSet presAssocID="{9C0C1F1A-278A-4790-80F7-2F2604BCF427}" presName="descendantText" presStyleLbl="alignAcc1" presStyleIdx="0" presStyleCnt="2" custScaleY="163240">
        <dgm:presLayoutVars>
          <dgm:bulletEnabled val="1"/>
        </dgm:presLayoutVars>
      </dgm:prSet>
      <dgm:spPr/>
      <dgm:t>
        <a:bodyPr/>
        <a:lstStyle/>
        <a:p>
          <a:endParaRPr lang="en-GB"/>
        </a:p>
      </dgm:t>
    </dgm:pt>
    <dgm:pt modelId="{DEB808A9-27EC-4C12-93C2-543710751680}" type="pres">
      <dgm:prSet presAssocID="{13C6D816-37B0-461C-9419-3A29D5600259}" presName="sp" presStyleCnt="0"/>
      <dgm:spPr/>
    </dgm:pt>
    <dgm:pt modelId="{FFD97764-6E68-4940-8579-A8CA12ABAC1E}" type="pres">
      <dgm:prSet presAssocID="{2B682F78-985D-47AC-B1E1-78D66C6AEFAA}" presName="composite" presStyleCnt="0"/>
      <dgm:spPr/>
    </dgm:pt>
    <dgm:pt modelId="{AA5F61F4-6480-456E-B8C1-CE9CA34C2324}" type="pres">
      <dgm:prSet presAssocID="{2B682F78-985D-47AC-B1E1-78D66C6AEFAA}" presName="parentText" presStyleLbl="alignNode1" presStyleIdx="1" presStyleCnt="2">
        <dgm:presLayoutVars>
          <dgm:chMax val="1"/>
          <dgm:bulletEnabled val="1"/>
        </dgm:presLayoutVars>
      </dgm:prSet>
      <dgm:spPr/>
      <dgm:t>
        <a:bodyPr/>
        <a:lstStyle/>
        <a:p>
          <a:endParaRPr lang="en-GB"/>
        </a:p>
      </dgm:t>
    </dgm:pt>
    <dgm:pt modelId="{9CF9E66F-C0B9-41FE-A713-DC3BEC44F034}" type="pres">
      <dgm:prSet presAssocID="{2B682F78-985D-47AC-B1E1-78D66C6AEFAA}" presName="descendantText" presStyleLbl="alignAcc1" presStyleIdx="1" presStyleCnt="2" custScaleY="135610" custLinFactNeighborX="169" custLinFactNeighborY="14701">
        <dgm:presLayoutVars>
          <dgm:bulletEnabled val="1"/>
        </dgm:presLayoutVars>
      </dgm:prSet>
      <dgm:spPr/>
      <dgm:t>
        <a:bodyPr/>
        <a:lstStyle/>
        <a:p>
          <a:endParaRPr lang="en-GB"/>
        </a:p>
      </dgm:t>
    </dgm:pt>
  </dgm:ptLst>
  <dgm:cxnLst>
    <dgm:cxn modelId="{14822222-DF23-4CE7-A523-324E1672685D}" srcId="{2B682F78-985D-47AC-B1E1-78D66C6AEFAA}" destId="{C10675A9-B6DF-4D6D-84BC-DC5076A0B4AD}" srcOrd="5" destOrd="0" parTransId="{AC9E072C-7E82-4F5B-A017-65AE971EFB18}" sibTransId="{B8015CD2-2FBD-4311-950B-35D4145142B6}"/>
    <dgm:cxn modelId="{651E1606-105B-44E5-90ED-747D3692AB5B}" type="presOf" srcId="{9C0C1F1A-278A-4790-80F7-2F2604BCF427}" destId="{DB7AF57D-C575-421A-A1C1-403E53036874}" srcOrd="0" destOrd="0" presId="urn:microsoft.com/office/officeart/2005/8/layout/chevron2"/>
    <dgm:cxn modelId="{6FD4B421-1062-4ABA-9067-BB30BFE2CE85}" type="presOf" srcId="{BF6DCB1A-7A27-4F7D-AE60-5AEC20CBB9CC}" destId="{9CF9E66F-C0B9-41FE-A713-DC3BEC44F034}" srcOrd="0" destOrd="7" presId="urn:microsoft.com/office/officeart/2005/8/layout/chevron2"/>
    <dgm:cxn modelId="{A8C14270-4757-43D6-84D6-5254931318B8}" type="presOf" srcId="{64237172-C58A-4CAA-BD8F-8F95037ED806}" destId="{EEFAA074-D509-42B5-A6CF-E287A5D787D1}" srcOrd="0" destOrd="4" presId="urn:microsoft.com/office/officeart/2005/8/layout/chevron2"/>
    <dgm:cxn modelId="{1BD68627-F4F8-4B34-AF77-B79B89E5A07F}" type="presOf" srcId="{FEDCDB68-B948-4A42-B999-5CC6A6CD9FAB}" destId="{9CF9E66F-C0B9-41FE-A713-DC3BEC44F034}" srcOrd="0" destOrd="0" presId="urn:microsoft.com/office/officeart/2005/8/layout/chevron2"/>
    <dgm:cxn modelId="{86DCA649-B131-4226-8D89-CA8A907DEE28}" srcId="{2B682F78-985D-47AC-B1E1-78D66C6AEFAA}" destId="{A21180B4-5CA8-4467-9CCC-6F6C4D7EE3BE}" srcOrd="1" destOrd="0" parTransId="{B4627876-D0DA-4161-BD98-A9BAE645C88A}" sibTransId="{0633661C-85C6-4968-A7A9-F20929CF1832}"/>
    <dgm:cxn modelId="{95FE70FE-EA8F-4744-8A92-6F73D5C3FB70}" type="presOf" srcId="{D35E5516-A312-47FA-A577-359EDAFC758F}" destId="{9CF9E66F-C0B9-41FE-A713-DC3BEC44F034}" srcOrd="0" destOrd="6" presId="urn:microsoft.com/office/officeart/2005/8/layout/chevron2"/>
    <dgm:cxn modelId="{F73276D0-4EE6-471A-8A77-3849E563E6D8}" srcId="{9C0C1F1A-278A-4790-80F7-2F2604BCF427}" destId="{784493C4-41B4-4731-95D4-79FE5A6E4AAE}" srcOrd="5" destOrd="0" parTransId="{5362CD7D-2B42-4EA1-9924-861E79737D78}" sibTransId="{431C9835-FEAE-4F74-9816-7DCB5C91A440}"/>
    <dgm:cxn modelId="{00CEA72A-8E2F-4676-B5B3-99B521AF9E9D}" type="presOf" srcId="{2B682F78-985D-47AC-B1E1-78D66C6AEFAA}" destId="{AA5F61F4-6480-456E-B8C1-CE9CA34C2324}" srcOrd="0" destOrd="0" presId="urn:microsoft.com/office/officeart/2005/8/layout/chevron2"/>
    <dgm:cxn modelId="{23889820-8415-4079-82D9-0A4B64BE423F}" type="presOf" srcId="{89E6F229-3225-49B0-9785-B19CD2443DE0}" destId="{EEFAA074-D509-42B5-A6CF-E287A5D787D1}" srcOrd="0" destOrd="2" presId="urn:microsoft.com/office/officeart/2005/8/layout/chevron2"/>
    <dgm:cxn modelId="{AAB3024B-800C-40AE-9C0C-4062D759E6F1}" srcId="{D13C7778-8A45-4B24-B138-48EFB8F0E392}" destId="{2B682F78-985D-47AC-B1E1-78D66C6AEFAA}" srcOrd="1" destOrd="0" parTransId="{592D9380-DA76-466F-9F53-BD27B680284C}" sibTransId="{DDBC4B63-4FE2-4359-9B16-080315F8522C}"/>
    <dgm:cxn modelId="{96F56D17-AA01-4626-AE41-41FF8898569E}" type="presOf" srcId="{C10675A9-B6DF-4D6D-84BC-DC5076A0B4AD}" destId="{9CF9E66F-C0B9-41FE-A713-DC3BEC44F034}" srcOrd="0" destOrd="5" presId="urn:microsoft.com/office/officeart/2005/8/layout/chevron2"/>
    <dgm:cxn modelId="{D80B6514-A321-4713-BFD0-FA3BE6AFCC37}" srcId="{2B682F78-985D-47AC-B1E1-78D66C6AEFAA}" destId="{FEDCDB68-B948-4A42-B999-5CC6A6CD9FAB}" srcOrd="0" destOrd="0" parTransId="{9C508FB9-050F-44DC-95EE-B6F2DE4F9857}" sibTransId="{C103D09F-367C-454E-85DA-A748ECE1A12D}"/>
    <dgm:cxn modelId="{051609B6-E4D3-4217-87A2-8BF2DADE9004}" srcId="{2B682F78-985D-47AC-B1E1-78D66C6AEFAA}" destId="{F002E430-FDEB-4579-B3B6-358754DFA25F}" srcOrd="4" destOrd="0" parTransId="{402C66DC-3424-4023-882C-C66FD07CD36C}" sibTransId="{310926FD-B66B-46CD-899D-7A53C5732E23}"/>
    <dgm:cxn modelId="{AAC10BE1-FE5D-470B-8BD7-B0A510D7270E}" srcId="{9C0C1F1A-278A-4790-80F7-2F2604BCF427}" destId="{64237172-C58A-4CAA-BD8F-8F95037ED806}" srcOrd="4" destOrd="0" parTransId="{8CF82206-7A38-4E59-8F9F-D37B28710062}" sibTransId="{6600509E-8B86-4E37-A3CE-E3225C8DC4EC}"/>
    <dgm:cxn modelId="{FF449593-9C6F-451B-BC79-1BFEA318581C}" type="presOf" srcId="{D13C7778-8A45-4B24-B138-48EFB8F0E392}" destId="{772D21C4-1641-4703-9E24-23F02A14143B}" srcOrd="0" destOrd="0" presId="urn:microsoft.com/office/officeart/2005/8/layout/chevron2"/>
    <dgm:cxn modelId="{5D423810-526D-4101-85AF-BD9D5BC1049C}" type="presOf" srcId="{3B9615E1-D23D-4525-8F40-43277817079C}" destId="{EEFAA074-D509-42B5-A6CF-E287A5D787D1}" srcOrd="0" destOrd="3" presId="urn:microsoft.com/office/officeart/2005/8/layout/chevron2"/>
    <dgm:cxn modelId="{4D96A9FF-5168-45E2-B0DC-E7C7BFE963C6}" srcId="{D13C7778-8A45-4B24-B138-48EFB8F0E392}" destId="{9C0C1F1A-278A-4790-80F7-2F2604BCF427}" srcOrd="0" destOrd="0" parTransId="{9CC3CFC8-FAAF-45F1-B87B-AF2D5822EF34}" sibTransId="{13C6D816-37B0-461C-9419-3A29D5600259}"/>
    <dgm:cxn modelId="{4B9703A7-DFFD-462D-B819-9B4A0A2E6695}" srcId="{9C0C1F1A-278A-4790-80F7-2F2604BCF427}" destId="{C4D94C45-4C14-4F9E-822E-6531A8AAF6E6}" srcOrd="1" destOrd="0" parTransId="{01BAF57C-2609-49D8-B910-8F475EC32841}" sibTransId="{CE3C0E0F-2E80-47DD-82B8-25AD0E2FD47E}"/>
    <dgm:cxn modelId="{99DE4633-3B16-486E-A8E0-B310D3534238}" type="presOf" srcId="{E4DC70A1-D2DB-4100-86F5-0BF7965EF086}" destId="{9CF9E66F-C0B9-41FE-A713-DC3BEC44F034}" srcOrd="0" destOrd="3" presId="urn:microsoft.com/office/officeart/2005/8/layout/chevron2"/>
    <dgm:cxn modelId="{62DF880A-CD83-479A-9952-C8A18AC0C76F}" type="presOf" srcId="{784493C4-41B4-4731-95D4-79FE5A6E4AAE}" destId="{EEFAA074-D509-42B5-A6CF-E287A5D787D1}" srcOrd="0" destOrd="5" presId="urn:microsoft.com/office/officeart/2005/8/layout/chevron2"/>
    <dgm:cxn modelId="{0D6A0BD9-21D8-4FCE-A9FC-8E852F61B915}" srcId="{9C0C1F1A-278A-4790-80F7-2F2604BCF427}" destId="{3B9615E1-D23D-4525-8F40-43277817079C}" srcOrd="3" destOrd="0" parTransId="{E1E93C84-E82B-48B5-9DCD-A203895F0453}" sibTransId="{F23B9784-97F9-430E-89D9-0379617E2938}"/>
    <dgm:cxn modelId="{7E3862CB-C999-4138-BDFE-A400B584BFFA}" srcId="{9C0C1F1A-278A-4790-80F7-2F2604BCF427}" destId="{89E6F229-3225-49B0-9785-B19CD2443DE0}" srcOrd="2" destOrd="0" parTransId="{95C5F8BD-360A-457E-9A30-AC72C214900C}" sibTransId="{C5DF8D58-F52D-4318-B822-BD696F0660A8}"/>
    <dgm:cxn modelId="{2BF76BD9-4BC8-4140-B3FE-4A758D8B2E6D}" srcId="{2B682F78-985D-47AC-B1E1-78D66C6AEFAA}" destId="{F3F9BA81-6FB1-48F9-844D-ABBEDE3B3BEC}" srcOrd="2" destOrd="0" parTransId="{0FBD895D-8E9E-4815-97FA-7B1C1F152D4D}" sibTransId="{8B9CA99A-C37D-41F2-851B-DF1A537F6DB9}"/>
    <dgm:cxn modelId="{D7772CEC-3EEE-42DF-B42F-A28531D68C3A}" srcId="{9C0C1F1A-278A-4790-80F7-2F2604BCF427}" destId="{BF7BBCE4-4F7F-43AA-A90B-510BAACD3361}" srcOrd="0" destOrd="0" parTransId="{8301EB80-4F28-4BF3-82B0-9DD6F77FC3D5}" sibTransId="{654418C7-50FD-4F37-8E09-6A0A78F2274F}"/>
    <dgm:cxn modelId="{3DA7D2D9-4361-4A7C-A372-D5F72F04D60C}" srcId="{2B682F78-985D-47AC-B1E1-78D66C6AEFAA}" destId="{E4DC70A1-D2DB-4100-86F5-0BF7965EF086}" srcOrd="3" destOrd="0" parTransId="{31057CD5-783C-4183-9F87-C41F04E35192}" sibTransId="{1B9782D9-7A9C-4FED-8949-AD56C39CBF1E}"/>
    <dgm:cxn modelId="{F831ECC4-36DB-4DF4-B799-105242BCBFA4}" srcId="{2B682F78-985D-47AC-B1E1-78D66C6AEFAA}" destId="{D35E5516-A312-47FA-A577-359EDAFC758F}" srcOrd="6" destOrd="0" parTransId="{013F13C4-BDB8-47F1-970A-8EC7795843AC}" sibTransId="{8D361DD9-00CC-4ADD-9182-E91217A391BA}"/>
    <dgm:cxn modelId="{CE346B38-54E3-4F5F-8CE9-01987D7ED627}" type="presOf" srcId="{BF7BBCE4-4F7F-43AA-A90B-510BAACD3361}" destId="{EEFAA074-D509-42B5-A6CF-E287A5D787D1}" srcOrd="0" destOrd="0" presId="urn:microsoft.com/office/officeart/2005/8/layout/chevron2"/>
    <dgm:cxn modelId="{F10F52F9-074A-4000-85F8-8B07B70973BB}" srcId="{2B682F78-985D-47AC-B1E1-78D66C6AEFAA}" destId="{BF6DCB1A-7A27-4F7D-AE60-5AEC20CBB9CC}" srcOrd="7" destOrd="0" parTransId="{73BB74E3-4B9A-48EE-B15D-94C968F925B3}" sibTransId="{38605F42-303B-44DA-A540-CD33BE8E7C7F}"/>
    <dgm:cxn modelId="{1C8B9750-1506-4C3D-ACBD-F084E75F54C6}" type="presOf" srcId="{F3F9BA81-6FB1-48F9-844D-ABBEDE3B3BEC}" destId="{9CF9E66F-C0B9-41FE-A713-DC3BEC44F034}" srcOrd="0" destOrd="2" presId="urn:microsoft.com/office/officeart/2005/8/layout/chevron2"/>
    <dgm:cxn modelId="{2CC4B098-6AC4-4BF3-AD65-0FB8B3E9465C}" type="presOf" srcId="{F002E430-FDEB-4579-B3B6-358754DFA25F}" destId="{9CF9E66F-C0B9-41FE-A713-DC3BEC44F034}" srcOrd="0" destOrd="4" presId="urn:microsoft.com/office/officeart/2005/8/layout/chevron2"/>
    <dgm:cxn modelId="{E4A2822C-4CAF-4730-8094-59ACE12CA6A7}" type="presOf" srcId="{C4D94C45-4C14-4F9E-822E-6531A8AAF6E6}" destId="{EEFAA074-D509-42B5-A6CF-E287A5D787D1}" srcOrd="0" destOrd="1" presId="urn:microsoft.com/office/officeart/2005/8/layout/chevron2"/>
    <dgm:cxn modelId="{378335A4-0167-4A78-A9D6-DB7858187EDF}" type="presOf" srcId="{A21180B4-5CA8-4467-9CCC-6F6C4D7EE3BE}" destId="{9CF9E66F-C0B9-41FE-A713-DC3BEC44F034}" srcOrd="0" destOrd="1" presId="urn:microsoft.com/office/officeart/2005/8/layout/chevron2"/>
    <dgm:cxn modelId="{C6472182-0DC7-4842-BA7E-DFA4BB3D8A18}" type="presParOf" srcId="{772D21C4-1641-4703-9E24-23F02A14143B}" destId="{509F28EA-6464-4125-B814-41BFB6FBAF0C}" srcOrd="0" destOrd="0" presId="urn:microsoft.com/office/officeart/2005/8/layout/chevron2"/>
    <dgm:cxn modelId="{7A838CE2-1593-4F4B-9455-1401E1414A84}" type="presParOf" srcId="{509F28EA-6464-4125-B814-41BFB6FBAF0C}" destId="{DB7AF57D-C575-421A-A1C1-403E53036874}" srcOrd="0" destOrd="0" presId="urn:microsoft.com/office/officeart/2005/8/layout/chevron2"/>
    <dgm:cxn modelId="{B312FD59-C5B8-4AA0-9328-9B392265A404}" type="presParOf" srcId="{509F28EA-6464-4125-B814-41BFB6FBAF0C}" destId="{EEFAA074-D509-42B5-A6CF-E287A5D787D1}" srcOrd="1" destOrd="0" presId="urn:microsoft.com/office/officeart/2005/8/layout/chevron2"/>
    <dgm:cxn modelId="{4F38671A-7DBA-425F-A28C-14E30FC5D715}" type="presParOf" srcId="{772D21C4-1641-4703-9E24-23F02A14143B}" destId="{DEB808A9-27EC-4C12-93C2-543710751680}" srcOrd="1" destOrd="0" presId="urn:microsoft.com/office/officeart/2005/8/layout/chevron2"/>
    <dgm:cxn modelId="{16D175F0-D342-475D-81EF-5FC61AAE59EC}" type="presParOf" srcId="{772D21C4-1641-4703-9E24-23F02A14143B}" destId="{FFD97764-6E68-4940-8579-A8CA12ABAC1E}" srcOrd="2" destOrd="0" presId="urn:microsoft.com/office/officeart/2005/8/layout/chevron2"/>
    <dgm:cxn modelId="{DEE76F4C-081A-40EE-A25B-CCE9B2882652}" type="presParOf" srcId="{FFD97764-6E68-4940-8579-A8CA12ABAC1E}" destId="{AA5F61F4-6480-456E-B8C1-CE9CA34C2324}" srcOrd="0" destOrd="0" presId="urn:microsoft.com/office/officeart/2005/8/layout/chevron2"/>
    <dgm:cxn modelId="{D1A962E7-DAB2-4230-8AC6-D1C056A18AAC}" type="presParOf" srcId="{FFD97764-6E68-4940-8579-A8CA12ABAC1E}" destId="{9CF9E66F-C0B9-41FE-A713-DC3BEC44F03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65CF2-29E3-498D-BB9B-AB2C47A13DED}" type="doc">
      <dgm:prSet loTypeId="urn:microsoft.com/office/officeart/2005/8/layout/cycle6" loCatId="cycle" qsTypeId="urn:microsoft.com/office/officeart/2005/8/quickstyle/simple1" qsCatId="simple" csTypeId="urn:microsoft.com/office/officeart/2005/8/colors/accent6_5" csCatId="accent6" phldr="1"/>
      <dgm:spPr/>
      <dgm:t>
        <a:bodyPr/>
        <a:lstStyle/>
        <a:p>
          <a:endParaRPr lang="en-GB"/>
        </a:p>
      </dgm:t>
    </dgm:pt>
    <dgm:pt modelId="{61704500-D47F-482E-BE4F-CAB70FDAD690}">
      <dgm:prSet phldrT="[Text]"/>
      <dgm:spPr/>
      <dgm:t>
        <a:bodyPr/>
        <a:lstStyle/>
        <a:p>
          <a:r>
            <a:rPr lang="it-IT" dirty="0" smtClean="0"/>
            <a:t>Finanza pubblica e tassazione</a:t>
          </a:r>
          <a:endParaRPr lang="en-GB" dirty="0"/>
        </a:p>
      </dgm:t>
    </dgm:pt>
    <dgm:pt modelId="{2C7575A3-BED4-4790-B494-3BB6F2DC5885}" type="parTrans" cxnId="{D1BFBEB1-1506-40B9-A9C1-A1370E5E2E67}">
      <dgm:prSet/>
      <dgm:spPr/>
      <dgm:t>
        <a:bodyPr/>
        <a:lstStyle/>
        <a:p>
          <a:endParaRPr lang="en-GB"/>
        </a:p>
      </dgm:t>
    </dgm:pt>
    <dgm:pt modelId="{EF8BAE23-0722-46C5-83E9-D09FBF1C94FB}" type="sibTrans" cxnId="{D1BFBEB1-1506-40B9-A9C1-A1370E5E2E67}">
      <dgm:prSet/>
      <dgm:spPr/>
      <dgm:t>
        <a:bodyPr/>
        <a:lstStyle/>
        <a:p>
          <a:endParaRPr lang="en-GB"/>
        </a:p>
      </dgm:t>
    </dgm:pt>
    <dgm:pt modelId="{C8EB56C2-3B4C-4433-8891-3A81FA718BF8}">
      <dgm:prSet phldrT="[Text]"/>
      <dgm:spPr/>
      <dgm:t>
        <a:bodyPr/>
        <a:lstStyle/>
        <a:p>
          <a:r>
            <a:rPr lang="it-IT" dirty="0" smtClean="0"/>
            <a:t>PA e giustizia</a:t>
          </a:r>
          <a:endParaRPr lang="en-GB" dirty="0"/>
        </a:p>
      </dgm:t>
    </dgm:pt>
    <dgm:pt modelId="{BC9C1E71-D325-4C31-AAF8-5F470748A59A}" type="parTrans" cxnId="{6FAEB4B8-2028-45B8-8DEA-87EC950648A6}">
      <dgm:prSet/>
      <dgm:spPr/>
      <dgm:t>
        <a:bodyPr/>
        <a:lstStyle/>
        <a:p>
          <a:endParaRPr lang="en-GB"/>
        </a:p>
      </dgm:t>
    </dgm:pt>
    <dgm:pt modelId="{06D8DBC9-94B2-4990-B20D-5B19E894FA14}" type="sibTrans" cxnId="{6FAEB4B8-2028-45B8-8DEA-87EC950648A6}">
      <dgm:prSet/>
      <dgm:spPr/>
      <dgm:t>
        <a:bodyPr/>
        <a:lstStyle/>
        <a:p>
          <a:endParaRPr lang="en-GB"/>
        </a:p>
      </dgm:t>
    </dgm:pt>
    <dgm:pt modelId="{502D6EEA-CD2E-4A90-AD8F-444B6E62D5A9}">
      <dgm:prSet phldrT="[Text]"/>
      <dgm:spPr/>
      <dgm:t>
        <a:bodyPr/>
        <a:lstStyle/>
        <a:p>
          <a:r>
            <a:rPr lang="it-IT" dirty="0" smtClean="0"/>
            <a:t>Settore finanziario</a:t>
          </a:r>
          <a:endParaRPr lang="en-GB" dirty="0"/>
        </a:p>
      </dgm:t>
    </dgm:pt>
    <dgm:pt modelId="{40C261A7-EEE2-4CFD-86AF-43296C60E4B6}" type="parTrans" cxnId="{8FEB1895-F6DB-4086-999E-5465B5A7A635}">
      <dgm:prSet/>
      <dgm:spPr/>
      <dgm:t>
        <a:bodyPr/>
        <a:lstStyle/>
        <a:p>
          <a:endParaRPr lang="en-GB"/>
        </a:p>
      </dgm:t>
    </dgm:pt>
    <dgm:pt modelId="{2DBE478D-2745-49C5-BA28-4E2164B34E91}" type="sibTrans" cxnId="{8FEB1895-F6DB-4086-999E-5465B5A7A635}">
      <dgm:prSet/>
      <dgm:spPr/>
      <dgm:t>
        <a:bodyPr/>
        <a:lstStyle/>
        <a:p>
          <a:endParaRPr lang="en-GB"/>
        </a:p>
      </dgm:t>
    </dgm:pt>
    <dgm:pt modelId="{87CDF874-75B2-4C0D-AC6F-10E1FC040D0F}">
      <dgm:prSet phldrT="[Text]"/>
      <dgm:spPr/>
      <dgm:t>
        <a:bodyPr/>
        <a:lstStyle/>
        <a:p>
          <a:r>
            <a:rPr lang="it-IT" dirty="0" smtClean="0"/>
            <a:t>Mercato del lavoro</a:t>
          </a:r>
          <a:endParaRPr lang="en-GB" dirty="0"/>
        </a:p>
      </dgm:t>
    </dgm:pt>
    <dgm:pt modelId="{F0DF213B-1D2A-4B79-B30C-EBB51120D29C}" type="parTrans" cxnId="{E1DD628D-1E15-408F-8D4F-E996DFC043CF}">
      <dgm:prSet/>
      <dgm:spPr/>
      <dgm:t>
        <a:bodyPr/>
        <a:lstStyle/>
        <a:p>
          <a:endParaRPr lang="en-GB"/>
        </a:p>
      </dgm:t>
    </dgm:pt>
    <dgm:pt modelId="{F684AE3D-17BF-4B26-930F-CBAE5F5B15E4}" type="sibTrans" cxnId="{E1DD628D-1E15-408F-8D4F-E996DFC043CF}">
      <dgm:prSet/>
      <dgm:spPr/>
      <dgm:t>
        <a:bodyPr/>
        <a:lstStyle/>
        <a:p>
          <a:endParaRPr lang="en-GB"/>
        </a:p>
      </dgm:t>
    </dgm:pt>
    <dgm:pt modelId="{97942F57-8EA3-405E-A969-632249968AA6}" type="pres">
      <dgm:prSet presAssocID="{BC665CF2-29E3-498D-BB9B-AB2C47A13DED}" presName="cycle" presStyleCnt="0">
        <dgm:presLayoutVars>
          <dgm:dir/>
          <dgm:resizeHandles val="exact"/>
        </dgm:presLayoutVars>
      </dgm:prSet>
      <dgm:spPr/>
      <dgm:t>
        <a:bodyPr/>
        <a:lstStyle/>
        <a:p>
          <a:endParaRPr lang="en-GB"/>
        </a:p>
      </dgm:t>
    </dgm:pt>
    <dgm:pt modelId="{915A785F-C742-4697-BBDC-C39BB7F71D6F}" type="pres">
      <dgm:prSet presAssocID="{61704500-D47F-482E-BE4F-CAB70FDAD690}" presName="node" presStyleLbl="node1" presStyleIdx="0" presStyleCnt="4">
        <dgm:presLayoutVars>
          <dgm:bulletEnabled val="1"/>
        </dgm:presLayoutVars>
      </dgm:prSet>
      <dgm:spPr/>
      <dgm:t>
        <a:bodyPr/>
        <a:lstStyle/>
        <a:p>
          <a:endParaRPr lang="en-GB"/>
        </a:p>
      </dgm:t>
    </dgm:pt>
    <dgm:pt modelId="{18449D6B-C132-4A08-A10C-F695FB94C24D}" type="pres">
      <dgm:prSet presAssocID="{61704500-D47F-482E-BE4F-CAB70FDAD690}" presName="spNode" presStyleCnt="0"/>
      <dgm:spPr/>
    </dgm:pt>
    <dgm:pt modelId="{2A14550A-52EB-40C4-8143-393ACD5FAC6B}" type="pres">
      <dgm:prSet presAssocID="{EF8BAE23-0722-46C5-83E9-D09FBF1C94FB}" presName="sibTrans" presStyleLbl="sibTrans1D1" presStyleIdx="0" presStyleCnt="4"/>
      <dgm:spPr/>
      <dgm:t>
        <a:bodyPr/>
        <a:lstStyle/>
        <a:p>
          <a:endParaRPr lang="en-GB"/>
        </a:p>
      </dgm:t>
    </dgm:pt>
    <dgm:pt modelId="{BF7F9AB7-D950-428F-B3C0-EE91F4FBE820}" type="pres">
      <dgm:prSet presAssocID="{C8EB56C2-3B4C-4433-8891-3A81FA718BF8}" presName="node" presStyleLbl="node1" presStyleIdx="1" presStyleCnt="4">
        <dgm:presLayoutVars>
          <dgm:bulletEnabled val="1"/>
        </dgm:presLayoutVars>
      </dgm:prSet>
      <dgm:spPr/>
      <dgm:t>
        <a:bodyPr/>
        <a:lstStyle/>
        <a:p>
          <a:endParaRPr lang="en-GB"/>
        </a:p>
      </dgm:t>
    </dgm:pt>
    <dgm:pt modelId="{3474FDE6-EA87-4C8C-9665-89FF22E036C6}" type="pres">
      <dgm:prSet presAssocID="{C8EB56C2-3B4C-4433-8891-3A81FA718BF8}" presName="spNode" presStyleCnt="0"/>
      <dgm:spPr/>
    </dgm:pt>
    <dgm:pt modelId="{64F4FFB0-0ECB-4A26-AC5E-5D295D45756F}" type="pres">
      <dgm:prSet presAssocID="{06D8DBC9-94B2-4990-B20D-5B19E894FA14}" presName="sibTrans" presStyleLbl="sibTrans1D1" presStyleIdx="1" presStyleCnt="4"/>
      <dgm:spPr/>
      <dgm:t>
        <a:bodyPr/>
        <a:lstStyle/>
        <a:p>
          <a:endParaRPr lang="en-GB"/>
        </a:p>
      </dgm:t>
    </dgm:pt>
    <dgm:pt modelId="{8AA77A7A-CA27-4640-A032-6B317149DF6B}" type="pres">
      <dgm:prSet presAssocID="{502D6EEA-CD2E-4A90-AD8F-444B6E62D5A9}" presName="node" presStyleLbl="node1" presStyleIdx="2" presStyleCnt="4">
        <dgm:presLayoutVars>
          <dgm:bulletEnabled val="1"/>
        </dgm:presLayoutVars>
      </dgm:prSet>
      <dgm:spPr/>
      <dgm:t>
        <a:bodyPr/>
        <a:lstStyle/>
        <a:p>
          <a:endParaRPr lang="en-GB"/>
        </a:p>
      </dgm:t>
    </dgm:pt>
    <dgm:pt modelId="{EE522B80-8CD5-4498-A5D7-3E7C98F676C4}" type="pres">
      <dgm:prSet presAssocID="{502D6EEA-CD2E-4A90-AD8F-444B6E62D5A9}" presName="spNode" presStyleCnt="0"/>
      <dgm:spPr/>
    </dgm:pt>
    <dgm:pt modelId="{46764EAE-A027-418B-B446-AD88C2BDAEA8}" type="pres">
      <dgm:prSet presAssocID="{2DBE478D-2745-49C5-BA28-4E2164B34E91}" presName="sibTrans" presStyleLbl="sibTrans1D1" presStyleIdx="2" presStyleCnt="4"/>
      <dgm:spPr/>
      <dgm:t>
        <a:bodyPr/>
        <a:lstStyle/>
        <a:p>
          <a:endParaRPr lang="en-GB"/>
        </a:p>
      </dgm:t>
    </dgm:pt>
    <dgm:pt modelId="{34C01FE1-6B89-4ED6-ADF4-0BFD12663FDE}" type="pres">
      <dgm:prSet presAssocID="{87CDF874-75B2-4C0D-AC6F-10E1FC040D0F}" presName="node" presStyleLbl="node1" presStyleIdx="3" presStyleCnt="4">
        <dgm:presLayoutVars>
          <dgm:bulletEnabled val="1"/>
        </dgm:presLayoutVars>
      </dgm:prSet>
      <dgm:spPr/>
      <dgm:t>
        <a:bodyPr/>
        <a:lstStyle/>
        <a:p>
          <a:endParaRPr lang="en-GB"/>
        </a:p>
      </dgm:t>
    </dgm:pt>
    <dgm:pt modelId="{9168A9E8-71CD-4FC8-A89C-7357E0E74FAD}" type="pres">
      <dgm:prSet presAssocID="{87CDF874-75B2-4C0D-AC6F-10E1FC040D0F}" presName="spNode" presStyleCnt="0"/>
      <dgm:spPr/>
    </dgm:pt>
    <dgm:pt modelId="{F0ED7B6B-9C7E-427E-93E9-3CD2AC3F2105}" type="pres">
      <dgm:prSet presAssocID="{F684AE3D-17BF-4B26-930F-CBAE5F5B15E4}" presName="sibTrans" presStyleLbl="sibTrans1D1" presStyleIdx="3" presStyleCnt="4"/>
      <dgm:spPr/>
      <dgm:t>
        <a:bodyPr/>
        <a:lstStyle/>
        <a:p>
          <a:endParaRPr lang="en-GB"/>
        </a:p>
      </dgm:t>
    </dgm:pt>
  </dgm:ptLst>
  <dgm:cxnLst>
    <dgm:cxn modelId="{39B9E03D-E378-4609-AB94-49488623C457}" type="presOf" srcId="{06D8DBC9-94B2-4990-B20D-5B19E894FA14}" destId="{64F4FFB0-0ECB-4A26-AC5E-5D295D45756F}" srcOrd="0" destOrd="0" presId="urn:microsoft.com/office/officeart/2005/8/layout/cycle6"/>
    <dgm:cxn modelId="{509C9A48-77A9-4879-9A64-0753A5FD98BB}" type="presOf" srcId="{502D6EEA-CD2E-4A90-AD8F-444B6E62D5A9}" destId="{8AA77A7A-CA27-4640-A032-6B317149DF6B}" srcOrd="0" destOrd="0" presId="urn:microsoft.com/office/officeart/2005/8/layout/cycle6"/>
    <dgm:cxn modelId="{F6627EF7-0434-463B-9A3A-E2DDC0EF76FA}" type="presOf" srcId="{C8EB56C2-3B4C-4433-8891-3A81FA718BF8}" destId="{BF7F9AB7-D950-428F-B3C0-EE91F4FBE820}" srcOrd="0" destOrd="0" presId="urn:microsoft.com/office/officeart/2005/8/layout/cycle6"/>
    <dgm:cxn modelId="{8FEB1895-F6DB-4086-999E-5465B5A7A635}" srcId="{BC665CF2-29E3-498D-BB9B-AB2C47A13DED}" destId="{502D6EEA-CD2E-4A90-AD8F-444B6E62D5A9}" srcOrd="2" destOrd="0" parTransId="{40C261A7-EEE2-4CFD-86AF-43296C60E4B6}" sibTransId="{2DBE478D-2745-49C5-BA28-4E2164B34E91}"/>
    <dgm:cxn modelId="{F9B212EA-4EB2-4EBF-893F-CD9C332C5174}" type="presOf" srcId="{EF8BAE23-0722-46C5-83E9-D09FBF1C94FB}" destId="{2A14550A-52EB-40C4-8143-393ACD5FAC6B}" srcOrd="0" destOrd="0" presId="urn:microsoft.com/office/officeart/2005/8/layout/cycle6"/>
    <dgm:cxn modelId="{2D986293-D24D-4232-B1C9-3F75EB2FD874}" type="presOf" srcId="{2DBE478D-2745-49C5-BA28-4E2164B34E91}" destId="{46764EAE-A027-418B-B446-AD88C2BDAEA8}" srcOrd="0" destOrd="0" presId="urn:microsoft.com/office/officeart/2005/8/layout/cycle6"/>
    <dgm:cxn modelId="{E1DD628D-1E15-408F-8D4F-E996DFC043CF}" srcId="{BC665CF2-29E3-498D-BB9B-AB2C47A13DED}" destId="{87CDF874-75B2-4C0D-AC6F-10E1FC040D0F}" srcOrd="3" destOrd="0" parTransId="{F0DF213B-1D2A-4B79-B30C-EBB51120D29C}" sibTransId="{F684AE3D-17BF-4B26-930F-CBAE5F5B15E4}"/>
    <dgm:cxn modelId="{D1BFBEB1-1506-40B9-A9C1-A1370E5E2E67}" srcId="{BC665CF2-29E3-498D-BB9B-AB2C47A13DED}" destId="{61704500-D47F-482E-BE4F-CAB70FDAD690}" srcOrd="0" destOrd="0" parTransId="{2C7575A3-BED4-4790-B494-3BB6F2DC5885}" sibTransId="{EF8BAE23-0722-46C5-83E9-D09FBF1C94FB}"/>
    <dgm:cxn modelId="{1C1BE045-21CA-4391-B1D0-B9B2B67741E1}" type="presOf" srcId="{61704500-D47F-482E-BE4F-CAB70FDAD690}" destId="{915A785F-C742-4697-BBDC-C39BB7F71D6F}" srcOrd="0" destOrd="0" presId="urn:microsoft.com/office/officeart/2005/8/layout/cycle6"/>
    <dgm:cxn modelId="{C9E2A836-BB15-43C3-9C7E-D3F920E44AD5}" type="presOf" srcId="{BC665CF2-29E3-498D-BB9B-AB2C47A13DED}" destId="{97942F57-8EA3-405E-A969-632249968AA6}" srcOrd="0" destOrd="0" presId="urn:microsoft.com/office/officeart/2005/8/layout/cycle6"/>
    <dgm:cxn modelId="{6B89C540-2F27-454A-A5CD-AD39290F5CCE}" type="presOf" srcId="{87CDF874-75B2-4C0D-AC6F-10E1FC040D0F}" destId="{34C01FE1-6B89-4ED6-ADF4-0BFD12663FDE}" srcOrd="0" destOrd="0" presId="urn:microsoft.com/office/officeart/2005/8/layout/cycle6"/>
    <dgm:cxn modelId="{6FAEB4B8-2028-45B8-8DEA-87EC950648A6}" srcId="{BC665CF2-29E3-498D-BB9B-AB2C47A13DED}" destId="{C8EB56C2-3B4C-4433-8891-3A81FA718BF8}" srcOrd="1" destOrd="0" parTransId="{BC9C1E71-D325-4C31-AAF8-5F470748A59A}" sibTransId="{06D8DBC9-94B2-4990-B20D-5B19E894FA14}"/>
    <dgm:cxn modelId="{FE767FB8-B77A-492F-95FD-DD3B49B2BB51}" type="presOf" srcId="{F684AE3D-17BF-4B26-930F-CBAE5F5B15E4}" destId="{F0ED7B6B-9C7E-427E-93E9-3CD2AC3F2105}" srcOrd="0" destOrd="0" presId="urn:microsoft.com/office/officeart/2005/8/layout/cycle6"/>
    <dgm:cxn modelId="{A07D6697-18AC-4233-A49B-75AAE03D9809}" type="presParOf" srcId="{97942F57-8EA3-405E-A969-632249968AA6}" destId="{915A785F-C742-4697-BBDC-C39BB7F71D6F}" srcOrd="0" destOrd="0" presId="urn:microsoft.com/office/officeart/2005/8/layout/cycle6"/>
    <dgm:cxn modelId="{B664676A-E0BA-4443-BCF1-FAF41BA944B8}" type="presParOf" srcId="{97942F57-8EA3-405E-A969-632249968AA6}" destId="{18449D6B-C132-4A08-A10C-F695FB94C24D}" srcOrd="1" destOrd="0" presId="urn:microsoft.com/office/officeart/2005/8/layout/cycle6"/>
    <dgm:cxn modelId="{E57FA6C8-34A9-4251-8F2D-009F626EDFBA}" type="presParOf" srcId="{97942F57-8EA3-405E-A969-632249968AA6}" destId="{2A14550A-52EB-40C4-8143-393ACD5FAC6B}" srcOrd="2" destOrd="0" presId="urn:microsoft.com/office/officeart/2005/8/layout/cycle6"/>
    <dgm:cxn modelId="{B1E84C8B-4799-4D27-B968-5333717D755E}" type="presParOf" srcId="{97942F57-8EA3-405E-A969-632249968AA6}" destId="{BF7F9AB7-D950-428F-B3C0-EE91F4FBE820}" srcOrd="3" destOrd="0" presId="urn:microsoft.com/office/officeart/2005/8/layout/cycle6"/>
    <dgm:cxn modelId="{459CCD25-77F9-4AEF-9FEB-688C9C1EE9E9}" type="presParOf" srcId="{97942F57-8EA3-405E-A969-632249968AA6}" destId="{3474FDE6-EA87-4C8C-9665-89FF22E036C6}" srcOrd="4" destOrd="0" presId="urn:microsoft.com/office/officeart/2005/8/layout/cycle6"/>
    <dgm:cxn modelId="{4458A7AB-0578-449C-B319-8FB3CCFD21B3}" type="presParOf" srcId="{97942F57-8EA3-405E-A969-632249968AA6}" destId="{64F4FFB0-0ECB-4A26-AC5E-5D295D45756F}" srcOrd="5" destOrd="0" presId="urn:microsoft.com/office/officeart/2005/8/layout/cycle6"/>
    <dgm:cxn modelId="{7C4B17E5-DC94-4DB4-8CA9-A6812D3AB6D7}" type="presParOf" srcId="{97942F57-8EA3-405E-A969-632249968AA6}" destId="{8AA77A7A-CA27-4640-A032-6B317149DF6B}" srcOrd="6" destOrd="0" presId="urn:microsoft.com/office/officeart/2005/8/layout/cycle6"/>
    <dgm:cxn modelId="{4A2EEF0C-F2EE-4900-A780-79F443D95E7F}" type="presParOf" srcId="{97942F57-8EA3-405E-A969-632249968AA6}" destId="{EE522B80-8CD5-4498-A5D7-3E7C98F676C4}" srcOrd="7" destOrd="0" presId="urn:microsoft.com/office/officeart/2005/8/layout/cycle6"/>
    <dgm:cxn modelId="{68510BD0-AB81-4D2B-845E-58C3DDDB215E}" type="presParOf" srcId="{97942F57-8EA3-405E-A969-632249968AA6}" destId="{46764EAE-A027-418B-B446-AD88C2BDAEA8}" srcOrd="8" destOrd="0" presId="urn:microsoft.com/office/officeart/2005/8/layout/cycle6"/>
    <dgm:cxn modelId="{7B4E5BEF-8A81-4692-A70C-DCF08A746E6A}" type="presParOf" srcId="{97942F57-8EA3-405E-A969-632249968AA6}" destId="{34C01FE1-6B89-4ED6-ADF4-0BFD12663FDE}" srcOrd="9" destOrd="0" presId="urn:microsoft.com/office/officeart/2005/8/layout/cycle6"/>
    <dgm:cxn modelId="{7CFC0897-6514-478B-A6B0-DF0D40443A81}" type="presParOf" srcId="{97942F57-8EA3-405E-A969-632249968AA6}" destId="{9168A9E8-71CD-4FC8-A89C-7357E0E74FAD}" srcOrd="10" destOrd="0" presId="urn:microsoft.com/office/officeart/2005/8/layout/cycle6"/>
    <dgm:cxn modelId="{AED5C47B-D5FF-43B7-95DC-4B2E422E81CD}" type="presParOf" srcId="{97942F57-8EA3-405E-A969-632249968AA6}" destId="{F0ED7B6B-9C7E-427E-93E9-3CD2AC3F2105}"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47CAC0-F1A2-4A19-A3D5-76D9C1FAFC39}">
      <dsp:nvSpPr>
        <dsp:cNvPr id="0" name=""/>
        <dsp:cNvSpPr/>
      </dsp:nvSpPr>
      <dsp:spPr>
        <a:xfrm>
          <a:off x="225596" y="993"/>
          <a:ext cx="2688282" cy="107531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it-IT" sz="2200" kern="1200" dirty="0" smtClean="0">
              <a:latin typeface="EC Square Sans Cond Pro Medium" panose="020B0606000000020004" pitchFamily="34" charset="0"/>
            </a:rPr>
            <a:t>Sostenibilità delle finanze pubbliche</a:t>
          </a:r>
          <a:endParaRPr lang="en-GB" sz="2200" kern="1200" dirty="0"/>
        </a:p>
      </dsp:txBody>
      <dsp:txXfrm>
        <a:off x="225596" y="993"/>
        <a:ext cx="2688282" cy="1075312"/>
      </dsp:txXfrm>
    </dsp:sp>
    <dsp:sp modelId="{D922DC92-9FF2-432B-9984-56B6290E1AA4}">
      <dsp:nvSpPr>
        <dsp:cNvPr id="0" name=""/>
        <dsp:cNvSpPr/>
      </dsp:nvSpPr>
      <dsp:spPr>
        <a:xfrm>
          <a:off x="2564402" y="92394"/>
          <a:ext cx="5438061" cy="892509"/>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kern="1200" dirty="0" smtClean="0">
              <a:latin typeface="EC Square Sans Cond Pro Medium" panose="020B0606000000020004" pitchFamily="34" charset="0"/>
            </a:rPr>
            <a:t>Patto di stabilità e crescita: sorveglianza delle politiche di bilancio</a:t>
          </a:r>
          <a:endParaRPr lang="en-GB" sz="2000" kern="1200" dirty="0"/>
        </a:p>
      </dsp:txBody>
      <dsp:txXfrm>
        <a:off x="2564402" y="92394"/>
        <a:ext cx="5438061" cy="892509"/>
      </dsp:txXfrm>
    </dsp:sp>
    <dsp:sp modelId="{D3A55BC3-9C64-4EB6-BF9F-0DA9982EDED0}">
      <dsp:nvSpPr>
        <dsp:cNvPr id="0" name=""/>
        <dsp:cNvSpPr/>
      </dsp:nvSpPr>
      <dsp:spPr>
        <a:xfrm>
          <a:off x="225596" y="1226850"/>
          <a:ext cx="2688282" cy="107531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latin typeface="EC Square Sans Cond Pro Medium" panose="020B0606000000020004" pitchFamily="34" charset="0"/>
            </a:rPr>
            <a:t>Correzione</a:t>
          </a:r>
        </a:p>
        <a:p>
          <a:pPr lvl="0" algn="ctr" defTabSz="977900" rtl="0">
            <a:lnSpc>
              <a:spcPct val="90000"/>
            </a:lnSpc>
            <a:spcBef>
              <a:spcPct val="0"/>
            </a:spcBef>
            <a:spcAft>
              <a:spcPct val="35000"/>
            </a:spcAft>
          </a:pPr>
          <a:r>
            <a:rPr lang="it-IT" sz="2200" kern="1200" dirty="0" smtClean="0">
              <a:latin typeface="EC Square Sans Cond Pro Medium" panose="020B0606000000020004" pitchFamily="34" charset="0"/>
            </a:rPr>
            <a:t>degli squilibri</a:t>
          </a:r>
          <a:endParaRPr lang="en-GB" sz="2200" kern="1200" dirty="0"/>
        </a:p>
      </dsp:txBody>
      <dsp:txXfrm>
        <a:off x="225596" y="1226850"/>
        <a:ext cx="2688282" cy="1075312"/>
      </dsp:txXfrm>
    </dsp:sp>
    <dsp:sp modelId="{1AA7D825-183E-4837-A8BB-520984BD1085}">
      <dsp:nvSpPr>
        <dsp:cNvPr id="0" name=""/>
        <dsp:cNvSpPr/>
      </dsp:nvSpPr>
      <dsp:spPr>
        <a:xfrm>
          <a:off x="2564402" y="1318251"/>
          <a:ext cx="5439601" cy="892509"/>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b="0" kern="1200" dirty="0" smtClean="0">
              <a:latin typeface="EC Square Sans Cond Pro Medium" panose="020B0606000000020004" pitchFamily="34" charset="0"/>
            </a:rPr>
            <a:t>Sorveglianza macroeconomica: prevenzione degli squilibri macroeconomici eccessivi</a:t>
          </a:r>
          <a:endParaRPr lang="en-GB" sz="2000" kern="1200" dirty="0"/>
        </a:p>
      </dsp:txBody>
      <dsp:txXfrm>
        <a:off x="2564402" y="1318251"/>
        <a:ext cx="5439601" cy="892509"/>
      </dsp:txXfrm>
    </dsp:sp>
    <dsp:sp modelId="{DC134E6A-6ECC-4AF8-8D64-FF0632809E8E}">
      <dsp:nvSpPr>
        <dsp:cNvPr id="0" name=""/>
        <dsp:cNvSpPr/>
      </dsp:nvSpPr>
      <dsp:spPr>
        <a:xfrm>
          <a:off x="225596" y="2452706"/>
          <a:ext cx="2688282" cy="107531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it-IT" sz="2200" kern="1200" dirty="0" smtClean="0">
              <a:latin typeface="EC Square Sans Cond Pro Medium" panose="020B0606000000020004" pitchFamily="34" charset="0"/>
            </a:rPr>
            <a:t>Promozione della crescita</a:t>
          </a:r>
          <a:endParaRPr lang="en-GB" sz="2200" kern="1200" dirty="0"/>
        </a:p>
      </dsp:txBody>
      <dsp:txXfrm>
        <a:off x="225596" y="2452706"/>
        <a:ext cx="2688282" cy="1075312"/>
      </dsp:txXfrm>
    </dsp:sp>
    <dsp:sp modelId="{1A8E289F-9B03-443D-A3CA-0D53FF48BA24}">
      <dsp:nvSpPr>
        <dsp:cNvPr id="0" name=""/>
        <dsp:cNvSpPr/>
      </dsp:nvSpPr>
      <dsp:spPr>
        <a:xfrm>
          <a:off x="2564402" y="2544108"/>
          <a:ext cx="5439601" cy="892509"/>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it-IT" sz="1900" kern="1200" dirty="0" smtClean="0">
              <a:latin typeface="EC Square Sans Cond Pro Medium" panose="020B0606000000020004" pitchFamily="34" charset="0"/>
            </a:rPr>
            <a:t>Europa 2020: riforme per promuovere</a:t>
          </a:r>
          <a:endParaRPr lang="en-GB" sz="1900" kern="1200" dirty="0" smtClean="0">
            <a:latin typeface="EC Square Sans Cond Pro Medium" panose="020B0606000000020004" pitchFamily="34" charset="0"/>
          </a:endParaRPr>
        </a:p>
        <a:p>
          <a:pPr lvl="0" algn="ctr" defTabSz="844550" rtl="0">
            <a:lnSpc>
              <a:spcPct val="90000"/>
            </a:lnSpc>
            <a:spcBef>
              <a:spcPct val="0"/>
            </a:spcBef>
            <a:spcAft>
              <a:spcPct val="35000"/>
            </a:spcAft>
          </a:pPr>
          <a:r>
            <a:rPr lang="it-IT" sz="1900" kern="1200" dirty="0" smtClean="0">
              <a:latin typeface="EC Square Sans Cond Pro Medium" panose="020B0606000000020004" pitchFamily="34" charset="0"/>
            </a:rPr>
            <a:t>crescita e occupazione e piano di investimenti</a:t>
          </a:r>
          <a:endParaRPr lang="en-GB" sz="1900" kern="1200" dirty="0"/>
        </a:p>
      </dsp:txBody>
      <dsp:txXfrm>
        <a:off x="2564402" y="2544108"/>
        <a:ext cx="5439601" cy="8925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7AF57D-C575-421A-A1C1-403E53036874}">
      <dsp:nvSpPr>
        <dsp:cNvPr id="0" name=""/>
        <dsp:cNvSpPr/>
      </dsp:nvSpPr>
      <dsp:spPr>
        <a:xfrm rot="5400000">
          <a:off x="-272684" y="688219"/>
          <a:ext cx="1817894" cy="127252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Breve termine</a:t>
          </a:r>
          <a:endParaRPr lang="en-GB" sz="1800" kern="1200" dirty="0"/>
        </a:p>
      </dsp:txBody>
      <dsp:txXfrm rot="5400000">
        <a:off x="-272684" y="688219"/>
        <a:ext cx="1817894" cy="1272526"/>
      </dsp:txXfrm>
    </dsp:sp>
    <dsp:sp modelId="{EEFAA074-D509-42B5-A6CF-E287A5D787D1}">
      <dsp:nvSpPr>
        <dsp:cNvPr id="0" name=""/>
        <dsp:cNvSpPr/>
      </dsp:nvSpPr>
      <dsp:spPr>
        <a:xfrm rot="5400000">
          <a:off x="2372115" y="-1057685"/>
          <a:ext cx="1928895" cy="41280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t>Adozione definitiva delle leggi in materia di concorrenza;</a:t>
          </a:r>
          <a:endParaRPr lang="en-GB" sz="1200" kern="1200" dirty="0"/>
        </a:p>
        <a:p>
          <a:pPr marL="114300" lvl="1" indent="-114300" algn="l" defTabSz="533400">
            <a:lnSpc>
              <a:spcPct val="90000"/>
            </a:lnSpc>
            <a:spcBef>
              <a:spcPct val="0"/>
            </a:spcBef>
            <a:spcAft>
              <a:spcPct val="15000"/>
            </a:spcAft>
            <a:buChar char="••"/>
          </a:pPr>
          <a:r>
            <a:rPr lang="it-IT" sz="1200" kern="1200" dirty="0" smtClean="0"/>
            <a:t>Riforma del processo penale e della prescrizione;</a:t>
          </a:r>
          <a:endParaRPr lang="en-GB" sz="1200" kern="1200" dirty="0"/>
        </a:p>
        <a:p>
          <a:pPr marL="114300" lvl="1" indent="-114300" algn="l" defTabSz="533400">
            <a:lnSpc>
              <a:spcPct val="90000"/>
            </a:lnSpc>
            <a:spcBef>
              <a:spcPct val="0"/>
            </a:spcBef>
            <a:spcAft>
              <a:spcPct val="15000"/>
            </a:spcAft>
            <a:buChar char="••"/>
          </a:pPr>
          <a:r>
            <a:rPr lang="it-IT" sz="1200" kern="1200" dirty="0" smtClean="0"/>
            <a:t>Attuazione della legge contro la povertà;</a:t>
          </a:r>
          <a:endParaRPr lang="en-GB" sz="1200" kern="1200" dirty="0"/>
        </a:p>
        <a:p>
          <a:pPr marL="114300" lvl="1" indent="-114300" algn="l" defTabSz="533400">
            <a:lnSpc>
              <a:spcPct val="90000"/>
            </a:lnSpc>
            <a:spcBef>
              <a:spcPct val="0"/>
            </a:spcBef>
            <a:spcAft>
              <a:spcPct val="15000"/>
            </a:spcAft>
            <a:buChar char="••"/>
          </a:pPr>
          <a:r>
            <a:rPr lang="it-IT" sz="1200" kern="1200" dirty="0" smtClean="0"/>
            <a:t>Provvedimenti relativi alla contrattazione di secondo livello; </a:t>
          </a:r>
          <a:endParaRPr lang="en-GB" sz="1200" kern="1200" dirty="0"/>
        </a:p>
        <a:p>
          <a:pPr marL="114300" lvl="1" indent="-114300" algn="l" defTabSz="533400">
            <a:lnSpc>
              <a:spcPct val="90000"/>
            </a:lnSpc>
            <a:spcBef>
              <a:spcPct val="0"/>
            </a:spcBef>
            <a:spcAft>
              <a:spcPct val="15000"/>
            </a:spcAft>
            <a:buChar char="••"/>
          </a:pPr>
          <a:r>
            <a:rPr lang="it-IT" sz="1200" kern="1200" dirty="0" smtClean="0"/>
            <a:t>Provvedimenti relativi al trasferimento del carico fiscale;</a:t>
          </a:r>
          <a:endParaRPr lang="en-GB" sz="1200" kern="1200" dirty="0"/>
        </a:p>
        <a:p>
          <a:pPr marL="114300" lvl="1" indent="-114300" algn="l" defTabSz="533400">
            <a:lnSpc>
              <a:spcPct val="90000"/>
            </a:lnSpc>
            <a:spcBef>
              <a:spcPct val="0"/>
            </a:spcBef>
            <a:spcAft>
              <a:spcPct val="15000"/>
            </a:spcAft>
            <a:buChar char="••"/>
          </a:pPr>
          <a:r>
            <a:rPr lang="en-GB" sz="1200" kern="1200" dirty="0" smtClean="0"/>
            <a:t>Interventi in materia di privatizzazioni</a:t>
          </a:r>
          <a:endParaRPr lang="en-GB" sz="1200" kern="1200" dirty="0"/>
        </a:p>
      </dsp:txBody>
      <dsp:txXfrm rot="5400000">
        <a:off x="2372115" y="-1057685"/>
        <a:ext cx="1928895" cy="4128073"/>
      </dsp:txXfrm>
    </dsp:sp>
    <dsp:sp modelId="{AA5F61F4-6480-456E-B8C1-CE9CA34C2324}">
      <dsp:nvSpPr>
        <dsp:cNvPr id="0" name=""/>
        <dsp:cNvSpPr/>
      </dsp:nvSpPr>
      <dsp:spPr>
        <a:xfrm rot="5400000">
          <a:off x="-272684" y="2476885"/>
          <a:ext cx="1817894" cy="127252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Medio termine</a:t>
          </a:r>
          <a:endParaRPr lang="en-GB" sz="1800" kern="1200" dirty="0"/>
        </a:p>
      </dsp:txBody>
      <dsp:txXfrm rot="5400000">
        <a:off x="-272684" y="2476885"/>
        <a:ext cx="1817894" cy="1272526"/>
      </dsp:txXfrm>
    </dsp:sp>
    <dsp:sp modelId="{9CF9E66F-C0B9-41FE-A713-DC3BEC44F034}">
      <dsp:nvSpPr>
        <dsp:cNvPr id="0" name=""/>
        <dsp:cNvSpPr/>
      </dsp:nvSpPr>
      <dsp:spPr>
        <a:xfrm rot="5400000">
          <a:off x="2535357" y="904692"/>
          <a:ext cx="1602410" cy="41280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t> Finanze pubbliche;</a:t>
          </a:r>
          <a:endParaRPr lang="en-GB" sz="1200" kern="1200" dirty="0"/>
        </a:p>
        <a:p>
          <a:pPr marL="114300" lvl="1" indent="-114300" algn="l" defTabSz="533400">
            <a:lnSpc>
              <a:spcPct val="90000"/>
            </a:lnSpc>
            <a:spcBef>
              <a:spcPct val="0"/>
            </a:spcBef>
            <a:spcAft>
              <a:spcPct val="15000"/>
            </a:spcAft>
            <a:buChar char="••"/>
          </a:pPr>
          <a:r>
            <a:rPr lang="it-IT" sz="1200" kern="1200" dirty="0" smtClean="0"/>
            <a:t> Tassazione;</a:t>
          </a:r>
          <a:endParaRPr lang="en-GB" sz="1200" kern="1200" dirty="0"/>
        </a:p>
        <a:p>
          <a:pPr marL="114300" lvl="1" indent="-114300" algn="l" defTabSz="533400">
            <a:lnSpc>
              <a:spcPct val="90000"/>
            </a:lnSpc>
            <a:spcBef>
              <a:spcPct val="0"/>
            </a:spcBef>
            <a:spcAft>
              <a:spcPct val="15000"/>
            </a:spcAft>
            <a:buChar char="••"/>
          </a:pPr>
          <a:r>
            <a:rPr lang="it-IT" sz="1200" kern="1200" dirty="0" smtClean="0"/>
            <a:t> Mercato del lavoro;</a:t>
          </a:r>
          <a:endParaRPr lang="en-GB" sz="1200" kern="1200" dirty="0"/>
        </a:p>
        <a:p>
          <a:pPr marL="114300" lvl="1" indent="-114300" algn="l" defTabSz="533400">
            <a:lnSpc>
              <a:spcPct val="90000"/>
            </a:lnSpc>
            <a:spcBef>
              <a:spcPct val="0"/>
            </a:spcBef>
            <a:spcAft>
              <a:spcPct val="15000"/>
            </a:spcAft>
            <a:buChar char="••"/>
          </a:pPr>
          <a:r>
            <a:rPr lang="it-IT" sz="1200" kern="1200" dirty="0" smtClean="0"/>
            <a:t> Sistema bancario e creditizio;</a:t>
          </a:r>
          <a:endParaRPr lang="en-GB" sz="1200" kern="1200" dirty="0"/>
        </a:p>
        <a:p>
          <a:pPr marL="114300" lvl="1" indent="-114300" algn="l" defTabSz="533400">
            <a:lnSpc>
              <a:spcPct val="90000"/>
            </a:lnSpc>
            <a:spcBef>
              <a:spcPct val="0"/>
            </a:spcBef>
            <a:spcAft>
              <a:spcPct val="15000"/>
            </a:spcAft>
            <a:buChar char="••"/>
          </a:pPr>
          <a:r>
            <a:rPr lang="it-IT" sz="1200" kern="1200" dirty="0" smtClean="0"/>
            <a:t> Concorrenza;</a:t>
          </a:r>
          <a:endParaRPr lang="en-GB" sz="1200" kern="1200" dirty="0"/>
        </a:p>
        <a:p>
          <a:pPr marL="114300" lvl="1" indent="-114300" algn="l" defTabSz="533400">
            <a:lnSpc>
              <a:spcPct val="90000"/>
            </a:lnSpc>
            <a:spcBef>
              <a:spcPct val="0"/>
            </a:spcBef>
            <a:spcAft>
              <a:spcPct val="15000"/>
            </a:spcAft>
            <a:buChar char="••"/>
          </a:pPr>
          <a:r>
            <a:rPr lang="it-IT" sz="1200" kern="1200" dirty="0" smtClean="0"/>
            <a:t> Pubblica amministrazione;</a:t>
          </a:r>
          <a:endParaRPr lang="en-GB" sz="1200" kern="1200" dirty="0"/>
        </a:p>
        <a:p>
          <a:pPr marL="114300" lvl="1" indent="-114300" algn="l" defTabSz="533400">
            <a:lnSpc>
              <a:spcPct val="90000"/>
            </a:lnSpc>
            <a:spcBef>
              <a:spcPct val="0"/>
            </a:spcBef>
            <a:spcAft>
              <a:spcPct val="15000"/>
            </a:spcAft>
            <a:buChar char="••"/>
          </a:pPr>
          <a:r>
            <a:rPr lang="it-IT" sz="1200" kern="1200" dirty="0" smtClean="0"/>
            <a:t> Giustizia;</a:t>
          </a:r>
          <a:endParaRPr lang="en-GB" sz="1200" kern="1200" dirty="0"/>
        </a:p>
        <a:p>
          <a:pPr marL="114300" lvl="1" indent="-114300" algn="l" defTabSz="533400">
            <a:lnSpc>
              <a:spcPct val="90000"/>
            </a:lnSpc>
            <a:spcBef>
              <a:spcPct val="0"/>
            </a:spcBef>
            <a:spcAft>
              <a:spcPct val="15000"/>
            </a:spcAft>
            <a:buChar char="••"/>
          </a:pPr>
          <a:r>
            <a:rPr lang="it-IT" sz="1200" kern="1200" dirty="0" smtClean="0"/>
            <a:t> Investimenti.</a:t>
          </a:r>
          <a:endParaRPr lang="en-GB" sz="1200" kern="1200" dirty="0"/>
        </a:p>
      </dsp:txBody>
      <dsp:txXfrm rot="5400000">
        <a:off x="2535357" y="904692"/>
        <a:ext cx="1602410" cy="41280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A785F-C742-4697-BBDC-C39BB7F71D6F}">
      <dsp:nvSpPr>
        <dsp:cNvPr id="0" name=""/>
        <dsp:cNvSpPr/>
      </dsp:nvSpPr>
      <dsp:spPr>
        <a:xfrm>
          <a:off x="3483917" y="74"/>
          <a:ext cx="1261764" cy="820147"/>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Finanza pubblica e tassazione</a:t>
          </a:r>
          <a:endParaRPr lang="en-GB" sz="1400" kern="1200" dirty="0"/>
        </a:p>
      </dsp:txBody>
      <dsp:txXfrm>
        <a:off x="3483917" y="74"/>
        <a:ext cx="1261764" cy="820147"/>
      </dsp:txXfrm>
    </dsp:sp>
    <dsp:sp modelId="{2A14550A-52EB-40C4-8143-393ACD5FAC6B}">
      <dsp:nvSpPr>
        <dsp:cNvPr id="0" name=""/>
        <dsp:cNvSpPr/>
      </dsp:nvSpPr>
      <dsp:spPr>
        <a:xfrm>
          <a:off x="2760442" y="410148"/>
          <a:ext cx="2708715" cy="2708715"/>
        </a:xfrm>
        <a:custGeom>
          <a:avLst/>
          <a:gdLst/>
          <a:ahLst/>
          <a:cxnLst/>
          <a:rect l="0" t="0" r="0" b="0"/>
          <a:pathLst>
            <a:path>
              <a:moveTo>
                <a:pt x="1994319" y="160735"/>
              </a:moveTo>
              <a:arcTo wR="1354357" hR="1354357" stAng="17891881" swAng="2624540"/>
            </a:path>
          </a:pathLst>
        </a:custGeom>
        <a:noFill/>
        <a:ln w="9525" cap="flat" cmpd="sng" algn="ctr">
          <a:solidFill>
            <a:schemeClr val="accent6">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7F9AB7-D950-428F-B3C0-EE91F4FBE820}">
      <dsp:nvSpPr>
        <dsp:cNvPr id="0" name=""/>
        <dsp:cNvSpPr/>
      </dsp:nvSpPr>
      <dsp:spPr>
        <a:xfrm>
          <a:off x="4838275" y="1354432"/>
          <a:ext cx="1261764" cy="820147"/>
        </a:xfrm>
        <a:prstGeom prst="round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PA e giustizia</a:t>
          </a:r>
          <a:endParaRPr lang="en-GB" sz="1400" kern="1200" dirty="0"/>
        </a:p>
      </dsp:txBody>
      <dsp:txXfrm>
        <a:off x="4838275" y="1354432"/>
        <a:ext cx="1261764" cy="820147"/>
      </dsp:txXfrm>
    </dsp:sp>
    <dsp:sp modelId="{64F4FFB0-0ECB-4A26-AC5E-5D295D45756F}">
      <dsp:nvSpPr>
        <dsp:cNvPr id="0" name=""/>
        <dsp:cNvSpPr/>
      </dsp:nvSpPr>
      <dsp:spPr>
        <a:xfrm>
          <a:off x="2760442" y="410148"/>
          <a:ext cx="2708715" cy="2708715"/>
        </a:xfrm>
        <a:custGeom>
          <a:avLst/>
          <a:gdLst/>
          <a:ahLst/>
          <a:cxnLst/>
          <a:rect l="0" t="0" r="0" b="0"/>
          <a:pathLst>
            <a:path>
              <a:moveTo>
                <a:pt x="2641992" y="1774218"/>
              </a:moveTo>
              <a:arcTo wR="1354357" hR="1354357" stAng="1083578" swAng="2624540"/>
            </a:path>
          </a:pathLst>
        </a:custGeom>
        <a:noFill/>
        <a:ln w="9525" cap="flat" cmpd="sng" algn="ctr">
          <a:solidFill>
            <a:schemeClr val="accent6">
              <a:shade val="90000"/>
              <a:hueOff val="-160908"/>
              <a:satOff val="2188"/>
              <a:lumOff val="9244"/>
              <a:alphaOff val="0"/>
            </a:schemeClr>
          </a:solidFill>
          <a:prstDash val="solid"/>
        </a:ln>
        <a:effectLst/>
      </dsp:spPr>
      <dsp:style>
        <a:lnRef idx="1">
          <a:scrgbClr r="0" g="0" b="0"/>
        </a:lnRef>
        <a:fillRef idx="0">
          <a:scrgbClr r="0" g="0" b="0"/>
        </a:fillRef>
        <a:effectRef idx="0">
          <a:scrgbClr r="0" g="0" b="0"/>
        </a:effectRef>
        <a:fontRef idx="minor"/>
      </dsp:style>
    </dsp:sp>
    <dsp:sp modelId="{8AA77A7A-CA27-4640-A032-6B317149DF6B}">
      <dsp:nvSpPr>
        <dsp:cNvPr id="0" name=""/>
        <dsp:cNvSpPr/>
      </dsp:nvSpPr>
      <dsp:spPr>
        <a:xfrm>
          <a:off x="3483917" y="2708790"/>
          <a:ext cx="1261764" cy="820147"/>
        </a:xfrm>
        <a:prstGeom prst="round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Settore finanziario</a:t>
          </a:r>
          <a:endParaRPr lang="en-GB" sz="1400" kern="1200" dirty="0"/>
        </a:p>
      </dsp:txBody>
      <dsp:txXfrm>
        <a:off x="3483917" y="2708790"/>
        <a:ext cx="1261764" cy="820147"/>
      </dsp:txXfrm>
    </dsp:sp>
    <dsp:sp modelId="{46764EAE-A027-418B-B446-AD88C2BDAEA8}">
      <dsp:nvSpPr>
        <dsp:cNvPr id="0" name=""/>
        <dsp:cNvSpPr/>
      </dsp:nvSpPr>
      <dsp:spPr>
        <a:xfrm>
          <a:off x="2760442" y="410148"/>
          <a:ext cx="2708715" cy="2708715"/>
        </a:xfrm>
        <a:custGeom>
          <a:avLst/>
          <a:gdLst/>
          <a:ahLst/>
          <a:cxnLst/>
          <a:rect l="0" t="0" r="0" b="0"/>
          <a:pathLst>
            <a:path>
              <a:moveTo>
                <a:pt x="714396" y="2547980"/>
              </a:moveTo>
              <a:arcTo wR="1354357" hR="1354357" stAng="7091881" swAng="2624540"/>
            </a:path>
          </a:pathLst>
        </a:custGeom>
        <a:noFill/>
        <a:ln w="9525" cap="flat" cmpd="sng" algn="ctr">
          <a:solidFill>
            <a:schemeClr val="accent6">
              <a:shade val="90000"/>
              <a:hueOff val="-321817"/>
              <a:satOff val="4375"/>
              <a:lumOff val="18488"/>
              <a:alphaOff val="0"/>
            </a:schemeClr>
          </a:solidFill>
          <a:prstDash val="solid"/>
        </a:ln>
        <a:effectLst/>
      </dsp:spPr>
      <dsp:style>
        <a:lnRef idx="1">
          <a:scrgbClr r="0" g="0" b="0"/>
        </a:lnRef>
        <a:fillRef idx="0">
          <a:scrgbClr r="0" g="0" b="0"/>
        </a:fillRef>
        <a:effectRef idx="0">
          <a:scrgbClr r="0" g="0" b="0"/>
        </a:effectRef>
        <a:fontRef idx="minor"/>
      </dsp:style>
    </dsp:sp>
    <dsp:sp modelId="{34C01FE1-6B89-4ED6-ADF4-0BFD12663FDE}">
      <dsp:nvSpPr>
        <dsp:cNvPr id="0" name=""/>
        <dsp:cNvSpPr/>
      </dsp:nvSpPr>
      <dsp:spPr>
        <a:xfrm>
          <a:off x="2129559" y="1354432"/>
          <a:ext cx="1261764" cy="820147"/>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Mercato del lavoro</a:t>
          </a:r>
          <a:endParaRPr lang="en-GB" sz="1400" kern="1200" dirty="0"/>
        </a:p>
      </dsp:txBody>
      <dsp:txXfrm>
        <a:off x="2129559" y="1354432"/>
        <a:ext cx="1261764" cy="820147"/>
      </dsp:txXfrm>
    </dsp:sp>
    <dsp:sp modelId="{F0ED7B6B-9C7E-427E-93E9-3CD2AC3F2105}">
      <dsp:nvSpPr>
        <dsp:cNvPr id="0" name=""/>
        <dsp:cNvSpPr/>
      </dsp:nvSpPr>
      <dsp:spPr>
        <a:xfrm>
          <a:off x="2760442" y="410148"/>
          <a:ext cx="2708715" cy="2708715"/>
        </a:xfrm>
        <a:custGeom>
          <a:avLst/>
          <a:gdLst/>
          <a:ahLst/>
          <a:cxnLst/>
          <a:rect l="0" t="0" r="0" b="0"/>
          <a:pathLst>
            <a:path>
              <a:moveTo>
                <a:pt x="66723" y="934497"/>
              </a:moveTo>
              <a:arcTo wR="1354357" hR="1354357" stAng="11883578" swAng="2624540"/>
            </a:path>
          </a:pathLst>
        </a:custGeom>
        <a:noFill/>
        <a:ln w="9525" cap="flat" cmpd="sng" algn="ctr">
          <a:solidFill>
            <a:schemeClr val="accent6">
              <a:shade val="90000"/>
              <a:hueOff val="-482725"/>
              <a:satOff val="6563"/>
              <a:lumOff val="2773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041E5-6BC0-4139-A350-96F660D3FAA2}" type="datetimeFigureOut">
              <a:rPr lang="it-IT" smtClean="0"/>
              <a:t>17/05/2018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BC715-082C-4CFE-9CF8-66F184DBB18A}"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i="0" u="none" strike="noStrike" kern="1200" baseline="0" dirty="0" smtClean="0">
                <a:solidFill>
                  <a:schemeClr val="tx1"/>
                </a:solidFill>
                <a:latin typeface="Arial" charset="0"/>
                <a:ea typeface="+mn-ea"/>
                <a:cs typeface="+mn-cs"/>
              </a:rPr>
              <a:t>Il governo ha annunciato diverse misure a sostegno degli investimenti. </a:t>
            </a:r>
            <a:r>
              <a:rPr lang="it-IT" sz="1200" b="0" i="0" u="none" strike="noStrike" kern="1200" baseline="0" dirty="0" smtClean="0">
                <a:solidFill>
                  <a:schemeClr val="tx1"/>
                </a:solidFill>
                <a:latin typeface="Arial" charset="0"/>
                <a:ea typeface="+mn-ea"/>
                <a:cs typeface="+mn-cs"/>
              </a:rPr>
              <a:t>La legge di bilancio 2017 ha confermato la possibilità per le imprese di dedurre il 140% dell’importo speso per gli investimenti e ha introdotto un nuovo tasso di </a:t>
            </a:r>
            <a:r>
              <a:rPr lang="it-IT" sz="1200" b="0" i="0" u="none" strike="noStrike" kern="1200" baseline="0" dirty="0" err="1" smtClean="0">
                <a:solidFill>
                  <a:schemeClr val="tx1"/>
                </a:solidFill>
                <a:latin typeface="Arial" charset="0"/>
                <a:ea typeface="+mn-ea"/>
                <a:cs typeface="+mn-cs"/>
              </a:rPr>
              <a:t>iperammortamento</a:t>
            </a:r>
            <a:r>
              <a:rPr lang="it-IT" sz="1200" b="0" i="0" u="none" strike="noStrike" kern="1200" baseline="0" dirty="0" smtClean="0">
                <a:solidFill>
                  <a:schemeClr val="tx1"/>
                </a:solidFill>
                <a:latin typeface="Arial" charset="0"/>
                <a:ea typeface="+mn-ea"/>
                <a:cs typeface="+mn-cs"/>
              </a:rPr>
              <a:t> pari al 250% per gli investimenti digitali nell'ambito del nuovo piano "Industria 4.0" (cfr. la sezione 4.5.3). Queste misure possono avere un impatto positivo, ma temporaneo, sugli investimenti. </a:t>
            </a:r>
            <a:r>
              <a:rPr lang="it-IT" sz="1200" b="0" i="0" u="sng" strike="noStrike" kern="1200" baseline="0" dirty="0" smtClean="0">
                <a:solidFill>
                  <a:schemeClr val="tx1"/>
                </a:solidFill>
                <a:latin typeface="Arial" charset="0"/>
                <a:ea typeface="+mn-ea"/>
                <a:cs typeface="+mn-cs"/>
              </a:rPr>
              <a:t>Al tempo stesso, il rendimento nozionale dei nuovi apporti di capitale proprio o di utili reinvestiti esentati dal pagamento dell’imposta sul reddito delle società ("disciplina dell'aiuto alla crescita economica" o ACE), è stato modificato calcolando la base imponibile come </a:t>
            </a:r>
            <a:r>
              <a:rPr lang="it-IT" sz="1200" u="sng" kern="1200" dirty="0" smtClean="0">
                <a:solidFill>
                  <a:schemeClr val="tx1"/>
                </a:solidFill>
                <a:effectLst/>
                <a:latin typeface="Arial" charset="0"/>
                <a:ea typeface="+mn-ea"/>
                <a:cs typeface="+mn-cs"/>
              </a:rPr>
              <a:t>i cinque esercizi precedenti a quello per il quale si calcola l’incentivo. In pratica, dal 2017 la base dell’Ace si quantificherà sommando gli incrementi rilevanti (al netto dei decrementi) realizzati rispetto al patrimonio esistente alla data di chiusura del quinto esercizio precedente. Quindi per il 2017, si considererà l’incremento (utili a riserva e conferimento in denaro dei soci) effettuato nel periodo 2013-2017, mentre per il 2018 si partirà dal 2014 e così via, per quanto riguarda le aliquote in via transitoria</a:t>
            </a:r>
            <a:r>
              <a:rPr lang="it-IT" sz="1200" u="sng" kern="1200" baseline="0" dirty="0" smtClean="0">
                <a:solidFill>
                  <a:schemeClr val="tx1"/>
                </a:solidFill>
                <a:effectLst/>
                <a:latin typeface="Arial" charset="0"/>
                <a:ea typeface="+mn-ea"/>
                <a:cs typeface="+mn-cs"/>
              </a:rPr>
              <a:t> sono state ridotte all'1,6% (dal 2,3%) per il 2017 e al 1,5% (dal 2,7%) a regime per il 2018  G.U. art. 7 D.L. 50/2017. </a:t>
            </a:r>
            <a:r>
              <a:rPr lang="it-IT" sz="1200" b="0" i="0" u="none" strike="noStrike" kern="1200" baseline="0" dirty="0" smtClean="0">
                <a:solidFill>
                  <a:schemeClr val="tx1"/>
                </a:solidFill>
                <a:latin typeface="Arial" charset="0"/>
                <a:ea typeface="+mn-ea"/>
                <a:cs typeface="+mn-cs"/>
              </a:rPr>
              <a:t> Nonostante i bassi tassi di interesse questa decisione potrebbe essere prematura, visto che le condizioni di finanziamento applicate alle banche sono ancora rigide, in particolare per le PMI, e che sono necessari ulteriori apporti di capitale per sostenere gli investimenti nell’innovazione. La riduzione dell’aliquota dell’imposta sul reddito delle società (dal 27,5% al 24% a partire dal 2017) potrebbe contribuire a sostenere gli investimenti in modo più strutturale. Sono state inoltre intraprese iniziative per sostenere gli investimenti nelle PMI. Nel settembre 2016 è stato presentato un piano su più fronti denominato "Industria 4.0" per modernizzare il settore industriale.</a:t>
            </a:r>
          </a:p>
          <a:p>
            <a:endParaRPr lang="it-IT"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it-IT" sz="1200" b="0" i="0" u="none" strike="noStrike" kern="1200" baseline="0" dirty="0" smtClean="0">
                <a:solidFill>
                  <a:schemeClr val="tx1"/>
                </a:solidFill>
                <a:latin typeface="Arial" charset="0"/>
                <a:ea typeface="+mn-ea"/>
                <a:cs typeface="+mn-cs"/>
              </a:rPr>
              <a:t>L'attuazione del piano potrebbe essere ostacolata dall’attuale mancanza di competenze digitali: nel 2016 gli utilizzatori regolari di Internet rappresentavano solo il 69% della popolazione, una cifra nettamente inferiore alla media UE del 82%. Industria 4.0 cerca di affrontare il problema a livello dei giovani, anche attraverso nuovi corsi di istruzione post-secondaria e terziaria, ma non prende in considerazione il divario in materia di competenze digitali fra i lavoratori di mezza età e gli anziani.  </a:t>
            </a:r>
            <a:endParaRPr lang="en-GB" dirty="0" smtClean="0"/>
          </a:p>
          <a:p>
            <a:endParaRPr lang="it-IT" sz="1200" b="0" i="0" u="none" strike="noStrike" kern="1200" baseline="0" dirty="0" smtClean="0">
              <a:solidFill>
                <a:schemeClr val="tx1"/>
              </a:solidFill>
              <a:latin typeface="Arial" charset="0"/>
              <a:ea typeface="+mn-ea"/>
              <a:cs typeface="+mn-cs"/>
            </a:endParaRPr>
          </a:p>
          <a:p>
            <a:endParaRPr lang="it-IT"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it-IT" sz="1200" b="0" i="0" u="none" strike="noStrike" kern="1200" baseline="0" dirty="0" smtClean="0">
                <a:solidFill>
                  <a:schemeClr val="tx1"/>
                </a:solidFill>
                <a:latin typeface="Arial" charset="0"/>
                <a:ea typeface="+mn-ea"/>
                <a:cs typeface="+mn-cs"/>
              </a:rPr>
              <a:t>Principali ostacoli agli investimenti e azioni prioritarie in corso </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sz="1200" b="0" i="0" u="none" strike="noStrike" kern="1200" baseline="0" dirty="0" smtClean="0">
              <a:solidFill>
                <a:schemeClr val="tx1"/>
              </a:solidFill>
              <a:latin typeface="Arial"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it-IT" sz="1200" b="0" i="0" u="none" strike="noStrike" kern="1200" baseline="0" dirty="0" smtClean="0">
                <a:solidFill>
                  <a:schemeClr val="tx1"/>
                </a:solidFill>
                <a:latin typeface="Arial" charset="0"/>
                <a:ea typeface="+mn-ea"/>
                <a:cs typeface="+mn-cs"/>
              </a:rPr>
              <a:t>L'accesso delle imprese ai finanziamenti dipende ancora in misura eccessiva dai prestiti delle banche, un settore in cui permangono alcune vulnerabilità, mentre i mercati dei capitali sono tuttora poco sviluppati, il che potrebbe costituire un ostacolo, soprattutto per le giovani imprese innovative. Le riforme in corso e programmate del regime di insolvenza, il nuovo regime di cartolarizzazione dei crediti deteriorati e le altre misure adottate negli ultimi due anni contribuiranno al risanamento dei bilanci delle banche. Gli interventi in atto nel settore bancario, specie per quanto riguarda il governo societario delle banche, potrebbero migliorare l'allocazione del capitale (cfr. la sezione 4.2).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it-IT" sz="1200" b="0" i="0" u="none" strike="noStrike" kern="1200" baseline="0" dirty="0" smtClean="0">
              <a:solidFill>
                <a:schemeClr val="tx1"/>
              </a:solidFill>
              <a:latin typeface="Arial"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it-IT" sz="1200" b="0" i="0" u="none" strike="noStrike" kern="1200" baseline="0" dirty="0" smtClean="0">
                <a:solidFill>
                  <a:schemeClr val="tx1"/>
                </a:solidFill>
                <a:latin typeface="Arial" charset="0"/>
                <a:ea typeface="+mn-ea"/>
                <a:cs typeface="+mn-cs"/>
              </a:rPr>
              <a:t>2. Gli oneri normativi e amministrativi rimangono elevati e ostacolano l'attività imprenditoriale (cfr. la sezione 4.5.2). Le inefficienze della pubblica amministrazione, la scarsa qualità della normativa italiana, la frequenza delle modifiche legislative e la lentezza dell'attuazione, dovuta alla lunghezza delle procedure, riducono l'efficacia della legislazione italiana e la certezza giuridica globale (cfr. la sezione 4.6.2). Sono state adottate o sono in programma alcune riforme, in particolare per quanto riguarda il sistema giudiziario, il mercato del lavoro e il quadro sulla concorrenza, ma devono ancora essere affrontate determinate questioni (cfr. le sezioni 4.3 e da 4.5.1 a 4.6.2).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it-IT" sz="1200" b="0" i="0" u="none" strike="noStrike" kern="1200" baseline="0" dirty="0" smtClean="0">
              <a:solidFill>
                <a:schemeClr val="tx1"/>
              </a:solidFill>
              <a:latin typeface="Arial"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it-IT" sz="1200" b="0" i="0" u="none" strike="noStrike" kern="1200" baseline="0" dirty="0" smtClean="0">
                <a:solidFill>
                  <a:schemeClr val="tx1"/>
                </a:solidFill>
                <a:latin typeface="Arial" charset="0"/>
                <a:ea typeface="+mn-ea"/>
                <a:cs typeface="+mn-cs"/>
              </a:rPr>
              <a:t>3. L'elevata pressione fiscale sui fattori produttivi riduce gli incentivi agli investimenti per le imprese. Sono state prese alcune misure per alleviare il carico fiscale che grava sul lavoro e sul capitale e promuovere il finanziamento mediante capitale proprio. Tuttavia, alcuni provvedimenti adottati di recente, come la riduzione dell'esenzione fiscale per gli utili reinvestiti o i nuovi apporti di capitale proprio e l'abolizione dell'imposta ricorrente sulla prima casa, costituiscono in parte un passo indietro rispetto alle riforme precedenti (cfr. la sezione 4.1.2). </a:t>
            </a:r>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1</a:t>
            </a:fld>
            <a:endParaRPr lang="it-IT" altLang="en-US"/>
          </a:p>
        </p:txBody>
      </p:sp>
    </p:spTree>
    <p:extLst>
      <p:ext uri="{BB962C8B-B14F-4D97-AF65-F5344CB8AC3E}">
        <p14:creationId xmlns:p14="http://schemas.microsoft.com/office/powerpoint/2010/main" xmlns="" val="190091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2</a:t>
            </a:fld>
            <a:endParaRPr lang="it-IT" altLang="en-US"/>
          </a:p>
        </p:txBody>
      </p:sp>
    </p:spTree>
    <p:extLst>
      <p:ext uri="{BB962C8B-B14F-4D97-AF65-F5344CB8AC3E}">
        <p14:creationId xmlns:p14="http://schemas.microsoft.com/office/powerpoint/2010/main" xmlns="" val="125404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3</a:t>
            </a:fld>
            <a:endParaRPr lang="it-IT" altLang="en-US"/>
          </a:p>
        </p:txBody>
      </p:sp>
    </p:spTree>
    <p:extLst>
      <p:ext uri="{BB962C8B-B14F-4D97-AF65-F5344CB8AC3E}">
        <p14:creationId xmlns:p14="http://schemas.microsoft.com/office/powerpoint/2010/main" xmlns="" val="125404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5</a:t>
            </a:fld>
            <a:endParaRPr lang="it-IT" altLang="en-US"/>
          </a:p>
        </p:txBody>
      </p:sp>
    </p:spTree>
    <p:extLst>
      <p:ext uri="{BB962C8B-B14F-4D97-AF65-F5344CB8AC3E}">
        <p14:creationId xmlns:p14="http://schemas.microsoft.com/office/powerpoint/2010/main" xmlns="" val="125404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8</a:t>
            </a:fld>
            <a:endParaRPr lang="it-IT" altLang="en-US"/>
          </a:p>
        </p:txBody>
      </p:sp>
    </p:spTree>
    <p:extLst>
      <p:ext uri="{BB962C8B-B14F-4D97-AF65-F5344CB8AC3E}">
        <p14:creationId xmlns:p14="http://schemas.microsoft.com/office/powerpoint/2010/main" xmlns="" val="12540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11</a:t>
            </a:fld>
            <a:endParaRPr lang="it-IT" altLang="en-US"/>
          </a:p>
        </p:txBody>
      </p:sp>
    </p:spTree>
    <p:extLst>
      <p:ext uri="{BB962C8B-B14F-4D97-AF65-F5344CB8AC3E}">
        <p14:creationId xmlns:p14="http://schemas.microsoft.com/office/powerpoint/2010/main" xmlns="" val="9266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F69E0717-9DC5-4D8F-B0A8-4C55EDB63539}" type="slidenum">
              <a:rPr lang="en-GB" smtClean="0"/>
              <a:pPr>
                <a:defRPr/>
              </a:pPr>
              <a:t>14</a:t>
            </a:fld>
            <a:endParaRPr lang="en-GB"/>
          </a:p>
        </p:txBody>
      </p:sp>
    </p:spTree>
    <p:extLst>
      <p:ext uri="{BB962C8B-B14F-4D97-AF65-F5344CB8AC3E}">
        <p14:creationId xmlns:p14="http://schemas.microsoft.com/office/powerpoint/2010/main" xmlns="" val="111118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15</a:t>
            </a:fld>
            <a:endParaRPr lang="it-IT" altLang="en-US"/>
          </a:p>
        </p:txBody>
      </p:sp>
    </p:spTree>
    <p:extLst>
      <p:ext uri="{BB962C8B-B14F-4D97-AF65-F5344CB8AC3E}">
        <p14:creationId xmlns:p14="http://schemas.microsoft.com/office/powerpoint/2010/main" xmlns="" val="419508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9CB52A-CDB0-42B1-B8EC-08B0E79C3D01}" type="slidenum">
              <a:rPr lang="en-GB" altLang="en-US" smtClean="0"/>
              <a:pPr/>
              <a:t>20</a:t>
            </a:fld>
            <a:endParaRPr lang="it-IT" altLang="en-US"/>
          </a:p>
        </p:txBody>
      </p:sp>
    </p:spTree>
    <p:extLst>
      <p:ext uri="{BB962C8B-B14F-4D97-AF65-F5344CB8AC3E}">
        <p14:creationId xmlns:p14="http://schemas.microsoft.com/office/powerpoint/2010/main" xmlns="" val="31770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TextBox 2"/>
          <p:cNvSpPr txBox="1"/>
          <p:nvPr userDrawn="1"/>
        </p:nvSpPr>
        <p:spPr>
          <a:xfrm>
            <a:off x="251520" y="6381328"/>
            <a:ext cx="1800200" cy="338554"/>
          </a:xfrm>
          <a:prstGeom prst="rect">
            <a:avLst/>
          </a:prstGeom>
          <a:noFill/>
        </p:spPr>
        <p:txBody>
          <a:bodyPr wrap="square" rtlCol="0">
            <a:spAutoFit/>
          </a:bodyPr>
          <a:lstStyle/>
          <a:p>
            <a:fld id="{0B3E6A1F-0E70-4F96-A2E5-8C87C994B9E3}" type="slidenum">
              <a:rPr lang="en-GB" sz="1600" b="1" smtClean="0">
                <a:solidFill>
                  <a:schemeClr val="accent3"/>
                </a:solidFill>
                <a:latin typeface="Arial" panose="020B0604020202020204" pitchFamily="34" charset="0"/>
                <a:cs typeface="Arial" panose="020B0604020202020204" pitchFamily="34" charset="0"/>
              </a:rPr>
              <a:pPr/>
              <a:t>‹N›</a:t>
            </a:fld>
            <a:r>
              <a:rPr lang="it-IT" sz="1600" b="1" baseline="0" dirty="0" smtClean="0">
                <a:solidFill>
                  <a:schemeClr val="accent3"/>
                </a:solidFill>
                <a:latin typeface="Arial" panose="020B0604020202020204" pitchFamily="34" charset="0"/>
              </a:rPr>
              <a:t>    #InvestEU</a:t>
            </a:r>
            <a:endParaRPr lang="it-IT" sz="1600" b="1" dirty="0">
              <a:solidFill>
                <a:schemeClr val="accent3"/>
              </a:solidFill>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948264" y="6125866"/>
            <a:ext cx="1947315" cy="51092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51520" y="286512"/>
            <a:ext cx="8610618" cy="243840"/>
          </a:xfrm>
          <a:prstGeom prst="rect">
            <a:avLst/>
          </a:prstGeom>
        </p:spPr>
      </p:pic>
      <p:sp>
        <p:nvSpPr>
          <p:cNvPr id="6" name="TextBox 5"/>
          <p:cNvSpPr txBox="1"/>
          <p:nvPr userDrawn="1"/>
        </p:nvSpPr>
        <p:spPr>
          <a:xfrm>
            <a:off x="496042" y="253351"/>
            <a:ext cx="3456384" cy="276999"/>
          </a:xfrm>
          <a:prstGeom prst="rect">
            <a:avLst/>
          </a:prstGeom>
          <a:noFill/>
        </p:spPr>
        <p:txBody>
          <a:bodyPr wrap="square" rtlCol="0">
            <a:spAutoFit/>
          </a:bodyPr>
          <a:lstStyle/>
          <a:p>
            <a:r>
              <a:rPr lang="it-IT" b="1" dirty="0" smtClean="0">
                <a:solidFill>
                  <a:schemeClr val="accent1"/>
                </a:solidFill>
                <a:latin typeface="Arial" panose="020B0604020202020204" pitchFamily="34" charset="0"/>
              </a:rPr>
              <a:t>IL PIANO DI INVESTIMENTI PER L'EUROPA</a:t>
            </a:r>
            <a:endParaRPr lang="it-IT" b="1" dirty="0">
              <a:solidFill>
                <a:schemeClr val="accent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17/05/2018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17/05/2018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500748"/>
            <a:ext cx="8136904" cy="4016484"/>
          </a:xfrm>
          <a:prstGeom prst="rect">
            <a:avLst/>
          </a:prstGeom>
          <a:noFill/>
        </p:spPr>
        <p:txBody>
          <a:bodyPr wrap="square" rtlCol="0">
            <a:spAutoFit/>
          </a:bodyPr>
          <a:lstStyle/>
          <a:p>
            <a:pPr lvl="0" algn="just"/>
            <a:endParaRPr lang="it-IT" sz="1700" dirty="0"/>
          </a:p>
          <a:p>
            <a:pPr lvl="0" algn="just"/>
            <a:r>
              <a:rPr lang="it-IT" sz="1700" dirty="0" smtClean="0"/>
              <a:t>Fattori congiunturali:</a:t>
            </a:r>
          </a:p>
          <a:p>
            <a:pPr lvl="0" algn="just"/>
            <a:endParaRPr lang="it-IT" sz="1700" dirty="0"/>
          </a:p>
          <a:p>
            <a:pPr marL="628650" lvl="1" indent="-171450" algn="just">
              <a:buFont typeface="Arial" panose="020B0604020202020204" pitchFamily="34" charset="0"/>
              <a:buChar char="•"/>
            </a:pPr>
            <a:r>
              <a:rPr lang="it-IT" sz="1700" dirty="0" smtClean="0"/>
              <a:t>l’attuale </a:t>
            </a:r>
            <a:r>
              <a:rPr lang="it-IT" sz="1700" dirty="0"/>
              <a:t>debolezza della domanda, </a:t>
            </a:r>
          </a:p>
          <a:p>
            <a:pPr marL="628650" lvl="1" indent="-171450" algn="just">
              <a:buFont typeface="Arial" panose="020B0604020202020204" pitchFamily="34" charset="0"/>
              <a:buChar char="•"/>
            </a:pPr>
            <a:r>
              <a:rPr lang="it-IT" sz="1700" dirty="0" smtClean="0"/>
              <a:t>l’incertezza </a:t>
            </a:r>
            <a:r>
              <a:rPr lang="it-IT" sz="1700" dirty="0"/>
              <a:t>generale che circonda l’economia, </a:t>
            </a:r>
          </a:p>
          <a:p>
            <a:pPr marL="628650" lvl="1" indent="-171450" algn="just">
              <a:buFont typeface="Arial" panose="020B0604020202020204" pitchFamily="34" charset="0"/>
              <a:buChar char="•"/>
            </a:pPr>
            <a:r>
              <a:rPr lang="it-IT" sz="1700" dirty="0" smtClean="0"/>
              <a:t>i </a:t>
            </a:r>
            <a:r>
              <a:rPr lang="it-IT" sz="1700" dirty="0"/>
              <a:t>margini di profitto ridotti </a:t>
            </a:r>
          </a:p>
          <a:p>
            <a:pPr marL="628650" lvl="1" indent="-171450" algn="just">
              <a:buFont typeface="Arial" panose="020B0604020202020204" pitchFamily="34" charset="0"/>
              <a:buChar char="•"/>
            </a:pPr>
            <a:r>
              <a:rPr lang="it-IT" sz="1700" dirty="0" err="1" smtClean="0"/>
              <a:t>dle</a:t>
            </a:r>
            <a:r>
              <a:rPr lang="it-IT" sz="1700" dirty="0" smtClean="0"/>
              <a:t> </a:t>
            </a:r>
            <a:r>
              <a:rPr lang="it-IT" sz="1700" dirty="0"/>
              <a:t>perduranti condizioni di credito rigorose in particolare per le PMI e alcuni settori. </a:t>
            </a:r>
          </a:p>
          <a:p>
            <a:pPr marL="171450" lvl="0" indent="-171450" algn="just">
              <a:buFont typeface="Arial" panose="020B0604020202020204" pitchFamily="34" charset="0"/>
              <a:buChar char="•"/>
            </a:pPr>
            <a:endParaRPr lang="it-IT" sz="1700" dirty="0"/>
          </a:p>
          <a:p>
            <a:pPr marL="171450" lvl="0" indent="-171450" algn="just">
              <a:buFont typeface="Arial" panose="020B0604020202020204" pitchFamily="34" charset="0"/>
              <a:buChar char="•"/>
            </a:pPr>
            <a:r>
              <a:rPr lang="it-IT" sz="1700" dirty="0" smtClean="0"/>
              <a:t>Carenze </a:t>
            </a:r>
            <a:r>
              <a:rPr lang="it-IT" sz="1700" dirty="0"/>
              <a:t>strutturali</a:t>
            </a:r>
            <a:r>
              <a:rPr lang="it-IT" sz="1700" dirty="0" smtClean="0"/>
              <a:t>:</a:t>
            </a:r>
          </a:p>
          <a:p>
            <a:pPr lvl="0" algn="just"/>
            <a:endParaRPr lang="it-IT" sz="1700" dirty="0"/>
          </a:p>
          <a:p>
            <a:pPr marL="628650" lvl="1" indent="-171450" algn="just">
              <a:buFont typeface="Arial" panose="020B0604020202020204" pitchFamily="34" charset="0"/>
              <a:buChar char="•"/>
            </a:pPr>
            <a:r>
              <a:rPr lang="it-IT" sz="1700" dirty="0"/>
              <a:t>inefficienze della pubblica amministrazione, sistema giudiziario e contesto imprenditoriale</a:t>
            </a:r>
          </a:p>
          <a:p>
            <a:pPr marL="628650" lvl="1" indent="-171450" algn="just">
              <a:buFont typeface="Arial" panose="020B0604020202020204" pitchFamily="34" charset="0"/>
              <a:buChar char="•"/>
            </a:pPr>
            <a:r>
              <a:rPr lang="it-IT" sz="1700" dirty="0"/>
              <a:t>nonché dal limitato sviluppo dei mercati dei capitali. </a:t>
            </a:r>
          </a:p>
          <a:p>
            <a:pPr algn="just"/>
            <a:endParaRPr lang="en-GB" sz="1700" dirty="0"/>
          </a:p>
        </p:txBody>
      </p:sp>
      <p:sp>
        <p:nvSpPr>
          <p:cNvPr id="4" name="Rectangle 3"/>
          <p:cNvSpPr/>
          <p:nvPr/>
        </p:nvSpPr>
        <p:spPr bwMode="auto">
          <a:xfrm>
            <a:off x="827584" y="4293096"/>
            <a:ext cx="7848872" cy="1008112"/>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cxnSp>
        <p:nvCxnSpPr>
          <p:cNvPr id="6" name="Straight Arrow Connector 5"/>
          <p:cNvCxnSpPr/>
          <p:nvPr/>
        </p:nvCxnSpPr>
        <p:spPr bwMode="auto">
          <a:xfrm>
            <a:off x="1259632" y="5301208"/>
            <a:ext cx="0" cy="720080"/>
          </a:xfrm>
          <a:prstGeom prst="straightConnector1">
            <a:avLst/>
          </a:prstGeom>
          <a:noFill/>
          <a:ln w="2540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p:cNvSpPr txBox="1"/>
          <p:nvPr/>
        </p:nvSpPr>
        <p:spPr>
          <a:xfrm>
            <a:off x="827584" y="6032321"/>
            <a:ext cx="7796109" cy="276999"/>
          </a:xfrm>
          <a:prstGeom prst="rect">
            <a:avLst/>
          </a:prstGeom>
          <a:noFill/>
          <a:ln>
            <a:solidFill>
              <a:srgbClr val="FF5050"/>
            </a:solidFill>
          </a:ln>
        </p:spPr>
        <p:txBody>
          <a:bodyPr wrap="none" rtlCol="0">
            <a:spAutoFit/>
          </a:bodyPr>
          <a:lstStyle/>
          <a:p>
            <a:r>
              <a:rPr lang="it-IT" dirty="0" smtClean="0"/>
              <a:t>Qui entrano in gioco il Terzo Pilastro del Piano </a:t>
            </a:r>
            <a:r>
              <a:rPr lang="it-IT" dirty="0" err="1" smtClean="0"/>
              <a:t>Juncker</a:t>
            </a:r>
            <a:r>
              <a:rPr lang="it-IT" dirty="0" smtClean="0"/>
              <a:t>, il Semestre Europeo e le riforme strutturali </a:t>
            </a:r>
            <a:endParaRPr lang="en-GB" dirty="0"/>
          </a:p>
        </p:txBody>
      </p:sp>
      <p:sp>
        <p:nvSpPr>
          <p:cNvPr id="9" name="TextBox 8"/>
          <p:cNvSpPr txBox="1"/>
          <p:nvPr/>
        </p:nvSpPr>
        <p:spPr>
          <a:xfrm>
            <a:off x="179512" y="836712"/>
            <a:ext cx="8712968" cy="707886"/>
          </a:xfrm>
          <a:prstGeom prst="rect">
            <a:avLst/>
          </a:prstGeom>
          <a:noFill/>
        </p:spPr>
        <p:txBody>
          <a:bodyPr wrap="square" rtlCol="0">
            <a:spAutoFit/>
          </a:bodyPr>
          <a:lstStyle/>
          <a:p>
            <a:r>
              <a:rPr lang="it-IT" sz="2000" b="1" dirty="0" smtClean="0"/>
              <a:t>Esempio: in Italia esistono fattori che limitano la ripresa degli investimenti</a:t>
            </a:r>
            <a:endParaRPr lang="en-GB" sz="2000" b="1" dirty="0"/>
          </a:p>
        </p:txBody>
      </p:sp>
    </p:spTree>
    <p:extLst>
      <p:ext uri="{BB962C8B-B14F-4D97-AF65-F5344CB8AC3E}">
        <p14:creationId xmlns:p14="http://schemas.microsoft.com/office/powerpoint/2010/main" xmlns="" val="227844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 name="Content Placeholder 2"/>
          <p:cNvSpPr>
            <a:spLocks noGrp="1"/>
          </p:cNvSpPr>
          <p:nvPr>
            <p:ph idx="1"/>
          </p:nvPr>
        </p:nvSpPr>
        <p:spPr/>
        <p:txBody>
          <a:bodyPr/>
          <a:lstStyle/>
          <a:p>
            <a:pPr>
              <a:defRPr/>
            </a:pPr>
            <a:endParaRPr lang="en-GB"/>
          </a:p>
        </p:txBody>
      </p:sp>
      <p:pic>
        <p:nvPicPr>
          <p:cNvPr id="9220" name="Picture 2" descr="D:\1505_corso video\european_semester_it_b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bwMode="auto">
          <a:xfrm>
            <a:off x="5076056" y="2060848"/>
            <a:ext cx="936104" cy="129614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ectangle 4"/>
          <p:cNvSpPr/>
          <p:nvPr/>
        </p:nvSpPr>
        <p:spPr bwMode="auto">
          <a:xfrm>
            <a:off x="1547664" y="1340768"/>
            <a:ext cx="2016224" cy="36004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cxnSp>
        <p:nvCxnSpPr>
          <p:cNvPr id="7" name="Straight Arrow Connector 6"/>
          <p:cNvCxnSpPr/>
          <p:nvPr/>
        </p:nvCxnSpPr>
        <p:spPr bwMode="auto">
          <a:xfrm flipV="1">
            <a:off x="1547664" y="399147"/>
            <a:ext cx="0" cy="921853"/>
          </a:xfrm>
          <a:prstGeom prst="straightConnector1">
            <a:avLst/>
          </a:pr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p:cNvSpPr txBox="1"/>
          <p:nvPr/>
        </p:nvSpPr>
        <p:spPr>
          <a:xfrm>
            <a:off x="1547664" y="116632"/>
            <a:ext cx="2232248" cy="276999"/>
          </a:xfrm>
          <a:prstGeom prst="rect">
            <a:avLst/>
          </a:prstGeom>
          <a:noFill/>
        </p:spPr>
        <p:txBody>
          <a:bodyPr wrap="square" rtlCol="0">
            <a:spAutoFit/>
          </a:bodyPr>
          <a:lstStyle/>
          <a:p>
            <a:r>
              <a:rPr lang="it-IT" dirty="0" smtClean="0"/>
              <a:t>Stesura Relazione Paese</a:t>
            </a:r>
            <a:endParaRPr lang="en-GB" dirty="0"/>
          </a:p>
        </p:txBody>
      </p:sp>
      <p:sp>
        <p:nvSpPr>
          <p:cNvPr id="12" name="Rectangle 11"/>
          <p:cNvSpPr/>
          <p:nvPr/>
        </p:nvSpPr>
        <p:spPr bwMode="auto">
          <a:xfrm>
            <a:off x="1547664" y="116632"/>
            <a:ext cx="2016224" cy="282515"/>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cxnSp>
        <p:nvCxnSpPr>
          <p:cNvPr id="13" name="Straight Arrow Connector 12"/>
          <p:cNvCxnSpPr/>
          <p:nvPr/>
        </p:nvCxnSpPr>
        <p:spPr bwMode="auto">
          <a:xfrm flipV="1">
            <a:off x="5904148" y="400894"/>
            <a:ext cx="0" cy="1659954"/>
          </a:xfrm>
          <a:prstGeom prst="straightConnector1">
            <a:avLst/>
          </a:prstGeom>
          <a:noFill/>
          <a:ln w="254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Rectangle 14"/>
          <p:cNvSpPr/>
          <p:nvPr/>
        </p:nvSpPr>
        <p:spPr bwMode="auto">
          <a:xfrm>
            <a:off x="5364088" y="116632"/>
            <a:ext cx="1728192" cy="282515"/>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TextBox 16"/>
          <p:cNvSpPr txBox="1"/>
          <p:nvPr/>
        </p:nvSpPr>
        <p:spPr>
          <a:xfrm>
            <a:off x="5508104" y="116632"/>
            <a:ext cx="1477199" cy="276999"/>
          </a:xfrm>
          <a:prstGeom prst="rect">
            <a:avLst/>
          </a:prstGeom>
          <a:noFill/>
        </p:spPr>
        <p:txBody>
          <a:bodyPr wrap="none" rtlCol="0">
            <a:spAutoFit/>
          </a:bodyPr>
          <a:lstStyle/>
          <a:p>
            <a:r>
              <a:rPr lang="it-IT" dirty="0" smtClean="0"/>
              <a:t>raccomandazioni</a:t>
            </a:r>
            <a:endParaRPr lang="en-GB" dirty="0"/>
          </a:p>
        </p:txBody>
      </p:sp>
    </p:spTree>
    <p:extLst>
      <p:ext uri="{BB962C8B-B14F-4D97-AF65-F5344CB8AC3E}">
        <p14:creationId xmlns:p14="http://schemas.microsoft.com/office/powerpoint/2010/main" xmlns="" val="421863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75920" y="2420888"/>
            <a:ext cx="3096344"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it-IT" sz="1600" dirty="0">
                <a:solidFill>
                  <a:srgbClr val="000000"/>
                </a:solidFill>
              </a:rPr>
              <a:t>Sulla base </a:t>
            </a:r>
            <a:r>
              <a:rPr lang="it-IT" sz="1600" dirty="0" smtClean="0">
                <a:solidFill>
                  <a:srgbClr val="000000"/>
                </a:solidFill>
              </a:rPr>
              <a:t>della valutazione </a:t>
            </a:r>
            <a:r>
              <a:rPr lang="it-IT" sz="1600" dirty="0">
                <a:solidFill>
                  <a:srgbClr val="000000"/>
                </a:solidFill>
              </a:rPr>
              <a:t>degli impegni dell'Italia, la </a:t>
            </a:r>
            <a:r>
              <a:rPr lang="it-IT" sz="1600" dirty="0" smtClean="0">
                <a:solidFill>
                  <a:srgbClr val="000000"/>
                </a:solidFill>
              </a:rPr>
              <a:t>Commissione conferma che </a:t>
            </a:r>
            <a:r>
              <a:rPr lang="it-IT" sz="1600" dirty="0">
                <a:solidFill>
                  <a:srgbClr val="000000"/>
                </a:solidFill>
              </a:rPr>
              <a:t>in questa fase non sono </a:t>
            </a:r>
            <a:r>
              <a:rPr lang="it-IT" sz="1600" dirty="0" smtClean="0">
                <a:solidFill>
                  <a:srgbClr val="000000"/>
                </a:solidFill>
              </a:rPr>
              <a:t>necessari altri </a:t>
            </a:r>
            <a:r>
              <a:rPr lang="it-IT" sz="1600" dirty="0">
                <a:solidFill>
                  <a:srgbClr val="000000"/>
                </a:solidFill>
              </a:rPr>
              <a:t>interventi nel quadro della procedura per gli squilibri </a:t>
            </a:r>
            <a:r>
              <a:rPr lang="it-IT" sz="1600" dirty="0" smtClean="0">
                <a:solidFill>
                  <a:srgbClr val="000000"/>
                </a:solidFill>
              </a:rPr>
              <a:t>macroeconomici.</a:t>
            </a:r>
          </a:p>
          <a:p>
            <a:pPr marL="171450" indent="-171450">
              <a:buFont typeface="Arial" panose="020B0604020202020204" pitchFamily="34" charset="0"/>
              <a:buChar char="•"/>
            </a:pPr>
            <a:r>
              <a:rPr lang="it-IT" sz="1600" dirty="0" smtClean="0">
                <a:solidFill>
                  <a:srgbClr val="000000"/>
                </a:solidFill>
              </a:rPr>
              <a:t>L'attuazione del programma </a:t>
            </a:r>
            <a:r>
              <a:rPr lang="it-IT" sz="1600" dirty="0">
                <a:solidFill>
                  <a:srgbClr val="000000"/>
                </a:solidFill>
              </a:rPr>
              <a:t>di riforme sarà seguita </a:t>
            </a:r>
            <a:r>
              <a:rPr lang="it-IT" sz="1600" dirty="0" smtClean="0">
                <a:solidFill>
                  <a:srgbClr val="000000"/>
                </a:solidFill>
              </a:rPr>
              <a:t>attentamente dalla Commissione </a:t>
            </a:r>
            <a:r>
              <a:rPr lang="it-IT" sz="1600" dirty="0">
                <a:solidFill>
                  <a:srgbClr val="000000"/>
                </a:solidFill>
              </a:rPr>
              <a:t>mediante </a:t>
            </a:r>
            <a:r>
              <a:rPr lang="it-IT" sz="1600" dirty="0" smtClean="0">
                <a:solidFill>
                  <a:srgbClr val="000000"/>
                </a:solidFill>
              </a:rPr>
              <a:t>un monitoraggio </a:t>
            </a:r>
            <a:r>
              <a:rPr lang="it-IT" sz="1600" dirty="0">
                <a:solidFill>
                  <a:srgbClr val="000000"/>
                </a:solidFill>
              </a:rPr>
              <a:t>specifico.</a:t>
            </a:r>
            <a:endParaRPr lang="en-GB" sz="1600" dirty="0">
              <a:solidFill>
                <a:srgbClr val="000000"/>
              </a:solidFill>
            </a:endParaRPr>
          </a:p>
        </p:txBody>
      </p:sp>
      <p:graphicFrame>
        <p:nvGraphicFramePr>
          <p:cNvPr id="5" name="Diagram 4"/>
          <p:cNvGraphicFramePr/>
          <p:nvPr>
            <p:extLst>
              <p:ext uri="{D42A27DB-BD31-4B8C-83A1-F6EECF244321}">
                <p14:modId xmlns:p14="http://schemas.microsoft.com/office/powerpoint/2010/main" xmlns="" val="3741310481"/>
              </p:ext>
            </p:extLst>
          </p:nvPr>
        </p:nvGraphicFramePr>
        <p:xfrm>
          <a:off x="251520" y="2317328"/>
          <a:ext cx="540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95288" y="1196752"/>
            <a:ext cx="8229600" cy="936625"/>
          </a:xfrm>
        </p:spPr>
        <p:txBody>
          <a:bodyPr>
            <a:normAutofit fontScale="90000"/>
          </a:bodyPr>
          <a:lstStyle/>
          <a:p>
            <a:pPr algn="ctr"/>
            <a:r>
              <a:rPr lang="it-IT" dirty="0" smtClean="0"/>
              <a:t>Esempio strategia di riforma: obiettivi di </a:t>
            </a:r>
            <a:r>
              <a:rPr lang="it-IT" dirty="0"/>
              <a:t>breve e medio termine</a:t>
            </a:r>
            <a:endParaRPr lang="en-GB" dirty="0"/>
          </a:p>
        </p:txBody>
      </p:sp>
    </p:spTree>
    <p:extLst>
      <p:ext uri="{BB962C8B-B14F-4D97-AF65-F5344CB8AC3E}">
        <p14:creationId xmlns:p14="http://schemas.microsoft.com/office/powerpoint/2010/main" xmlns="" val="220063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157592" cy="1224136"/>
          </a:xfrm>
        </p:spPr>
        <p:txBody>
          <a:bodyPr>
            <a:normAutofit fontScale="90000"/>
          </a:bodyPr>
          <a:lstStyle/>
          <a:p>
            <a:pPr marL="0" indent="0" algn="ctr">
              <a:defRPr/>
            </a:pPr>
            <a:r>
              <a:rPr lang="it-IT" sz="2800" dirty="0"/>
              <a:t>Le innovazioni più recenti del Semestre </a:t>
            </a:r>
            <a:r>
              <a:rPr lang="it-IT" sz="2800" dirty="0" smtClean="0"/>
              <a:t>europeo (2015-2016)</a:t>
            </a:r>
            <a:r>
              <a:rPr lang="it-IT" sz="2800" dirty="0"/>
              <a:t/>
            </a:r>
            <a:br>
              <a:rPr lang="it-IT" sz="2800" dirty="0"/>
            </a:br>
            <a:endParaRPr lang="en-GB" sz="2800" dirty="0"/>
          </a:p>
        </p:txBody>
      </p:sp>
      <p:sp>
        <p:nvSpPr>
          <p:cNvPr id="3" name="Content Placeholder 2"/>
          <p:cNvSpPr>
            <a:spLocks noGrp="1"/>
          </p:cNvSpPr>
          <p:nvPr>
            <p:ph idx="1"/>
          </p:nvPr>
        </p:nvSpPr>
        <p:spPr>
          <a:xfrm>
            <a:off x="107504" y="2852936"/>
            <a:ext cx="8795320" cy="3529013"/>
          </a:xfrm>
        </p:spPr>
        <p:txBody>
          <a:bodyPr/>
          <a:lstStyle/>
          <a:p>
            <a:pPr>
              <a:lnSpc>
                <a:spcPts val="4200"/>
              </a:lnSpc>
              <a:buFont typeface="Wingdings" panose="05000000000000000000" pitchFamily="2" charset="2"/>
              <a:buChar char="§"/>
              <a:defRPr/>
            </a:pPr>
            <a:r>
              <a:rPr lang="it-IT" sz="1800" i="0" dirty="0" smtClean="0"/>
              <a:t>- </a:t>
            </a:r>
            <a:r>
              <a:rPr lang="it-IT" sz="1800" b="1" i="0" dirty="0" smtClean="0">
                <a:solidFill>
                  <a:srgbClr val="FF0000"/>
                </a:solidFill>
              </a:rPr>
              <a:t>Semplificare</a:t>
            </a:r>
            <a:r>
              <a:rPr lang="it-IT" sz="1800" b="1" i="0" dirty="0" smtClean="0"/>
              <a:t> </a:t>
            </a:r>
            <a:r>
              <a:rPr lang="it-IT" sz="1800" i="0" dirty="0" smtClean="0"/>
              <a:t>per rendere più incisivo il Semestre</a:t>
            </a:r>
          </a:p>
          <a:p>
            <a:pPr>
              <a:lnSpc>
                <a:spcPts val="4200"/>
              </a:lnSpc>
              <a:buFont typeface="Wingdings" panose="05000000000000000000" pitchFamily="2" charset="2"/>
              <a:buChar char="§"/>
              <a:defRPr/>
            </a:pPr>
            <a:r>
              <a:rPr lang="it-IT" sz="1800" i="0" dirty="0" smtClean="0"/>
              <a:t>- Dare maggior peso alla </a:t>
            </a:r>
            <a:r>
              <a:rPr lang="it-IT" sz="1800" b="1" i="0" dirty="0" smtClean="0">
                <a:solidFill>
                  <a:srgbClr val="FF0000"/>
                </a:solidFill>
              </a:rPr>
              <a:t>sorveglianza sulla zona Euro</a:t>
            </a:r>
          </a:p>
          <a:p>
            <a:pPr>
              <a:lnSpc>
                <a:spcPts val="4200"/>
              </a:lnSpc>
              <a:buFont typeface="Wingdings" panose="05000000000000000000" pitchFamily="2" charset="2"/>
              <a:buChar char="§"/>
              <a:defRPr/>
            </a:pPr>
            <a:r>
              <a:rPr lang="it-IT" sz="1800" i="0" dirty="0" smtClean="0"/>
              <a:t>- Mettere al centro il problema della </a:t>
            </a:r>
            <a:r>
              <a:rPr lang="it-IT" sz="1800" b="1" i="0" dirty="0" smtClean="0">
                <a:solidFill>
                  <a:srgbClr val="FF0000"/>
                </a:solidFill>
              </a:rPr>
              <a:t>convergenza economica</a:t>
            </a:r>
          </a:p>
          <a:p>
            <a:pPr>
              <a:lnSpc>
                <a:spcPts val="4200"/>
              </a:lnSpc>
              <a:buFont typeface="Wingdings" panose="05000000000000000000" pitchFamily="2" charset="2"/>
              <a:buChar char="§"/>
              <a:defRPr/>
            </a:pPr>
            <a:r>
              <a:rPr lang="it-IT" sz="1800" i="0" dirty="0" smtClean="0"/>
              <a:t>- Dare maggiore rilevanza alla </a:t>
            </a:r>
            <a:r>
              <a:rPr lang="it-IT" sz="1800" b="1" i="0" dirty="0" smtClean="0">
                <a:solidFill>
                  <a:srgbClr val="FF0000"/>
                </a:solidFill>
              </a:rPr>
              <a:t>dimensione sociale  </a:t>
            </a:r>
          </a:p>
          <a:p>
            <a:pPr>
              <a:lnSpc>
                <a:spcPts val="4200"/>
              </a:lnSpc>
              <a:buFont typeface="Wingdings" panose="05000000000000000000" pitchFamily="2" charset="2"/>
              <a:buChar char="§"/>
              <a:defRPr/>
            </a:pPr>
            <a:r>
              <a:rPr lang="it-IT" sz="1800" i="0" dirty="0" smtClean="0"/>
              <a:t>- Accrescere la </a:t>
            </a:r>
            <a:r>
              <a:rPr lang="it-IT" sz="1800" b="1" i="0" dirty="0" smtClean="0">
                <a:solidFill>
                  <a:srgbClr val="FF0000"/>
                </a:solidFill>
              </a:rPr>
              <a:t>legittimità democratica della </a:t>
            </a:r>
            <a:r>
              <a:rPr lang="it-IT" sz="1800" b="1" i="0" dirty="0" err="1" smtClean="0">
                <a:solidFill>
                  <a:srgbClr val="FF0000"/>
                </a:solidFill>
              </a:rPr>
              <a:t>governance</a:t>
            </a:r>
            <a:r>
              <a:rPr lang="it-IT" sz="1800" b="1" i="0" dirty="0" smtClean="0">
                <a:solidFill>
                  <a:srgbClr val="FF0000"/>
                </a:solidFill>
              </a:rPr>
              <a:t> europea</a:t>
            </a:r>
          </a:p>
          <a:p>
            <a:pPr>
              <a:buFont typeface="Wingdings" panose="05000000000000000000" pitchFamily="2" charset="2"/>
              <a:buChar char="§"/>
              <a:defRPr/>
            </a:pPr>
            <a:endParaRPr lang="en-GB" sz="1400" i="0" dirty="0">
              <a:solidFill>
                <a:schemeClr val="tx1"/>
              </a:solidFill>
            </a:endParaRPr>
          </a:p>
        </p:txBody>
      </p:sp>
    </p:spTree>
    <p:extLst>
      <p:ext uri="{BB962C8B-B14F-4D97-AF65-F5344CB8AC3E}">
        <p14:creationId xmlns:p14="http://schemas.microsoft.com/office/powerpoint/2010/main" xmlns="" val="124568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39850"/>
            <a:ext cx="8229352" cy="1081038"/>
          </a:xfrm>
        </p:spPr>
        <p:txBody>
          <a:bodyPr/>
          <a:lstStyle/>
          <a:p>
            <a:pPr marL="457200" indent="-457200" algn="ctr" eaLnBrk="1" hangingPunct="1">
              <a:tabLst>
                <a:tab pos="2066925" algn="l"/>
              </a:tabLst>
              <a:defRPr/>
            </a:pPr>
            <a:r>
              <a:rPr lang="it-IT" altLang="en-US" sz="2800" dirty="0"/>
              <a:t>Le raccomandazioni specifiche</a:t>
            </a:r>
            <a:br>
              <a:rPr lang="it-IT" altLang="en-US" sz="2800" dirty="0"/>
            </a:br>
            <a:r>
              <a:rPr lang="it-IT" altLang="en-US" sz="2800" dirty="0"/>
              <a:t>e il semestre rinnovato</a:t>
            </a:r>
          </a:p>
        </p:txBody>
      </p:sp>
      <p:sp>
        <p:nvSpPr>
          <p:cNvPr id="3" name="Content Placeholder 2"/>
          <p:cNvSpPr>
            <a:spLocks noGrp="1"/>
          </p:cNvSpPr>
          <p:nvPr>
            <p:ph idx="1"/>
          </p:nvPr>
        </p:nvSpPr>
        <p:spPr/>
        <p:txBody>
          <a:bodyPr/>
          <a:lstStyle/>
          <a:p>
            <a:pPr marL="0" indent="0">
              <a:lnSpc>
                <a:spcPct val="150000"/>
              </a:lnSpc>
              <a:buFontTx/>
              <a:buNone/>
              <a:tabLst>
                <a:tab pos="2066925" algn="l"/>
              </a:tabLst>
              <a:defRPr/>
            </a:pPr>
            <a:endParaRPr lang="it-IT" altLang="en-US" i="0" dirty="0" smtClean="0"/>
          </a:p>
          <a:p>
            <a:pPr marL="0" indent="0">
              <a:lnSpc>
                <a:spcPct val="150000"/>
              </a:lnSpc>
              <a:buFontTx/>
              <a:buNone/>
              <a:tabLst>
                <a:tab pos="2066925" algn="l"/>
              </a:tabLst>
              <a:defRPr/>
            </a:pPr>
            <a:r>
              <a:rPr lang="it-IT" altLang="en-US" i="0" dirty="0" smtClean="0"/>
              <a:t>- Un </a:t>
            </a:r>
            <a:r>
              <a:rPr lang="it-IT" altLang="en-US" b="1" i="0" dirty="0" smtClean="0">
                <a:solidFill>
                  <a:srgbClr val="FF0000"/>
                </a:solidFill>
              </a:rPr>
              <a:t>numero più limitato </a:t>
            </a:r>
            <a:r>
              <a:rPr lang="it-IT" altLang="en-US" i="0" dirty="0" smtClean="0"/>
              <a:t>di raccomandazioni </a:t>
            </a:r>
          </a:p>
          <a:p>
            <a:pPr marL="0" indent="0">
              <a:lnSpc>
                <a:spcPct val="150000"/>
              </a:lnSpc>
              <a:buFontTx/>
              <a:buNone/>
              <a:tabLst>
                <a:tab pos="2066925" algn="l"/>
              </a:tabLst>
              <a:defRPr/>
            </a:pPr>
            <a:r>
              <a:rPr lang="it-IT" altLang="en-US" i="0" dirty="0" smtClean="0"/>
              <a:t>- Dirette ad affrontare </a:t>
            </a:r>
            <a:r>
              <a:rPr lang="it-IT" altLang="en-US" b="1" i="0" dirty="0" smtClean="0">
                <a:solidFill>
                  <a:srgbClr val="FF0000"/>
                </a:solidFill>
              </a:rPr>
              <a:t>problemi prioritari</a:t>
            </a:r>
          </a:p>
          <a:p>
            <a:pPr marL="0" indent="0">
              <a:lnSpc>
                <a:spcPct val="150000"/>
              </a:lnSpc>
              <a:buFontTx/>
              <a:buNone/>
              <a:tabLst>
                <a:tab pos="2066925" algn="l"/>
              </a:tabLst>
              <a:defRPr/>
            </a:pPr>
            <a:r>
              <a:rPr lang="it-IT" altLang="en-US" i="0" dirty="0" smtClean="0"/>
              <a:t>- Fondate </a:t>
            </a:r>
            <a:r>
              <a:rPr lang="it-IT" altLang="en-US" i="0" dirty="0"/>
              <a:t>su </a:t>
            </a:r>
            <a:r>
              <a:rPr lang="it-IT" altLang="en-US" b="1" i="0" dirty="0">
                <a:solidFill>
                  <a:srgbClr val="FF0000"/>
                </a:solidFill>
              </a:rPr>
              <a:t>basi analitiche </a:t>
            </a:r>
            <a:r>
              <a:rPr lang="it-IT" altLang="en-US" i="0" dirty="0"/>
              <a:t>solide e condivise</a:t>
            </a:r>
          </a:p>
          <a:p>
            <a:pPr marL="0" indent="0">
              <a:lnSpc>
                <a:spcPct val="150000"/>
              </a:lnSpc>
              <a:buFontTx/>
              <a:buNone/>
              <a:tabLst>
                <a:tab pos="2066925" algn="l"/>
              </a:tabLst>
              <a:defRPr/>
            </a:pPr>
            <a:r>
              <a:rPr lang="it-IT" altLang="en-US" i="0" dirty="0" smtClean="0"/>
              <a:t>- Riferite </a:t>
            </a:r>
            <a:r>
              <a:rPr lang="it-IT" altLang="en-US" i="0" dirty="0"/>
              <a:t>a </a:t>
            </a:r>
            <a:r>
              <a:rPr lang="it-IT" altLang="en-US" b="1" i="0" dirty="0">
                <a:solidFill>
                  <a:srgbClr val="FF0000"/>
                </a:solidFill>
              </a:rPr>
              <a:t>riforme attuabili </a:t>
            </a:r>
            <a:r>
              <a:rPr lang="it-IT" altLang="en-US" i="0" dirty="0"/>
              <a:t>entro </a:t>
            </a:r>
            <a:r>
              <a:rPr lang="it-IT" altLang="en-US" i="0" dirty="0" smtClean="0"/>
              <a:t>12-18 mesi</a:t>
            </a:r>
            <a:endParaRPr lang="it-IT" altLang="en-US" i="0" dirty="0"/>
          </a:p>
          <a:p>
            <a:pPr>
              <a:defRPr/>
            </a:pPr>
            <a:endParaRPr lang="en-GB" i="0" dirty="0"/>
          </a:p>
        </p:txBody>
      </p:sp>
    </p:spTree>
    <p:extLst>
      <p:ext uri="{BB962C8B-B14F-4D97-AF65-F5344CB8AC3E}">
        <p14:creationId xmlns:p14="http://schemas.microsoft.com/office/powerpoint/2010/main" xmlns="" val="31172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223"/>
            <a:ext cx="9144000" cy="936625"/>
          </a:xfrm>
        </p:spPr>
        <p:txBody>
          <a:bodyPr>
            <a:normAutofit fontScale="90000"/>
          </a:bodyPr>
          <a:lstStyle/>
          <a:p>
            <a:pPr marL="0" indent="0" algn="ctr"/>
            <a:r>
              <a:rPr lang="it-IT" sz="3200" dirty="0" smtClean="0">
                <a:latin typeface="Times New Roman" panose="02020603050405020304" pitchFamily="18" charset="0"/>
                <a:cs typeface="Times New Roman" panose="02020603050405020304" pitchFamily="18" charset="0"/>
              </a:rPr>
              <a:t> Il Rapporto Paese 2018 identifica </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due squilibri macroeconomici principali</a:t>
            </a:r>
            <a:endParaRPr lang="it-IT" sz="3200" dirty="0">
              <a:latin typeface="Times New Roman" panose="02020603050405020304" pitchFamily="18" charset="0"/>
              <a:cs typeface="Times New Roman" panose="02020603050405020304" pitchFamily="18" charset="0"/>
            </a:endParaRPr>
          </a:p>
        </p:txBody>
      </p:sp>
      <p:cxnSp>
        <p:nvCxnSpPr>
          <p:cNvPr id="10" name="Straight Connector 9"/>
          <p:cNvCxnSpPr>
            <a:stCxn id="5" idx="3"/>
            <a:endCxn id="5" idx="3"/>
          </p:cNvCxnSpPr>
          <p:nvPr/>
        </p:nvCxnSpPr>
        <p:spPr bwMode="auto">
          <a:xfrm>
            <a:off x="6897830" y="3123934"/>
            <a:ext cx="0" cy="0"/>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a:stCxn id="27" idx="1"/>
            <a:endCxn id="27" idx="1"/>
          </p:cNvCxnSpPr>
          <p:nvPr/>
        </p:nvCxnSpPr>
        <p:spPr bwMode="auto">
          <a:xfrm>
            <a:off x="7392075" y="2451600"/>
            <a:ext cx="0" cy="0"/>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Connector 27"/>
          <p:cNvCxnSpPr/>
          <p:nvPr/>
        </p:nvCxnSpPr>
        <p:spPr bwMode="auto">
          <a:xfrm>
            <a:off x="6732240" y="2060848"/>
            <a:ext cx="479773" cy="360040"/>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Straight Connector 29"/>
          <p:cNvCxnSpPr/>
          <p:nvPr/>
        </p:nvCxnSpPr>
        <p:spPr bwMode="auto">
          <a:xfrm>
            <a:off x="7323932" y="1124744"/>
            <a:ext cx="810344" cy="216024"/>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Straight Connector 32"/>
          <p:cNvCxnSpPr>
            <a:stCxn id="5" idx="3"/>
            <a:endCxn id="27" idx="1"/>
          </p:cNvCxnSpPr>
          <p:nvPr/>
        </p:nvCxnSpPr>
        <p:spPr bwMode="auto">
          <a:xfrm flipV="1">
            <a:off x="6897830" y="2451600"/>
            <a:ext cx="494245" cy="67233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 name="Group 6"/>
          <p:cNvGrpSpPr/>
          <p:nvPr/>
        </p:nvGrpSpPr>
        <p:grpSpPr>
          <a:xfrm>
            <a:off x="73595" y="2090344"/>
            <a:ext cx="8995168" cy="4218976"/>
            <a:chOff x="73595" y="1340768"/>
            <a:chExt cx="8995168" cy="4218976"/>
          </a:xfrm>
        </p:grpSpPr>
        <p:grpSp>
          <p:nvGrpSpPr>
            <p:cNvPr id="7" name="Group 2"/>
            <p:cNvGrpSpPr/>
            <p:nvPr/>
          </p:nvGrpSpPr>
          <p:grpSpPr>
            <a:xfrm>
              <a:off x="73595" y="1340768"/>
              <a:ext cx="8995168" cy="4218976"/>
              <a:chOff x="52021" y="2241434"/>
              <a:chExt cx="8995168" cy="4218976"/>
            </a:xfrm>
          </p:grpSpPr>
          <p:sp>
            <p:nvSpPr>
              <p:cNvPr id="4" name="Rounded Rectangle 3"/>
              <p:cNvSpPr/>
              <p:nvPr/>
            </p:nvSpPr>
            <p:spPr bwMode="auto">
              <a:xfrm>
                <a:off x="2267744" y="2874540"/>
                <a:ext cx="2160240" cy="792088"/>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it-IT" sz="1700" b="1" dirty="0" smtClean="0">
                    <a:solidFill>
                      <a:schemeClr val="tx1"/>
                    </a:solidFill>
                    <a:latin typeface="Arial" panose="020B0604020202020204" pitchFamily="34" charset="0"/>
                    <a:cs typeface="Arial" panose="020B0604020202020204" pitchFamily="34" charset="0"/>
                  </a:rPr>
                  <a:t>DEBITO PUBBLICO</a:t>
                </a:r>
                <a:endParaRPr kumimoji="0" lang="it-IT" sz="17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Rounded Rectangle 4"/>
              <p:cNvSpPr/>
              <p:nvPr/>
            </p:nvSpPr>
            <p:spPr bwMode="auto">
              <a:xfrm>
                <a:off x="4716016" y="2878980"/>
                <a:ext cx="2160240" cy="792088"/>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lgn="ctr"/>
                <a:r>
                  <a:rPr kumimoji="0" lang="it-IT" sz="17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PRODUTTIVITÀ &amp;</a:t>
                </a:r>
                <a:r>
                  <a:rPr kumimoji="0" lang="it-IT" sz="17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COMPETITIVIT</a:t>
                </a:r>
                <a:r>
                  <a:rPr lang="it-IT" sz="1700" b="1" dirty="0">
                    <a:solidFill>
                      <a:schemeClr val="tx1"/>
                    </a:solidFill>
                    <a:latin typeface="Arial" panose="020B0604020202020204" pitchFamily="34" charset="0"/>
                    <a:cs typeface="Arial" panose="020B0604020202020204" pitchFamily="34" charset="0"/>
                  </a:rPr>
                  <a:t>À</a:t>
                </a:r>
                <a:endParaRPr kumimoji="0" lang="it-IT" sz="17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Rounded Rectangle 5"/>
              <p:cNvSpPr/>
              <p:nvPr/>
            </p:nvSpPr>
            <p:spPr bwMode="auto">
              <a:xfrm>
                <a:off x="2267744" y="4225817"/>
                <a:ext cx="4608512" cy="420399"/>
              </a:xfrm>
              <a:prstGeom prst="roundRect">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it-IT" sz="1600" b="1" dirty="0" smtClean="0">
                    <a:solidFill>
                      <a:schemeClr val="tx1"/>
                    </a:solidFill>
                    <a:latin typeface="Arial" panose="020B0604020202020204" pitchFamily="34" charset="0"/>
                    <a:cs typeface="Arial" panose="020B0604020202020204" pitchFamily="34" charset="0"/>
                  </a:rPr>
                  <a:t>Debolezze strutturali &amp; misallocazione</a:t>
                </a:r>
                <a:endParaRPr kumimoji="0" lang="it-IT"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p:cNvCxnSpPr>
                <a:stCxn id="6" idx="0"/>
                <a:endCxn id="4" idx="2"/>
              </p:cNvCxnSpPr>
              <p:nvPr/>
            </p:nvCxnSpPr>
            <p:spPr bwMode="auto">
              <a:xfrm flipH="1" flipV="1">
                <a:off x="3347864" y="3666628"/>
                <a:ext cx="1224136" cy="559189"/>
              </a:xfrm>
              <a:prstGeom prst="straightConnector1">
                <a:avLst/>
              </a:prstGeom>
              <a:noFill/>
              <a:ln w="25400" cap="flat" cmpd="sng" algn="ctr">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Arrow Connector 8"/>
              <p:cNvCxnSpPr>
                <a:stCxn id="6" idx="0"/>
                <a:endCxn id="5" idx="2"/>
              </p:cNvCxnSpPr>
              <p:nvPr/>
            </p:nvCxnSpPr>
            <p:spPr bwMode="auto">
              <a:xfrm flipV="1">
                <a:off x="4572000" y="3671068"/>
                <a:ext cx="1224136" cy="554749"/>
              </a:xfrm>
              <a:prstGeom prst="straightConnector1">
                <a:avLst/>
              </a:prstGeom>
              <a:noFill/>
              <a:ln w="25400" cap="flat" cmpd="sng" algn="ctr">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Up Arrow Callout 20"/>
              <p:cNvSpPr/>
              <p:nvPr/>
            </p:nvSpPr>
            <p:spPr bwMode="auto">
              <a:xfrm>
                <a:off x="3158231" y="5373216"/>
                <a:ext cx="2826391" cy="1087194"/>
              </a:xfrm>
              <a:prstGeom prst="upArrowCallout">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lang="it-IT" sz="1400" b="1" i="1" dirty="0" smtClean="0">
                    <a:solidFill>
                      <a:schemeClr val="bg1"/>
                    </a:solidFill>
                    <a:latin typeface="+mj-lt"/>
                    <a:cs typeface="Calibri" panose="020F0502020204030204" pitchFamily="34" charset="0"/>
                  </a:rPr>
                  <a:t>Raccomandazioni specifiche per paese (CSR)</a:t>
                </a:r>
                <a:endParaRPr kumimoji="0" lang="it-IT" sz="1400" b="1" i="1" u="none" strike="noStrike" cap="none" normalizeH="0" dirty="0" smtClean="0">
                  <a:ln>
                    <a:noFill/>
                  </a:ln>
                  <a:solidFill>
                    <a:schemeClr val="bg1"/>
                  </a:solidFill>
                  <a:effectLst/>
                  <a:latin typeface="+mj-lt"/>
                  <a:cs typeface="Calibri" panose="020F0502020204030204" pitchFamily="34" charset="0"/>
                </a:endParaRPr>
              </a:p>
            </p:txBody>
          </p:sp>
          <p:sp>
            <p:nvSpPr>
              <p:cNvPr id="24" name="Left Brace 23"/>
              <p:cNvSpPr/>
              <p:nvPr/>
            </p:nvSpPr>
            <p:spPr bwMode="auto">
              <a:xfrm rot="16200000">
                <a:off x="4392342" y="750131"/>
                <a:ext cx="354707" cy="8645570"/>
              </a:xfrm>
              <a:prstGeom prst="leftBrace">
                <a:avLst>
                  <a:gd name="adj1" fmla="val 147969"/>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dirty="0" smtClean="0">
                  <a:ln>
                    <a:noFill/>
                  </a:ln>
                  <a:solidFill>
                    <a:srgbClr val="FFD624"/>
                  </a:solidFill>
                  <a:effectLst/>
                  <a:latin typeface="Verdana" pitchFamily="34" charset="0"/>
                </a:endParaRPr>
              </a:p>
            </p:txBody>
          </p:sp>
          <p:sp>
            <p:nvSpPr>
              <p:cNvPr id="25" name="Up Arrow Callout 24"/>
              <p:cNvSpPr/>
              <p:nvPr/>
            </p:nvSpPr>
            <p:spPr bwMode="auto">
              <a:xfrm>
                <a:off x="264834" y="5373216"/>
                <a:ext cx="2826391" cy="1087194"/>
              </a:xfrm>
              <a:prstGeom prst="upArrowCallout">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lang="it-IT" sz="1400" b="1" i="1" dirty="0" smtClean="0">
                    <a:solidFill>
                      <a:schemeClr val="bg1"/>
                    </a:solidFill>
                    <a:latin typeface="+mj-lt"/>
                    <a:cs typeface="Calibri" panose="020F0502020204030204" pitchFamily="34" charset="0"/>
                  </a:rPr>
                  <a:t>Sorveglianza macroeconomica </a:t>
                </a:r>
              </a:p>
              <a:p>
                <a:pPr marL="3175" marR="0" indent="0" algn="ctr" defTabSz="914400" rtl="0" eaLnBrk="1" fontAlgn="base" latinLnBrk="0" hangingPunct="1">
                  <a:lnSpc>
                    <a:spcPct val="100000"/>
                  </a:lnSpc>
                  <a:spcBef>
                    <a:spcPct val="0"/>
                  </a:spcBef>
                  <a:spcAft>
                    <a:spcPct val="0"/>
                  </a:spcAft>
                  <a:buClrTx/>
                  <a:buSzTx/>
                  <a:buFontTx/>
                  <a:buNone/>
                  <a:tabLst/>
                </a:pPr>
                <a:r>
                  <a:rPr lang="it-IT" sz="1400" b="1" i="1" dirty="0" smtClean="0">
                    <a:solidFill>
                      <a:schemeClr val="bg1"/>
                    </a:solidFill>
                    <a:latin typeface="+mj-lt"/>
                    <a:cs typeface="Calibri" panose="020F0502020204030204" pitchFamily="34" charset="0"/>
                  </a:rPr>
                  <a:t>(MIP)</a:t>
                </a:r>
              </a:p>
            </p:txBody>
          </p:sp>
          <p:sp>
            <p:nvSpPr>
              <p:cNvPr id="26" name="Up Arrow Callout 25"/>
              <p:cNvSpPr/>
              <p:nvPr/>
            </p:nvSpPr>
            <p:spPr bwMode="auto">
              <a:xfrm>
                <a:off x="6048163" y="5373216"/>
                <a:ext cx="2826391" cy="1087194"/>
              </a:xfrm>
              <a:prstGeom prst="upArrowCallout">
                <a:avLst/>
              </a:prstGeom>
              <a:solidFill>
                <a:srgbClr val="FF0000"/>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lang="it-IT" sz="1400" b="1" i="1" dirty="0" smtClean="0">
                    <a:solidFill>
                      <a:schemeClr val="bg1"/>
                    </a:solidFill>
                    <a:latin typeface="+mj-lt"/>
                    <a:cs typeface="Calibri" panose="020F0502020204030204" pitchFamily="34" charset="0"/>
                  </a:rPr>
                  <a:t>Sorveglianza fiscale (SGP)</a:t>
                </a:r>
                <a:endParaRPr kumimoji="0" lang="it-IT" sz="1400" b="1" i="1" u="none" strike="noStrike" cap="none" normalizeH="0" baseline="0" dirty="0" smtClean="0">
                  <a:ln>
                    <a:noFill/>
                  </a:ln>
                  <a:solidFill>
                    <a:schemeClr val="bg1"/>
                  </a:solidFill>
                  <a:effectLst/>
                  <a:latin typeface="+mj-lt"/>
                  <a:cs typeface="Calibri" panose="020F0502020204030204" pitchFamily="34" charset="0"/>
                </a:endParaRPr>
              </a:p>
            </p:txBody>
          </p:sp>
          <p:sp>
            <p:nvSpPr>
              <p:cNvPr id="37" name="TextBox 36"/>
              <p:cNvSpPr txBox="1"/>
              <p:nvPr/>
            </p:nvSpPr>
            <p:spPr>
              <a:xfrm>
                <a:off x="7370501" y="3715389"/>
                <a:ext cx="1676688" cy="461665"/>
              </a:xfrm>
              <a:prstGeom prst="rect">
                <a:avLst/>
              </a:prstGeom>
              <a:noFill/>
              <a:ln>
                <a:solidFill>
                  <a:schemeClr val="tx1"/>
                </a:solidFill>
                <a:prstDash val="dash"/>
              </a:ln>
            </p:spPr>
            <p:txBody>
              <a:bodyPr wrap="square" rtlCol="0">
                <a:spAutoFit/>
              </a:bodyPr>
              <a:lstStyle/>
              <a:p>
                <a:pPr algn="ctr">
                  <a:spcAft>
                    <a:spcPts val="0"/>
                  </a:spcAft>
                </a:pPr>
                <a:r>
                  <a:rPr lang="it-IT" b="1" dirty="0" smtClean="0">
                    <a:solidFill>
                      <a:schemeClr val="accent6"/>
                    </a:solidFill>
                    <a:latin typeface="Arial" panose="020B0604020202020204" pitchFamily="34" charset="0"/>
                    <a:cs typeface="Arial" panose="020B0604020202020204" pitchFamily="34" charset="0"/>
                  </a:rPr>
                  <a:t>Scarsa competitività non-di-costo</a:t>
                </a:r>
                <a:endParaRPr lang="it-IT" b="1" dirty="0">
                  <a:solidFill>
                    <a:schemeClr val="accent6"/>
                  </a:solidFill>
                  <a:latin typeface="Arial" panose="020B0604020202020204" pitchFamily="34" charset="0"/>
                  <a:cs typeface="Arial" panose="020B0604020202020204" pitchFamily="34" charset="0"/>
                </a:endParaRPr>
              </a:p>
            </p:txBody>
          </p:sp>
          <p:cxnSp>
            <p:nvCxnSpPr>
              <p:cNvPr id="40" name="Straight Connector 39"/>
              <p:cNvCxnSpPr>
                <a:stCxn id="13" idx="3"/>
                <a:endCxn id="4" idx="1"/>
              </p:cNvCxnSpPr>
              <p:nvPr/>
            </p:nvCxnSpPr>
            <p:spPr bwMode="auto">
              <a:xfrm>
                <a:off x="1723424" y="2472267"/>
                <a:ext cx="544320" cy="7983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Straight Connector 40"/>
              <p:cNvCxnSpPr>
                <a:stCxn id="37" idx="1"/>
                <a:endCxn id="5" idx="3"/>
              </p:cNvCxnSpPr>
              <p:nvPr/>
            </p:nvCxnSpPr>
            <p:spPr bwMode="auto">
              <a:xfrm flipH="1" flipV="1">
                <a:off x="6876256" y="3275024"/>
                <a:ext cx="494245" cy="67119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57161" y="2241434"/>
                <a:ext cx="1666263" cy="461665"/>
              </a:xfrm>
              <a:prstGeom prst="rect">
                <a:avLst/>
              </a:prstGeom>
              <a:noFill/>
              <a:ln>
                <a:solidFill>
                  <a:schemeClr val="tx1"/>
                </a:solidFill>
                <a:prstDash val="dash"/>
              </a:ln>
            </p:spPr>
            <p:txBody>
              <a:bodyPr wrap="square" rtlCol="0">
                <a:spAutoFit/>
              </a:bodyPr>
              <a:lstStyle/>
              <a:p>
                <a:pPr algn="ctr"/>
                <a:r>
                  <a:rPr lang="it-IT" b="1" dirty="0" smtClean="0">
                    <a:solidFill>
                      <a:schemeClr val="accent6"/>
                    </a:solidFill>
                    <a:latin typeface="Arial" panose="020B0604020202020204" pitchFamily="34" charset="0"/>
                    <a:cs typeface="Arial" panose="020B0604020202020204" pitchFamily="34" charset="0"/>
                  </a:rPr>
                  <a:t>Investimenti pubblici ridotti</a:t>
                </a:r>
                <a:endParaRPr lang="it-IT" b="1" dirty="0">
                  <a:solidFill>
                    <a:schemeClr val="accent6"/>
                  </a:solidFill>
                  <a:latin typeface="Arial" panose="020B0604020202020204" pitchFamily="34" charset="0"/>
                  <a:cs typeface="Arial" panose="020B0604020202020204" pitchFamily="34" charset="0"/>
                </a:endParaRPr>
              </a:p>
            </p:txBody>
          </p:sp>
          <p:sp>
            <p:nvSpPr>
              <p:cNvPr id="14" name="Rectangle 13"/>
              <p:cNvSpPr/>
              <p:nvPr/>
            </p:nvSpPr>
            <p:spPr>
              <a:xfrm>
                <a:off x="52021" y="2859889"/>
                <a:ext cx="1660457" cy="461665"/>
              </a:xfrm>
              <a:prstGeom prst="rect">
                <a:avLst/>
              </a:prstGeom>
              <a:ln>
                <a:solidFill>
                  <a:schemeClr val="tx1"/>
                </a:solidFill>
                <a:prstDash val="dash"/>
              </a:ln>
            </p:spPr>
            <p:txBody>
              <a:bodyPr wrap="square">
                <a:spAutoFit/>
              </a:bodyPr>
              <a:lstStyle/>
              <a:p>
                <a:pPr algn="ctr">
                  <a:spcAft>
                    <a:spcPts val="0"/>
                  </a:spcAft>
                </a:pPr>
                <a:r>
                  <a:rPr lang="it-IT" b="1" dirty="0" smtClean="0">
                    <a:solidFill>
                      <a:schemeClr val="accent6"/>
                    </a:solidFill>
                    <a:latin typeface="Arial" panose="020B0604020202020204" pitchFamily="34" charset="0"/>
                    <a:cs typeface="Arial" panose="020B0604020202020204" pitchFamily="34" charset="0"/>
                  </a:rPr>
                  <a:t>Politiche anticicliche difficili</a:t>
                </a:r>
                <a:endParaRPr lang="it-IT" b="1" dirty="0">
                  <a:solidFill>
                    <a:schemeClr val="accent6"/>
                  </a:solidFill>
                  <a:latin typeface="Arial" panose="020B0604020202020204" pitchFamily="34" charset="0"/>
                  <a:cs typeface="Arial" panose="020B0604020202020204" pitchFamily="34" charset="0"/>
                </a:endParaRPr>
              </a:p>
            </p:txBody>
          </p:sp>
          <p:sp>
            <p:nvSpPr>
              <p:cNvPr id="15" name="Rectangle 14"/>
              <p:cNvSpPr/>
              <p:nvPr/>
            </p:nvSpPr>
            <p:spPr>
              <a:xfrm>
                <a:off x="52021" y="3484557"/>
                <a:ext cx="1666263" cy="461665"/>
              </a:xfrm>
              <a:prstGeom prst="rect">
                <a:avLst/>
              </a:prstGeom>
              <a:ln>
                <a:solidFill>
                  <a:schemeClr val="tx1"/>
                </a:solidFill>
                <a:prstDash val="dash"/>
              </a:ln>
            </p:spPr>
            <p:txBody>
              <a:bodyPr wrap="square">
                <a:spAutoFit/>
              </a:bodyPr>
              <a:lstStyle/>
              <a:p>
                <a:pPr algn="ctr"/>
                <a:r>
                  <a:rPr lang="it-IT" b="1" dirty="0">
                    <a:solidFill>
                      <a:schemeClr val="accent6"/>
                    </a:solidFill>
                    <a:latin typeface="Arial" panose="020B0604020202020204" pitchFamily="34" charset="0"/>
                    <a:cs typeface="Arial" panose="020B0604020202020204" pitchFamily="34" charset="0"/>
                  </a:rPr>
                  <a:t>V</a:t>
                </a:r>
                <a:r>
                  <a:rPr lang="it-IT" b="1" dirty="0" smtClean="0">
                    <a:solidFill>
                      <a:schemeClr val="accent6"/>
                    </a:solidFill>
                    <a:latin typeface="Arial" panose="020B0604020202020204" pitchFamily="34" charset="0"/>
                    <a:cs typeface="Arial" panose="020B0604020202020204" pitchFamily="34" charset="0"/>
                  </a:rPr>
                  <a:t>ulnerabilità sui mercati finanziari</a:t>
                </a:r>
                <a:endParaRPr lang="it-IT" b="1" dirty="0">
                  <a:solidFill>
                    <a:schemeClr val="accent6"/>
                  </a:solidFill>
                  <a:latin typeface="Arial" panose="020B0604020202020204" pitchFamily="34" charset="0"/>
                  <a:cs typeface="Arial" panose="020B0604020202020204" pitchFamily="34" charset="0"/>
                </a:endParaRPr>
              </a:p>
            </p:txBody>
          </p:sp>
          <p:sp>
            <p:nvSpPr>
              <p:cNvPr id="16" name="Rectangle 15"/>
              <p:cNvSpPr/>
              <p:nvPr/>
            </p:nvSpPr>
            <p:spPr>
              <a:xfrm>
                <a:off x="57161" y="4133403"/>
                <a:ext cx="1671253" cy="461665"/>
              </a:xfrm>
              <a:prstGeom prst="rect">
                <a:avLst/>
              </a:prstGeom>
              <a:ln>
                <a:solidFill>
                  <a:schemeClr val="tx1"/>
                </a:solidFill>
                <a:prstDash val="dash"/>
              </a:ln>
            </p:spPr>
            <p:txBody>
              <a:bodyPr wrap="square">
                <a:spAutoFit/>
              </a:bodyPr>
              <a:lstStyle/>
              <a:p>
                <a:pPr algn="ctr">
                  <a:spcAft>
                    <a:spcPts val="0"/>
                  </a:spcAft>
                </a:pPr>
                <a:r>
                  <a:rPr lang="it-IT" b="1" dirty="0" smtClean="0">
                    <a:solidFill>
                      <a:schemeClr val="accent6"/>
                    </a:solidFill>
                    <a:latin typeface="Arial" panose="020B0604020202020204" pitchFamily="34" charset="0"/>
                    <a:cs typeface="Arial" panose="020B0604020202020204" pitchFamily="34" charset="0"/>
                  </a:rPr>
                  <a:t>Maggiori rischi di sostenibilità</a:t>
                </a:r>
                <a:endParaRPr lang="it-IT" b="1" dirty="0">
                  <a:solidFill>
                    <a:schemeClr val="accent6"/>
                  </a:solidFill>
                  <a:latin typeface="Arial" panose="020B0604020202020204" pitchFamily="34" charset="0"/>
                  <a:cs typeface="Arial" panose="020B0604020202020204" pitchFamily="34" charset="0"/>
                </a:endParaRPr>
              </a:p>
            </p:txBody>
          </p:sp>
          <p:cxnSp>
            <p:nvCxnSpPr>
              <p:cNvPr id="31" name="Straight Connector 30"/>
              <p:cNvCxnSpPr>
                <a:stCxn id="14" idx="3"/>
                <a:endCxn id="4" idx="1"/>
              </p:cNvCxnSpPr>
              <p:nvPr/>
            </p:nvCxnSpPr>
            <p:spPr bwMode="auto">
              <a:xfrm>
                <a:off x="1712478" y="3090722"/>
                <a:ext cx="555266" cy="1798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Straight Connector 33"/>
              <p:cNvCxnSpPr>
                <a:stCxn id="15" idx="3"/>
                <a:endCxn id="4" idx="1"/>
              </p:cNvCxnSpPr>
              <p:nvPr/>
            </p:nvCxnSpPr>
            <p:spPr bwMode="auto">
              <a:xfrm flipV="1">
                <a:off x="1718284" y="3270584"/>
                <a:ext cx="549460" cy="44480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a:stCxn id="16" idx="3"/>
                <a:endCxn id="4" idx="1"/>
              </p:cNvCxnSpPr>
              <p:nvPr/>
            </p:nvCxnSpPr>
            <p:spPr bwMode="auto">
              <a:xfrm flipV="1">
                <a:off x="1728414" y="3270584"/>
                <a:ext cx="539330" cy="10936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TextBox 26"/>
            <p:cNvSpPr txBox="1"/>
            <p:nvPr/>
          </p:nvSpPr>
          <p:spPr>
            <a:xfrm>
              <a:off x="7392075" y="1471191"/>
              <a:ext cx="1676688" cy="461665"/>
            </a:xfrm>
            <a:prstGeom prst="rect">
              <a:avLst/>
            </a:prstGeom>
            <a:noFill/>
            <a:ln>
              <a:solidFill>
                <a:schemeClr val="tx1"/>
              </a:solidFill>
              <a:prstDash val="dash"/>
            </a:ln>
          </p:spPr>
          <p:txBody>
            <a:bodyPr wrap="square" rtlCol="0">
              <a:spAutoFit/>
            </a:bodyPr>
            <a:lstStyle/>
            <a:p>
              <a:pPr algn="ctr">
                <a:spcAft>
                  <a:spcPts val="0"/>
                </a:spcAft>
              </a:pPr>
              <a:r>
                <a:rPr lang="it-IT" b="1" dirty="0" smtClean="0">
                  <a:solidFill>
                    <a:schemeClr val="accent6"/>
                  </a:solidFill>
                  <a:latin typeface="Arial" panose="020B0604020202020204" pitchFamily="34" charset="0"/>
                  <a:cs typeface="Arial" panose="020B0604020202020204" pitchFamily="34" charset="0"/>
                </a:rPr>
                <a:t>Crescita potenziale molto bassa</a:t>
              </a:r>
              <a:endParaRPr lang="it-IT" b="1" dirty="0">
                <a:solidFill>
                  <a:schemeClr val="accent6"/>
                </a:solidFill>
                <a:latin typeface="Arial" panose="020B0604020202020204" pitchFamily="34" charset="0"/>
                <a:cs typeface="Arial" panose="020B0604020202020204" pitchFamily="34" charset="0"/>
              </a:endParaRPr>
            </a:p>
          </p:txBody>
        </p:sp>
        <p:sp>
          <p:nvSpPr>
            <p:cNvPr id="42" name="TextBox 41"/>
            <p:cNvSpPr txBox="1"/>
            <p:nvPr/>
          </p:nvSpPr>
          <p:spPr>
            <a:xfrm>
              <a:off x="7392075" y="2139085"/>
              <a:ext cx="1676688" cy="461665"/>
            </a:xfrm>
            <a:prstGeom prst="rect">
              <a:avLst/>
            </a:prstGeom>
            <a:noFill/>
            <a:ln>
              <a:solidFill>
                <a:schemeClr val="tx1"/>
              </a:solidFill>
              <a:prstDash val="dash"/>
            </a:ln>
          </p:spPr>
          <p:txBody>
            <a:bodyPr wrap="square" rtlCol="0">
              <a:spAutoFit/>
            </a:bodyPr>
            <a:lstStyle/>
            <a:p>
              <a:pPr algn="ctr">
                <a:spcAft>
                  <a:spcPts val="0"/>
                </a:spcAft>
              </a:pPr>
              <a:r>
                <a:rPr lang="it-IT" b="1" dirty="0" smtClean="0">
                  <a:solidFill>
                    <a:schemeClr val="accent6"/>
                  </a:solidFill>
                  <a:latin typeface="Arial" panose="020B0604020202020204" pitchFamily="34" charset="0"/>
                  <a:cs typeface="Arial" panose="020B0604020202020204" pitchFamily="34" charset="0"/>
                </a:rPr>
                <a:t>Dinamica dei salari moderata</a:t>
              </a:r>
              <a:endParaRPr lang="it-IT" b="1" dirty="0">
                <a:solidFill>
                  <a:schemeClr val="accent6"/>
                </a:solidFill>
                <a:latin typeface="Arial" panose="020B0604020202020204" pitchFamily="34" charset="0"/>
                <a:cs typeface="Arial" panose="020B0604020202020204" pitchFamily="34" charset="0"/>
              </a:endParaRPr>
            </a:p>
          </p:txBody>
        </p:sp>
      </p:grpSp>
      <p:cxnSp>
        <p:nvCxnSpPr>
          <p:cNvPr id="36" name="Straight Connector 35"/>
          <p:cNvCxnSpPr>
            <a:stCxn id="42" idx="1"/>
            <a:endCxn id="5" idx="3"/>
          </p:cNvCxnSpPr>
          <p:nvPr/>
        </p:nvCxnSpPr>
        <p:spPr bwMode="auto">
          <a:xfrm flipH="1">
            <a:off x="6897830" y="3119494"/>
            <a:ext cx="494245" cy="44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6" name="Slide Number Placeholder 3"/>
          <p:cNvSpPr>
            <a:spLocks noGrp="1"/>
          </p:cNvSpPr>
          <p:nvPr>
            <p:ph type="sldNum" sz="quarter" idx="12"/>
          </p:nvPr>
        </p:nvSpPr>
        <p:spPr>
          <a:xfrm>
            <a:off x="8460433" y="6377750"/>
            <a:ext cx="683568" cy="476250"/>
          </a:xfrm>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F46E32A6-D23D-48F0-9D00-EAC0A35BEB2B}" type="slidenum">
              <a:rPr lang="it-IT" altLang="en-US" sz="1400" i="0" smtClean="0">
                <a:solidFill>
                  <a:schemeClr val="tx1"/>
                </a:solidFill>
                <a:latin typeface="Times New Roman" panose="02020603050405020304" pitchFamily="18" charset="0"/>
                <a:cs typeface="Times New Roman" panose="02020603050405020304" pitchFamily="18" charset="0"/>
              </a:rPr>
              <a:pPr eaLnBrk="1" hangingPunct="1">
                <a:spcBef>
                  <a:spcPct val="0"/>
                </a:spcBef>
                <a:buClrTx/>
                <a:buFontTx/>
                <a:buNone/>
              </a:pPr>
              <a:t>14</a:t>
            </a:fld>
            <a:endParaRPr lang="it-IT" altLang="en-US" sz="1400" i="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189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Quattro raccomandazioni nel 2017</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52342167"/>
              </p:ext>
            </p:extLst>
          </p:nvPr>
        </p:nvGraphicFramePr>
        <p:xfrm>
          <a:off x="457200" y="2492375"/>
          <a:ext cx="82296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2340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Finanza pubblica</a:t>
            </a:r>
            <a:endParaRPr lang="en-GB" dirty="0"/>
          </a:p>
        </p:txBody>
      </p:sp>
      <p:sp>
        <p:nvSpPr>
          <p:cNvPr id="3" name="Content Placeholder 2"/>
          <p:cNvSpPr>
            <a:spLocks noGrp="1"/>
          </p:cNvSpPr>
          <p:nvPr>
            <p:ph idx="1"/>
          </p:nvPr>
        </p:nvSpPr>
        <p:spPr>
          <a:xfrm>
            <a:off x="455786" y="2372599"/>
            <a:ext cx="8220670" cy="4080737"/>
          </a:xfrm>
        </p:spPr>
        <p:style>
          <a:lnRef idx="2">
            <a:schemeClr val="accent2"/>
          </a:lnRef>
          <a:fillRef idx="1">
            <a:schemeClr val="lt1"/>
          </a:fillRef>
          <a:effectRef idx="0">
            <a:schemeClr val="accent2"/>
          </a:effectRef>
          <a:fontRef idx="minor">
            <a:schemeClr val="dk1"/>
          </a:fontRef>
        </p:style>
        <p:txBody>
          <a:bodyPr/>
          <a:lstStyle/>
          <a:p>
            <a:pPr>
              <a:buClrTx/>
            </a:pPr>
            <a:r>
              <a:rPr lang="it-IT" sz="1400" i="0" dirty="0" smtClean="0"/>
              <a:t>La Commissione chiede un </a:t>
            </a:r>
            <a:r>
              <a:rPr lang="it-IT" sz="1400" b="1" i="0" dirty="0" smtClean="0"/>
              <a:t>consistente sforzo </a:t>
            </a:r>
            <a:r>
              <a:rPr lang="it-IT" sz="1400" i="0" dirty="0" smtClean="0"/>
              <a:t>di correzione del bilancio pubblico nel 2018: l'Italia deve perseguire </a:t>
            </a:r>
            <a:r>
              <a:rPr lang="it-IT" sz="1400" i="0" dirty="0"/>
              <a:t>la politica di bilancio in linea con i requisiti del </a:t>
            </a:r>
            <a:r>
              <a:rPr lang="it-IT" sz="1400" b="1" i="0" dirty="0"/>
              <a:t>braccio preventivo</a:t>
            </a:r>
            <a:r>
              <a:rPr lang="it-IT" sz="1400" i="0" dirty="0"/>
              <a:t> </a:t>
            </a:r>
            <a:r>
              <a:rPr lang="it-IT" sz="1400" i="0" dirty="0" smtClean="0"/>
              <a:t>del piano </a:t>
            </a:r>
            <a:r>
              <a:rPr lang="it-IT" sz="1400" i="0" dirty="0"/>
              <a:t>di stabilità e </a:t>
            </a:r>
            <a:r>
              <a:rPr lang="it-IT" sz="1400" i="0" dirty="0" smtClean="0"/>
              <a:t>crescita.</a:t>
            </a:r>
          </a:p>
          <a:p>
            <a:pPr>
              <a:buClrTx/>
            </a:pPr>
            <a:r>
              <a:rPr lang="it-IT" sz="1400" i="0" dirty="0" smtClean="0"/>
              <a:t>L'Italia deve conseguire </a:t>
            </a:r>
            <a:r>
              <a:rPr lang="it-IT" sz="1400" i="0" dirty="0"/>
              <a:t>una </a:t>
            </a:r>
            <a:r>
              <a:rPr lang="it-IT" sz="1400" b="1" i="0" dirty="0"/>
              <a:t>posizione di </a:t>
            </a:r>
            <a:r>
              <a:rPr lang="it-IT" sz="1400" b="1" i="0" dirty="0" smtClean="0"/>
              <a:t>bilancio </a:t>
            </a:r>
            <a:r>
              <a:rPr lang="it-IT" sz="1400" i="0" dirty="0" smtClean="0"/>
              <a:t>che contribuisca a:</a:t>
            </a:r>
          </a:p>
          <a:p>
            <a:pPr lvl="1">
              <a:buClrTx/>
            </a:pPr>
            <a:r>
              <a:rPr lang="it-IT" sz="1400" b="0" dirty="0"/>
              <a:t>R</a:t>
            </a:r>
            <a:r>
              <a:rPr lang="it-IT" sz="1400" b="0" i="0" dirty="0" smtClean="0"/>
              <a:t>afforzare </a:t>
            </a:r>
            <a:r>
              <a:rPr lang="it-IT" sz="1400" b="0" i="0" dirty="0"/>
              <a:t>la </a:t>
            </a:r>
            <a:r>
              <a:rPr lang="it-IT" sz="1400" i="0" dirty="0"/>
              <a:t>ripresa</a:t>
            </a:r>
            <a:r>
              <a:rPr lang="it-IT" sz="1400" b="0" i="0" dirty="0"/>
              <a:t> in </a:t>
            </a:r>
            <a:r>
              <a:rPr lang="it-IT" sz="1400" b="0" i="0" dirty="0" smtClean="0"/>
              <a:t>corso;</a:t>
            </a:r>
          </a:p>
          <a:p>
            <a:pPr lvl="1">
              <a:buClrTx/>
            </a:pPr>
            <a:r>
              <a:rPr lang="it-IT" sz="1400" b="0" dirty="0"/>
              <a:t>A</a:t>
            </a:r>
            <a:r>
              <a:rPr lang="it-IT" sz="1400" b="0" i="0" dirty="0" smtClean="0"/>
              <a:t>ssicurare </a:t>
            </a:r>
            <a:r>
              <a:rPr lang="it-IT" sz="1400" b="0" i="0" dirty="0"/>
              <a:t>la </a:t>
            </a:r>
            <a:r>
              <a:rPr lang="it-IT" sz="1400" i="0" dirty="0" smtClean="0"/>
              <a:t>sostenibilità</a:t>
            </a:r>
            <a:r>
              <a:rPr lang="it-IT" sz="1400" b="0" i="0" dirty="0" smtClean="0"/>
              <a:t> delle </a:t>
            </a:r>
            <a:r>
              <a:rPr lang="it-IT" sz="1400" b="0" i="0" dirty="0"/>
              <a:t>finanze </a:t>
            </a:r>
            <a:r>
              <a:rPr lang="it-IT" sz="1400" b="0" i="0" dirty="0" smtClean="0"/>
              <a:t>pubbliche.</a:t>
            </a:r>
          </a:p>
          <a:p>
            <a:pPr>
              <a:buClrTx/>
            </a:pPr>
            <a:r>
              <a:rPr lang="it-IT" sz="1400" i="0" dirty="0"/>
              <a:t>L'Italia deve </a:t>
            </a:r>
            <a:r>
              <a:rPr lang="it-IT" sz="1400" i="0" dirty="0" smtClean="0"/>
              <a:t>sforzarsi di trasferire </a:t>
            </a:r>
            <a:r>
              <a:rPr lang="it-IT" sz="1400" i="0" dirty="0"/>
              <a:t>il </a:t>
            </a:r>
            <a:r>
              <a:rPr lang="it-IT" sz="1400" b="1" i="0" dirty="0"/>
              <a:t>carico fiscale </a:t>
            </a:r>
            <a:r>
              <a:rPr lang="it-IT" sz="1400" i="0" dirty="0"/>
              <a:t>gravante sui fattori produttivi verso imposte meno penalizzanti per la </a:t>
            </a:r>
            <a:r>
              <a:rPr lang="it-IT" sz="1400" i="0" dirty="0" smtClean="0"/>
              <a:t>crescita, e in particolare:</a:t>
            </a:r>
          </a:p>
          <a:p>
            <a:pPr lvl="1">
              <a:buClrTx/>
            </a:pPr>
            <a:r>
              <a:rPr lang="it-IT" sz="1400" b="0" dirty="0" smtClean="0"/>
              <a:t>Ridurre entità e numero </a:t>
            </a:r>
            <a:r>
              <a:rPr lang="it-IT" sz="1400" b="0" dirty="0"/>
              <a:t>delle </a:t>
            </a:r>
            <a:r>
              <a:rPr lang="it-IT" sz="1400" dirty="0"/>
              <a:t>agevolazioni </a:t>
            </a:r>
            <a:r>
              <a:rPr lang="it-IT" sz="1400" dirty="0" smtClean="0"/>
              <a:t>fiscali</a:t>
            </a:r>
            <a:endParaRPr lang="it-IT" sz="1400" dirty="0"/>
          </a:p>
          <a:p>
            <a:pPr lvl="1">
              <a:buClrTx/>
            </a:pPr>
            <a:r>
              <a:rPr lang="it-IT" sz="1400" b="0" dirty="0"/>
              <a:t>R</a:t>
            </a:r>
            <a:r>
              <a:rPr lang="it-IT" sz="1400" b="0" i="0" dirty="0" smtClean="0"/>
              <a:t>iforma dell'obsoleto </a:t>
            </a:r>
            <a:r>
              <a:rPr lang="it-IT" sz="1400" i="0" dirty="0"/>
              <a:t>sistema </a:t>
            </a:r>
            <a:r>
              <a:rPr lang="it-IT" sz="1400" i="0" dirty="0" smtClean="0"/>
              <a:t>catastale</a:t>
            </a:r>
            <a:endParaRPr lang="it-IT" sz="1400" b="0" i="0" dirty="0" smtClean="0"/>
          </a:p>
          <a:p>
            <a:pPr lvl="1">
              <a:buClrTx/>
            </a:pPr>
            <a:r>
              <a:rPr lang="it-IT" sz="1400" b="0" dirty="0"/>
              <a:t>R</a:t>
            </a:r>
            <a:r>
              <a:rPr lang="it-IT" sz="1400" b="0" i="0" dirty="0" smtClean="0"/>
              <a:t>eintroduzione </a:t>
            </a:r>
            <a:r>
              <a:rPr lang="it-IT" sz="1400" b="0" i="0" dirty="0"/>
              <a:t>dell'</a:t>
            </a:r>
            <a:r>
              <a:rPr lang="it-IT" sz="1400" i="0" dirty="0"/>
              <a:t>imposta sulla prima casa </a:t>
            </a:r>
            <a:r>
              <a:rPr lang="it-IT" sz="1400" b="0" dirty="0" smtClean="0"/>
              <a:t>per le </a:t>
            </a:r>
            <a:r>
              <a:rPr lang="it-IT" sz="1400" b="0" i="0" dirty="0" smtClean="0"/>
              <a:t>famiglie </a:t>
            </a:r>
            <a:r>
              <a:rPr lang="it-IT" sz="1400" b="0" i="0" dirty="0"/>
              <a:t>con </a:t>
            </a:r>
            <a:r>
              <a:rPr lang="it-IT" sz="1400" b="0" i="0" dirty="0" smtClean="0"/>
              <a:t>reddito più </a:t>
            </a:r>
            <a:r>
              <a:rPr lang="it-IT" sz="1400" b="0" i="0" dirty="0"/>
              <a:t>elevato. </a:t>
            </a:r>
          </a:p>
          <a:p>
            <a:pPr>
              <a:buClrTx/>
            </a:pPr>
            <a:r>
              <a:rPr lang="it-IT" sz="1400" i="0" dirty="0" smtClean="0"/>
              <a:t>L'Italia deve ampliare </a:t>
            </a:r>
            <a:r>
              <a:rPr lang="it-IT" sz="1400" i="0" dirty="0"/>
              <a:t>l'uso obbligatorio dei </a:t>
            </a:r>
            <a:r>
              <a:rPr lang="it-IT" sz="1400" b="1" i="0" dirty="0"/>
              <a:t>sistemi elettronici </a:t>
            </a:r>
            <a:r>
              <a:rPr lang="it-IT" sz="1400" i="0" dirty="0"/>
              <a:t>di fatturazione e pagamento.</a:t>
            </a:r>
            <a:endParaRPr lang="en-GB" sz="1400" dirty="0"/>
          </a:p>
        </p:txBody>
      </p:sp>
      <p:sp>
        <p:nvSpPr>
          <p:cNvPr id="4" name="AutoShape 2" descr="bank, banking, b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ank, banking, bl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Money, Money Tower, Coins, Euro, € Coin, Speci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492473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PA e giustizia</a:t>
            </a:r>
            <a:endParaRPr lang="en-GB" dirty="0"/>
          </a:p>
        </p:txBody>
      </p:sp>
      <p:sp>
        <p:nvSpPr>
          <p:cNvPr id="3" name="Content Placeholder 2"/>
          <p:cNvSpPr>
            <a:spLocks noGrp="1"/>
          </p:cNvSpPr>
          <p:nvPr>
            <p:ph idx="1"/>
          </p:nvPr>
        </p:nvSpPr>
        <p:spPr>
          <a:xfrm>
            <a:off x="457200" y="2492375"/>
            <a:ext cx="8147248" cy="3672929"/>
          </a:xfrm>
        </p:spPr>
        <p:style>
          <a:lnRef idx="2">
            <a:schemeClr val="accent2"/>
          </a:lnRef>
          <a:fillRef idx="1">
            <a:schemeClr val="lt1"/>
          </a:fillRef>
          <a:effectRef idx="0">
            <a:schemeClr val="accent2"/>
          </a:effectRef>
          <a:fontRef idx="minor">
            <a:schemeClr val="dk1"/>
          </a:fontRef>
        </p:style>
        <p:txBody>
          <a:bodyPr/>
          <a:lstStyle/>
          <a:p>
            <a:pPr>
              <a:buClrTx/>
            </a:pPr>
            <a:r>
              <a:rPr lang="it-IT" sz="1400" i="0" dirty="0" smtClean="0"/>
              <a:t>L'Italia deve ridurre </a:t>
            </a:r>
            <a:r>
              <a:rPr lang="it-IT" sz="1400" i="0" dirty="0"/>
              <a:t>la durata del </a:t>
            </a:r>
            <a:r>
              <a:rPr lang="it-IT" sz="1400" b="1" i="0" dirty="0"/>
              <a:t>processo civile </a:t>
            </a:r>
            <a:r>
              <a:rPr lang="it-IT" sz="1400" i="0" dirty="0" smtClean="0"/>
              <a:t>mediante </a:t>
            </a:r>
            <a:r>
              <a:rPr lang="it-IT" sz="1400" i="0" dirty="0"/>
              <a:t>una gestione efficiente </a:t>
            </a:r>
            <a:r>
              <a:rPr lang="it-IT" sz="1400" i="0" dirty="0" smtClean="0"/>
              <a:t>dei procedimenti </a:t>
            </a:r>
            <a:r>
              <a:rPr lang="it-IT" sz="1400" i="0" dirty="0"/>
              <a:t>e norme per assicurare la disciplina processuale. </a:t>
            </a:r>
            <a:endParaRPr lang="it-IT" sz="1400" i="0" dirty="0" smtClean="0"/>
          </a:p>
          <a:p>
            <a:pPr>
              <a:buClrTx/>
            </a:pPr>
            <a:r>
              <a:rPr lang="it-IT" sz="1400" i="0" dirty="0" smtClean="0"/>
              <a:t>La Commissione si attende un potenziamento della </a:t>
            </a:r>
            <a:r>
              <a:rPr lang="it-IT" sz="1400" b="1" i="0" dirty="0" smtClean="0"/>
              <a:t>lotta contro </a:t>
            </a:r>
            <a:r>
              <a:rPr lang="it-IT" sz="1400" b="1" i="0" dirty="0"/>
              <a:t>la corruzione</a:t>
            </a:r>
            <a:r>
              <a:rPr lang="it-IT" sz="1400" i="0" dirty="0"/>
              <a:t>, in particolare riformando l'istituto della </a:t>
            </a:r>
            <a:r>
              <a:rPr lang="it-IT" sz="1400" i="0" dirty="0" smtClean="0"/>
              <a:t>prescrizione. </a:t>
            </a:r>
          </a:p>
          <a:p>
            <a:pPr>
              <a:buClrTx/>
            </a:pPr>
            <a:r>
              <a:rPr lang="it-IT" sz="1400" i="0" dirty="0" smtClean="0"/>
              <a:t>L'Italia deve completare </a:t>
            </a:r>
            <a:r>
              <a:rPr lang="it-IT" sz="1400" i="0" dirty="0"/>
              <a:t>la </a:t>
            </a:r>
            <a:r>
              <a:rPr lang="it-IT" sz="1400" b="1" i="0" dirty="0"/>
              <a:t>riforma del pubblico impiego</a:t>
            </a:r>
            <a:r>
              <a:rPr lang="it-IT" sz="1400" i="0" dirty="0"/>
              <a:t> e migliorare l'efficienza delle </a:t>
            </a:r>
            <a:r>
              <a:rPr lang="it-IT" sz="1400" i="0" dirty="0" smtClean="0"/>
              <a:t>imprese pubbliche</a:t>
            </a:r>
            <a:r>
              <a:rPr lang="it-IT" sz="1400" i="0" dirty="0"/>
              <a:t>. </a:t>
            </a:r>
            <a:endParaRPr lang="it-IT" sz="1400" i="0" dirty="0" smtClean="0"/>
          </a:p>
          <a:p>
            <a:pPr>
              <a:buClrTx/>
            </a:pPr>
            <a:r>
              <a:rPr lang="it-IT" sz="1400" i="0" dirty="0" smtClean="0"/>
              <a:t>L'Italia deve adottare </a:t>
            </a:r>
            <a:r>
              <a:rPr lang="it-IT" sz="1400" i="0" dirty="0"/>
              <a:t>e attuare rapidamente la </a:t>
            </a:r>
            <a:r>
              <a:rPr lang="it-IT" sz="1400" b="1" i="0" dirty="0"/>
              <a:t>legge sulla concorrenza </a:t>
            </a:r>
            <a:r>
              <a:rPr lang="it-IT" sz="1400" i="0" dirty="0"/>
              <a:t>rimasta </a:t>
            </a:r>
            <a:r>
              <a:rPr lang="it-IT" sz="1400" i="0" dirty="0" smtClean="0"/>
              <a:t>in sospeso </a:t>
            </a:r>
            <a:r>
              <a:rPr lang="it-IT" sz="1400" i="0" dirty="0"/>
              <a:t>e rimuovere le rimanenti restrizioni alla concorrenza</a:t>
            </a:r>
            <a:r>
              <a:rPr lang="it-IT" sz="1400" i="0" dirty="0" smtClean="0"/>
              <a:t>.</a:t>
            </a:r>
          </a:p>
          <a:p>
            <a:endParaRPr lang="en-GB" sz="1400" dirty="0"/>
          </a:p>
        </p:txBody>
      </p:sp>
    </p:spTree>
    <p:extLst>
      <p:ext uri="{BB962C8B-B14F-4D97-AF65-F5344CB8AC3E}">
        <p14:creationId xmlns:p14="http://schemas.microsoft.com/office/powerpoint/2010/main" xmlns="" val="3133012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Settore finanziario</a:t>
            </a:r>
            <a:endParaRPr lang="en-GB" dirty="0"/>
          </a:p>
        </p:txBody>
      </p:sp>
      <p:sp>
        <p:nvSpPr>
          <p:cNvPr id="3" name="Content Placeholder 2"/>
          <p:cNvSpPr>
            <a:spLocks noGrp="1"/>
          </p:cNvSpPr>
          <p:nvPr>
            <p:ph idx="1"/>
          </p:nvPr>
        </p:nvSpPr>
        <p:spPr>
          <a:xfrm>
            <a:off x="457200" y="2636291"/>
            <a:ext cx="8147248" cy="3529013"/>
          </a:xfrm>
        </p:spPr>
        <p:style>
          <a:lnRef idx="2">
            <a:schemeClr val="accent2"/>
          </a:lnRef>
          <a:fillRef idx="1">
            <a:schemeClr val="lt1"/>
          </a:fillRef>
          <a:effectRef idx="0">
            <a:schemeClr val="accent2"/>
          </a:effectRef>
          <a:fontRef idx="minor">
            <a:schemeClr val="dk1"/>
          </a:fontRef>
        </p:style>
        <p:txBody>
          <a:bodyPr/>
          <a:lstStyle/>
          <a:p>
            <a:pPr>
              <a:buClrTx/>
            </a:pPr>
            <a:r>
              <a:rPr lang="it-IT" sz="1600" i="0" dirty="0" smtClean="0"/>
              <a:t>La Commissione si attende un'accelerazione nella </a:t>
            </a:r>
            <a:r>
              <a:rPr lang="it-IT" sz="1600" i="0" dirty="0"/>
              <a:t>riduzione dello stock dei </a:t>
            </a:r>
            <a:r>
              <a:rPr lang="it-IT" sz="1600" b="1" i="0" dirty="0"/>
              <a:t>crediti deteriorati</a:t>
            </a:r>
            <a:r>
              <a:rPr lang="it-IT" sz="1600" i="0" dirty="0"/>
              <a:t> </a:t>
            </a:r>
            <a:r>
              <a:rPr lang="it-IT" sz="1600" i="0" dirty="0" smtClean="0"/>
              <a:t>e un rafforzamento degli </a:t>
            </a:r>
            <a:r>
              <a:rPr lang="it-IT" sz="1600" i="0" dirty="0"/>
              <a:t>incentivi </a:t>
            </a:r>
            <a:r>
              <a:rPr lang="it-IT" sz="1600" i="0" dirty="0" smtClean="0"/>
              <a:t>alla </a:t>
            </a:r>
            <a:r>
              <a:rPr lang="it-IT" sz="1600" b="1" i="0" dirty="0" smtClean="0"/>
              <a:t>ristrutturazione</a:t>
            </a:r>
            <a:r>
              <a:rPr lang="it-IT" sz="1600" i="0" dirty="0" smtClean="0"/>
              <a:t> </a:t>
            </a:r>
            <a:r>
              <a:rPr lang="it-IT" sz="1600" i="0" dirty="0"/>
              <a:t>e al </a:t>
            </a:r>
            <a:r>
              <a:rPr lang="it-IT" sz="1600" b="1" i="0" dirty="0"/>
              <a:t>risanamento</a:t>
            </a:r>
            <a:r>
              <a:rPr lang="it-IT" sz="1600" i="0" dirty="0"/>
              <a:t> dei bilanci, in particolare nel segmento delle </a:t>
            </a:r>
            <a:r>
              <a:rPr lang="it-IT" sz="1600" i="0" dirty="0" smtClean="0"/>
              <a:t>banche soggette alla vigilanza </a:t>
            </a:r>
            <a:r>
              <a:rPr lang="it-IT" sz="1600" i="0" dirty="0"/>
              <a:t>nazionale. </a:t>
            </a:r>
            <a:endParaRPr lang="it-IT" sz="1600" i="0" dirty="0" smtClean="0"/>
          </a:p>
          <a:p>
            <a:pPr>
              <a:buClrTx/>
            </a:pPr>
            <a:r>
              <a:rPr lang="it-IT" sz="1600" i="0" dirty="0" smtClean="0"/>
              <a:t>L'Italia deve adottare </a:t>
            </a:r>
            <a:r>
              <a:rPr lang="it-IT" sz="1600" i="0" dirty="0"/>
              <a:t>la </a:t>
            </a:r>
            <a:r>
              <a:rPr lang="it-IT" sz="1600" b="1" i="0" dirty="0"/>
              <a:t>revisione complessiva </a:t>
            </a:r>
            <a:r>
              <a:rPr lang="it-IT" sz="1600" i="0" dirty="0"/>
              <a:t>del </a:t>
            </a:r>
            <a:r>
              <a:rPr lang="it-IT" sz="1600" i="0" dirty="0" smtClean="0"/>
              <a:t>quadro normativo </a:t>
            </a:r>
            <a:r>
              <a:rPr lang="it-IT" sz="1600" i="0" dirty="0"/>
              <a:t>in materia di </a:t>
            </a:r>
            <a:r>
              <a:rPr lang="it-IT" sz="1600" b="1" i="0" dirty="0"/>
              <a:t>insolvenza </a:t>
            </a:r>
            <a:r>
              <a:rPr lang="it-IT" sz="1600" i="0" dirty="0"/>
              <a:t>e di </a:t>
            </a:r>
            <a:r>
              <a:rPr lang="it-IT" sz="1600" b="1" i="0" dirty="0"/>
              <a:t>escussione delle garanzie</a:t>
            </a:r>
            <a:r>
              <a:rPr lang="it-IT" sz="1600" i="0" dirty="0"/>
              <a:t>.</a:t>
            </a:r>
            <a:endParaRPr lang="en-GB" sz="1600" dirty="0"/>
          </a:p>
        </p:txBody>
      </p:sp>
    </p:spTree>
    <p:extLst>
      <p:ext uri="{BB962C8B-B14F-4D97-AF65-F5344CB8AC3E}">
        <p14:creationId xmlns:p14="http://schemas.microsoft.com/office/powerpoint/2010/main" xmlns="" val="3508716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Mercato del lavoro</a:t>
            </a:r>
            <a:endParaRPr lang="en-GB" dirty="0"/>
          </a:p>
        </p:txBody>
      </p:sp>
      <p:sp>
        <p:nvSpPr>
          <p:cNvPr id="3" name="Content Placeholder 2"/>
          <p:cNvSpPr>
            <a:spLocks noGrp="1"/>
          </p:cNvSpPr>
          <p:nvPr>
            <p:ph idx="1"/>
          </p:nvPr>
        </p:nvSpPr>
        <p:spPr>
          <a:xfrm>
            <a:off x="457200" y="2492375"/>
            <a:ext cx="8075240" cy="3794126"/>
          </a:xfrm>
        </p:spPr>
        <p:style>
          <a:lnRef idx="2">
            <a:schemeClr val="accent2"/>
          </a:lnRef>
          <a:fillRef idx="1">
            <a:schemeClr val="lt1"/>
          </a:fillRef>
          <a:effectRef idx="0">
            <a:schemeClr val="accent2"/>
          </a:effectRef>
          <a:fontRef idx="minor">
            <a:schemeClr val="dk1"/>
          </a:fontRef>
        </p:style>
        <p:txBody>
          <a:bodyPr/>
          <a:lstStyle/>
          <a:p>
            <a:pPr>
              <a:buClrTx/>
            </a:pPr>
            <a:r>
              <a:rPr lang="it-IT" sz="1600" i="0" dirty="0" smtClean="0"/>
              <a:t>La Commissione si attende che venga rafforzato il </a:t>
            </a:r>
            <a:r>
              <a:rPr lang="it-IT" sz="1600" b="1" i="0" dirty="0" smtClean="0"/>
              <a:t>quadro della contrattazione collettiva </a:t>
            </a:r>
            <a:r>
              <a:rPr lang="it-IT" sz="1600" i="0" dirty="0" smtClean="0"/>
              <a:t>con il coinvolgimento delle parti sociali, al fine di permettere contratti collettivi che tengano maggiormente conto delle condizioni locali. </a:t>
            </a:r>
          </a:p>
          <a:p>
            <a:pPr>
              <a:buClrTx/>
            </a:pPr>
            <a:r>
              <a:rPr lang="it-IT" sz="1600" i="0" dirty="0" smtClean="0"/>
              <a:t>L'Italia deve assicurare efficaci </a:t>
            </a:r>
            <a:r>
              <a:rPr lang="it-IT" sz="1600" b="1" i="0" dirty="0" smtClean="0"/>
              <a:t>politiche attive </a:t>
            </a:r>
            <a:r>
              <a:rPr lang="it-IT" sz="1600" i="0" dirty="0" smtClean="0"/>
              <a:t>del mercato del lavoro. </a:t>
            </a:r>
          </a:p>
          <a:p>
            <a:pPr>
              <a:buClrTx/>
            </a:pPr>
            <a:r>
              <a:rPr lang="it-IT" sz="1600" i="0" dirty="0" smtClean="0"/>
              <a:t>L'Italia deve incentivare il lavoro dei </a:t>
            </a:r>
            <a:r>
              <a:rPr lang="it-IT" sz="1600" b="1" i="0" dirty="0" smtClean="0"/>
              <a:t>secondi percettori di reddito</a:t>
            </a:r>
            <a:r>
              <a:rPr lang="it-IT" sz="1600" i="0" dirty="0" smtClean="0"/>
              <a:t>. </a:t>
            </a:r>
          </a:p>
          <a:p>
            <a:pPr>
              <a:buClrTx/>
            </a:pPr>
            <a:r>
              <a:rPr lang="it-IT" sz="1600" i="0" dirty="0" smtClean="0"/>
              <a:t>L'Italia deve </a:t>
            </a:r>
            <a:r>
              <a:rPr lang="it-IT" sz="1600" b="1" i="0" dirty="0" smtClean="0"/>
              <a:t>razionalizzare </a:t>
            </a:r>
            <a:r>
              <a:rPr lang="it-IT" sz="1600" i="0" dirty="0" smtClean="0"/>
              <a:t>la spesa sociale e migliorarne la composizione.</a:t>
            </a:r>
            <a:endParaRPr lang="en-GB" sz="1600" i="0" dirty="0"/>
          </a:p>
        </p:txBody>
      </p:sp>
    </p:spTree>
    <p:extLst>
      <p:ext uri="{BB962C8B-B14F-4D97-AF65-F5344CB8AC3E}">
        <p14:creationId xmlns:p14="http://schemas.microsoft.com/office/powerpoint/2010/main" xmlns="" val="62052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09057"/>
            <a:ext cx="8280920" cy="5940088"/>
          </a:xfrm>
          <a:prstGeom prst="rect">
            <a:avLst/>
          </a:prstGeom>
          <a:noFill/>
        </p:spPr>
        <p:txBody>
          <a:bodyPr wrap="square" rtlCol="0">
            <a:spAutoFit/>
          </a:bodyPr>
          <a:lstStyle/>
          <a:p>
            <a:pPr marL="457200" indent="-457200">
              <a:buFont typeface="+mj-lt"/>
              <a:buAutoNum type="arabicPeriod"/>
            </a:pPr>
            <a:r>
              <a:rPr lang="it-IT" sz="2000" dirty="0" smtClean="0"/>
              <a:t>Come si affrontano queste carenze?</a:t>
            </a:r>
          </a:p>
          <a:p>
            <a:pPr marL="457200" indent="-457200">
              <a:buFont typeface="+mj-lt"/>
              <a:buAutoNum type="arabicPeriod"/>
            </a:pPr>
            <a:endParaRPr lang="it-IT" sz="2000" b="1" dirty="0"/>
          </a:p>
          <a:p>
            <a:r>
              <a:rPr lang="it-IT" sz="2000" dirty="0" smtClean="0">
                <a:sym typeface="Wingdings" panose="05000000000000000000" pitchFamily="2" charset="2"/>
              </a:rPr>
              <a:t>	 </a:t>
            </a:r>
            <a:r>
              <a:rPr lang="it-IT" sz="2000" b="1" dirty="0" smtClean="0">
                <a:sym typeface="Wingdings" panose="05000000000000000000" pitchFamily="2" charset="2"/>
              </a:rPr>
              <a:t>Con Riforme strutturali: ad esempio riforme 	per migliorare il contesto imprenditoriale</a:t>
            </a:r>
            <a:endParaRPr lang="it-IT" sz="2000" b="1" dirty="0" smtClean="0"/>
          </a:p>
          <a:p>
            <a:pPr marL="457200" indent="-457200">
              <a:buFont typeface="+mj-lt"/>
              <a:buAutoNum type="arabicPeriod"/>
            </a:pPr>
            <a:endParaRPr lang="it-IT" sz="2000" b="1" dirty="0"/>
          </a:p>
          <a:p>
            <a:pPr marL="457200" indent="-457200">
              <a:buFont typeface="+mj-lt"/>
              <a:buAutoNum type="arabicPeriod" startAt="2"/>
            </a:pPr>
            <a:r>
              <a:rPr lang="it-IT" sz="2000" dirty="0" smtClean="0"/>
              <a:t>Qual è lo strumento principale della </a:t>
            </a:r>
            <a:r>
              <a:rPr lang="it-IT" sz="2000" dirty="0"/>
              <a:t>CE per sostenere le riforme strutturali nei Paesi Membri</a:t>
            </a:r>
            <a:r>
              <a:rPr lang="it-IT" sz="2000" dirty="0" smtClean="0"/>
              <a:t>?</a:t>
            </a:r>
          </a:p>
          <a:p>
            <a:pPr marL="457200" indent="-457200">
              <a:buFont typeface="+mj-lt"/>
              <a:buAutoNum type="arabicPeriod" startAt="2"/>
            </a:pPr>
            <a:endParaRPr lang="it-IT" sz="2000" b="1" dirty="0"/>
          </a:p>
          <a:p>
            <a:r>
              <a:rPr lang="it-IT" sz="2000" dirty="0" smtClean="0">
                <a:sym typeface="Wingdings" panose="05000000000000000000" pitchFamily="2" charset="2"/>
              </a:rPr>
              <a:t>	</a:t>
            </a:r>
            <a:r>
              <a:rPr lang="it-IT" sz="2000" b="1" dirty="0" smtClean="0">
                <a:sym typeface="Wingdings" panose="05000000000000000000" pitchFamily="2" charset="2"/>
              </a:rPr>
              <a:t>Il</a:t>
            </a:r>
            <a:r>
              <a:rPr lang="it-IT" sz="2000" b="1" dirty="0" smtClean="0"/>
              <a:t> Semestre Europeo</a:t>
            </a:r>
          </a:p>
          <a:p>
            <a:endParaRPr lang="it-IT" sz="2000" dirty="0"/>
          </a:p>
          <a:p>
            <a:pPr marL="457200" indent="-457200">
              <a:buFont typeface="+mj-lt"/>
              <a:buAutoNum type="arabicPeriod" startAt="3"/>
            </a:pPr>
            <a:r>
              <a:rPr lang="it-IT" sz="2000" dirty="0" smtClean="0"/>
              <a:t>Come si suggeriscono le riforme ad un Paese membro?</a:t>
            </a:r>
          </a:p>
          <a:p>
            <a:pPr marL="457200" indent="-457200">
              <a:buFont typeface="+mj-lt"/>
              <a:buAutoNum type="arabicPeriod" startAt="3"/>
            </a:pPr>
            <a:endParaRPr lang="it-IT" sz="2000" b="1" dirty="0"/>
          </a:p>
          <a:p>
            <a:r>
              <a:rPr lang="it-IT" sz="2000" b="1" dirty="0" smtClean="0">
                <a:sym typeface="Wingdings" panose="05000000000000000000" pitchFamily="2" charset="2"/>
              </a:rPr>
              <a:t>	Con le Raccomandazioni Paese </a:t>
            </a:r>
            <a:r>
              <a:rPr lang="it-IT" sz="2000" dirty="0" smtClean="0">
                <a:sym typeface="Wingdings" panose="05000000000000000000" pitchFamily="2" charset="2"/>
              </a:rPr>
              <a:t>(la cui 	implementazione è monitorata durante il 	Semestre 	europeo successivo)</a:t>
            </a:r>
            <a:endParaRPr lang="it-IT" sz="2000" dirty="0" smtClean="0"/>
          </a:p>
          <a:p>
            <a:pPr marL="457200" indent="-457200">
              <a:buFont typeface="+mj-lt"/>
              <a:buAutoNum type="arabicPeriod"/>
            </a:pPr>
            <a:endParaRPr lang="it-IT" sz="2000" dirty="0" smtClean="0"/>
          </a:p>
          <a:p>
            <a:endParaRPr lang="en-GB" sz="2000" dirty="0"/>
          </a:p>
          <a:p>
            <a:pPr algn="just"/>
            <a:endParaRPr lang="it-IT" sz="2000" b="1" dirty="0" smtClean="0"/>
          </a:p>
          <a:p>
            <a:pPr algn="just"/>
            <a:endParaRPr lang="en-GB" sz="2000" dirty="0"/>
          </a:p>
        </p:txBody>
      </p:sp>
    </p:spTree>
    <p:extLst>
      <p:ext uri="{BB962C8B-B14F-4D97-AF65-F5344CB8AC3E}">
        <p14:creationId xmlns:p14="http://schemas.microsoft.com/office/powerpoint/2010/main" xmlns="" val="11627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24744"/>
            <a:ext cx="8784976" cy="936625"/>
          </a:xfrm>
        </p:spPr>
        <p:txBody>
          <a:bodyPr/>
          <a:lstStyle/>
          <a:p>
            <a:pPr algn="just"/>
            <a:r>
              <a:rPr lang="it-IT" sz="2400" dirty="0"/>
              <a:t>Per concludere: che ne è stato delle  </a:t>
            </a:r>
            <a:r>
              <a:rPr lang="it-IT" sz="2400" dirty="0" smtClean="0"/>
              <a:t>4 raccomandazioni </a:t>
            </a:r>
            <a:r>
              <a:rPr lang="it-IT" sz="2400" dirty="0"/>
              <a:t>per il 2017</a:t>
            </a:r>
            <a:r>
              <a:rPr lang="it-IT" sz="2400" dirty="0" smtClean="0"/>
              <a:t>? </a:t>
            </a:r>
            <a:endParaRPr lang="en-GB" sz="2400" dirty="0"/>
          </a:p>
        </p:txBody>
      </p:sp>
      <p:sp>
        <p:nvSpPr>
          <p:cNvPr id="3" name="Content Placeholder 2"/>
          <p:cNvSpPr>
            <a:spLocks noGrp="1"/>
          </p:cNvSpPr>
          <p:nvPr>
            <p:ph idx="1"/>
          </p:nvPr>
        </p:nvSpPr>
        <p:spPr>
          <a:xfrm>
            <a:off x="251520" y="2204864"/>
            <a:ext cx="8712968" cy="3529013"/>
          </a:xfrm>
          <a:noFill/>
        </p:spPr>
        <p:txBody>
          <a:bodyPr/>
          <a:lstStyle/>
          <a:p>
            <a:pPr marL="0" indent="0">
              <a:buNone/>
            </a:pPr>
            <a:r>
              <a:rPr lang="it-IT" sz="1800" i="0" dirty="0"/>
              <a:t>Il </a:t>
            </a:r>
            <a:r>
              <a:rPr lang="it-IT" sz="1800" i="0" dirty="0">
                <a:solidFill>
                  <a:srgbClr val="FF0000"/>
                </a:solidFill>
              </a:rPr>
              <a:t>Rapporto paese 2018 </a:t>
            </a:r>
            <a:r>
              <a:rPr lang="it-IT" sz="1800" i="0" dirty="0"/>
              <a:t>contiene una valutazione dettagliata del seguito che è stato dato alle raccomandazioni 2017, e molti altri elementi sulle riforme necessarie. </a:t>
            </a:r>
          </a:p>
          <a:p>
            <a:endParaRPr lang="it-IT" sz="1800" i="0" dirty="0"/>
          </a:p>
          <a:p>
            <a:pPr marL="0" indent="0">
              <a:buNone/>
            </a:pPr>
            <a:r>
              <a:rPr lang="it-IT" sz="1800" i="0" dirty="0"/>
              <a:t>Nell’insieme risulta che</a:t>
            </a:r>
            <a:r>
              <a:rPr lang="it-IT" sz="1800" i="0" dirty="0" smtClean="0"/>
              <a:t>: l’Italia </a:t>
            </a:r>
            <a:r>
              <a:rPr lang="it-IT" sz="1800" i="0" dirty="0"/>
              <a:t>ha compiuto alcuni </a:t>
            </a:r>
            <a:r>
              <a:rPr lang="it-IT" sz="1800" i="0" dirty="0" smtClean="0"/>
              <a:t>progressi:</a:t>
            </a:r>
          </a:p>
          <a:p>
            <a:pPr marL="0" indent="0">
              <a:buNone/>
            </a:pPr>
            <a:endParaRPr lang="it-IT" sz="1800" i="0" dirty="0" smtClean="0"/>
          </a:p>
          <a:p>
            <a:pPr>
              <a:buClr>
                <a:srgbClr val="0F5494"/>
              </a:buClr>
              <a:buFont typeface="+mj-lt"/>
              <a:buAutoNum type="arabicPeriod"/>
            </a:pPr>
            <a:r>
              <a:rPr lang="it-IT" sz="1800" i="0" dirty="0"/>
              <a:t>Progressi limitati </a:t>
            </a:r>
            <a:r>
              <a:rPr lang="it-IT" sz="1800" i="0" dirty="0" smtClean="0"/>
              <a:t>(es: progressi </a:t>
            </a:r>
            <a:r>
              <a:rPr lang="it-IT" sz="1800" i="0" dirty="0"/>
              <a:t>limitati nell’attuazione del programma di privatizzazioni </a:t>
            </a:r>
            <a:r>
              <a:rPr lang="it-IT" sz="1800" i="0" dirty="0" smtClean="0"/>
              <a:t>e nel trasferimento </a:t>
            </a:r>
            <a:r>
              <a:rPr lang="it-IT" sz="1800" i="0" dirty="0"/>
              <a:t>del carico </a:t>
            </a:r>
            <a:r>
              <a:rPr lang="it-IT" sz="1800" i="0" dirty="0" smtClean="0"/>
              <a:t>fiscale, </a:t>
            </a:r>
            <a:r>
              <a:rPr lang="it-IT" sz="1800" i="0" dirty="0"/>
              <a:t>nella revisione delle agevolazioni fiscali e nella riforma del sistema </a:t>
            </a:r>
            <a:r>
              <a:rPr lang="it-IT" sz="1800" i="0" dirty="0" smtClean="0"/>
              <a:t>catastale)</a:t>
            </a:r>
          </a:p>
          <a:p>
            <a:pPr>
              <a:buClr>
                <a:srgbClr val="0F5494"/>
              </a:buClr>
              <a:buFont typeface="+mj-lt"/>
              <a:buAutoNum type="arabicPeriod"/>
            </a:pPr>
            <a:r>
              <a:rPr lang="en-GB" sz="1800" i="0" dirty="0" err="1" smtClean="0"/>
              <a:t>Alcuni</a:t>
            </a:r>
            <a:r>
              <a:rPr lang="en-GB" sz="1800" i="0" dirty="0" smtClean="0"/>
              <a:t> </a:t>
            </a:r>
            <a:r>
              <a:rPr lang="en-GB" sz="1800" i="0" dirty="0" err="1"/>
              <a:t>progressi</a:t>
            </a:r>
            <a:r>
              <a:rPr lang="en-GB" sz="1800" i="0" dirty="0"/>
              <a:t> </a:t>
            </a:r>
            <a:r>
              <a:rPr lang="en-GB" sz="1800" i="0" dirty="0" smtClean="0"/>
              <a:t>(</a:t>
            </a:r>
            <a:r>
              <a:rPr lang="en-GB" sz="1800" i="0" dirty="0" err="1" smtClean="0"/>
              <a:t>es</a:t>
            </a:r>
            <a:r>
              <a:rPr lang="en-GB" sz="1800" i="0" dirty="0" smtClean="0"/>
              <a:t>: p</a:t>
            </a:r>
            <a:r>
              <a:rPr lang="it-IT" sz="1800" i="0" dirty="0" err="1" smtClean="0"/>
              <a:t>rogressi</a:t>
            </a:r>
            <a:r>
              <a:rPr lang="it-IT" sz="1800" i="0" dirty="0" smtClean="0"/>
              <a:t> </a:t>
            </a:r>
            <a:r>
              <a:rPr lang="it-IT" sz="1800" i="0" dirty="0"/>
              <a:t>significativi nel potenziamento della lotta alla </a:t>
            </a:r>
            <a:r>
              <a:rPr lang="it-IT" sz="1800" i="0" dirty="0" smtClean="0"/>
              <a:t>corruzione)</a:t>
            </a:r>
            <a:endParaRPr lang="en-GB" sz="1800" i="0" dirty="0"/>
          </a:p>
          <a:p>
            <a:pPr>
              <a:buClr>
                <a:srgbClr val="0F5494"/>
              </a:buClr>
              <a:buFont typeface="+mj-lt"/>
              <a:buAutoNum type="arabicPeriod"/>
            </a:pPr>
            <a:r>
              <a:rPr lang="en-GB" sz="1800" i="0" dirty="0" err="1"/>
              <a:t>Alcuni</a:t>
            </a:r>
            <a:r>
              <a:rPr lang="en-GB" sz="1800" i="0" dirty="0"/>
              <a:t> </a:t>
            </a:r>
            <a:r>
              <a:rPr lang="en-GB" sz="1800" i="0" dirty="0" err="1"/>
              <a:t>progressi</a:t>
            </a:r>
            <a:r>
              <a:rPr lang="en-GB" sz="1800" i="0" dirty="0"/>
              <a:t> </a:t>
            </a:r>
          </a:p>
          <a:p>
            <a:pPr>
              <a:buClr>
                <a:srgbClr val="0F5494"/>
              </a:buClr>
              <a:buFont typeface="+mj-lt"/>
              <a:buAutoNum type="arabicPeriod"/>
            </a:pPr>
            <a:r>
              <a:rPr lang="it-IT" sz="1800" i="0" dirty="0"/>
              <a:t>Progressi limitati</a:t>
            </a:r>
          </a:p>
          <a:p>
            <a:pPr>
              <a:buAutoNum type="arabicPeriod"/>
            </a:pPr>
            <a:endParaRPr lang="it-IT" sz="1800" i="0" dirty="0"/>
          </a:p>
        </p:txBody>
      </p:sp>
    </p:spTree>
    <p:extLst>
      <p:ext uri="{BB962C8B-B14F-4D97-AF65-F5344CB8AC3E}">
        <p14:creationId xmlns:p14="http://schemas.microsoft.com/office/powerpoint/2010/main" xmlns="" val="89650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1600" dirty="0" smtClean="0"/>
              <a:t>Aree politiche coperte dalle raccomandazioni nei </a:t>
            </a:r>
            <a:r>
              <a:rPr lang="it-IT" sz="1600" smtClean="0"/>
              <a:t>diversi paesi UE</a:t>
            </a:r>
            <a:endParaRPr lang="en-GB"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016225"/>
            <a:ext cx="7625232" cy="465313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06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09057"/>
            <a:ext cx="8280920" cy="5940088"/>
          </a:xfrm>
          <a:prstGeom prst="rect">
            <a:avLst/>
          </a:prstGeom>
          <a:noFill/>
        </p:spPr>
        <p:txBody>
          <a:bodyPr wrap="square" rtlCol="0">
            <a:spAutoFit/>
          </a:bodyPr>
          <a:lstStyle/>
          <a:p>
            <a:pPr marL="457200" indent="-457200">
              <a:buFont typeface="+mj-lt"/>
              <a:buAutoNum type="arabicPeriod"/>
            </a:pPr>
            <a:r>
              <a:rPr lang="it-IT" sz="2000" dirty="0" smtClean="0"/>
              <a:t>Come si affrontano queste carenze?</a:t>
            </a:r>
          </a:p>
          <a:p>
            <a:pPr marL="457200" indent="-457200">
              <a:buFont typeface="+mj-lt"/>
              <a:buAutoNum type="arabicPeriod"/>
            </a:pPr>
            <a:endParaRPr lang="it-IT" sz="2000" b="1" dirty="0"/>
          </a:p>
          <a:p>
            <a:r>
              <a:rPr lang="it-IT" sz="2000" dirty="0" smtClean="0">
                <a:sym typeface="Wingdings" panose="05000000000000000000" pitchFamily="2" charset="2"/>
              </a:rPr>
              <a:t>	 </a:t>
            </a:r>
            <a:r>
              <a:rPr lang="it-IT" sz="2000" b="1" dirty="0" smtClean="0">
                <a:sym typeface="Wingdings" panose="05000000000000000000" pitchFamily="2" charset="2"/>
              </a:rPr>
              <a:t>Con Riforme strutturali: </a:t>
            </a:r>
            <a:r>
              <a:rPr lang="it-IT" sz="2000" b="1" dirty="0" smtClean="0">
                <a:solidFill>
                  <a:srgbClr val="FF0000"/>
                </a:solidFill>
                <a:sym typeface="Wingdings" panose="05000000000000000000" pitchFamily="2" charset="2"/>
              </a:rPr>
              <a:t>ad esempio riforme 	per migliorare il contesto imprenditoriale</a:t>
            </a:r>
            <a:endParaRPr lang="it-IT" sz="2000" b="1" dirty="0" smtClean="0">
              <a:solidFill>
                <a:srgbClr val="FF0000"/>
              </a:solidFill>
            </a:endParaRPr>
          </a:p>
          <a:p>
            <a:pPr marL="457200" indent="-457200">
              <a:buFont typeface="+mj-lt"/>
              <a:buAutoNum type="arabicPeriod"/>
            </a:pPr>
            <a:endParaRPr lang="it-IT" sz="2000" b="1" dirty="0"/>
          </a:p>
          <a:p>
            <a:pPr marL="457200" indent="-457200">
              <a:buFont typeface="+mj-lt"/>
              <a:buAutoNum type="arabicPeriod" startAt="2"/>
            </a:pPr>
            <a:r>
              <a:rPr lang="it-IT" sz="2000" dirty="0" smtClean="0"/>
              <a:t>Qual è lo strumento principale della </a:t>
            </a:r>
            <a:r>
              <a:rPr lang="it-IT" sz="2000" dirty="0"/>
              <a:t>CE per sostenere le riforme strutturali nei Paesi Membri</a:t>
            </a:r>
            <a:r>
              <a:rPr lang="it-IT" sz="2000" dirty="0" smtClean="0"/>
              <a:t>?</a:t>
            </a:r>
          </a:p>
          <a:p>
            <a:pPr marL="457200" indent="-457200">
              <a:buFont typeface="+mj-lt"/>
              <a:buAutoNum type="arabicPeriod" startAt="2"/>
            </a:pPr>
            <a:endParaRPr lang="it-IT" sz="2000" b="1" dirty="0"/>
          </a:p>
          <a:p>
            <a:r>
              <a:rPr lang="it-IT" sz="2000" dirty="0" smtClean="0">
                <a:sym typeface="Wingdings" panose="05000000000000000000" pitchFamily="2" charset="2"/>
              </a:rPr>
              <a:t>	</a:t>
            </a:r>
            <a:r>
              <a:rPr lang="it-IT" sz="2000" b="1" dirty="0" smtClean="0">
                <a:sym typeface="Wingdings" panose="05000000000000000000" pitchFamily="2" charset="2"/>
              </a:rPr>
              <a:t>Il</a:t>
            </a:r>
            <a:r>
              <a:rPr lang="it-IT" sz="2000" b="1" dirty="0" smtClean="0"/>
              <a:t> Semestre Europeo</a:t>
            </a:r>
          </a:p>
          <a:p>
            <a:endParaRPr lang="it-IT" sz="2000" dirty="0"/>
          </a:p>
          <a:p>
            <a:pPr marL="457200" indent="-457200">
              <a:buFont typeface="+mj-lt"/>
              <a:buAutoNum type="arabicPeriod" startAt="3"/>
            </a:pPr>
            <a:r>
              <a:rPr lang="it-IT" sz="2000" dirty="0" smtClean="0"/>
              <a:t>Come si suggeriscono le riforme ad un Paese membro?</a:t>
            </a:r>
          </a:p>
          <a:p>
            <a:pPr marL="457200" indent="-457200">
              <a:buFont typeface="+mj-lt"/>
              <a:buAutoNum type="arabicPeriod" startAt="3"/>
            </a:pPr>
            <a:endParaRPr lang="it-IT" sz="2000" b="1" dirty="0"/>
          </a:p>
          <a:p>
            <a:r>
              <a:rPr lang="it-IT" sz="2000" b="1" dirty="0" smtClean="0">
                <a:sym typeface="Wingdings" panose="05000000000000000000" pitchFamily="2" charset="2"/>
              </a:rPr>
              <a:t>	Con le Raccomandazioni Paese </a:t>
            </a:r>
            <a:r>
              <a:rPr lang="it-IT" sz="2000" dirty="0" smtClean="0">
                <a:sym typeface="Wingdings" panose="05000000000000000000" pitchFamily="2" charset="2"/>
              </a:rPr>
              <a:t>(la cui 	implementazione è monitorata durante il 	Semestre 	europeo successivo)</a:t>
            </a:r>
            <a:endParaRPr lang="it-IT" sz="2000" dirty="0" smtClean="0"/>
          </a:p>
          <a:p>
            <a:pPr marL="457200" indent="-457200">
              <a:buFont typeface="+mj-lt"/>
              <a:buAutoNum type="arabicPeriod"/>
            </a:pPr>
            <a:endParaRPr lang="it-IT" sz="2000" dirty="0" smtClean="0"/>
          </a:p>
          <a:p>
            <a:endParaRPr lang="en-GB" sz="2000" dirty="0"/>
          </a:p>
          <a:p>
            <a:pPr algn="just"/>
            <a:endParaRPr lang="it-IT" sz="2000" b="1" dirty="0" smtClean="0"/>
          </a:p>
          <a:p>
            <a:pPr algn="just"/>
            <a:endParaRPr lang="en-GB" sz="2000" dirty="0"/>
          </a:p>
        </p:txBody>
      </p:sp>
    </p:spTree>
    <p:extLst>
      <p:ext uri="{BB962C8B-B14F-4D97-AF65-F5344CB8AC3E}">
        <p14:creationId xmlns:p14="http://schemas.microsoft.com/office/powerpoint/2010/main" xmlns="" val="117070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268239"/>
            <a:ext cx="8784976" cy="936625"/>
          </a:xfrm>
        </p:spPr>
        <p:txBody>
          <a:bodyPr/>
          <a:lstStyle/>
          <a:p>
            <a:pPr algn="ctr"/>
            <a:r>
              <a:rPr lang="it-IT" sz="2600" dirty="0" smtClean="0"/>
              <a:t>Perché l'accento sulle riforme strutturali?</a:t>
            </a:r>
            <a:endParaRPr lang="en-GB" sz="2600" dirty="0"/>
          </a:p>
        </p:txBody>
      </p:sp>
      <p:sp>
        <p:nvSpPr>
          <p:cNvPr id="4" name="TextBox 3"/>
          <p:cNvSpPr txBox="1"/>
          <p:nvPr/>
        </p:nvSpPr>
        <p:spPr>
          <a:xfrm>
            <a:off x="179512" y="2577948"/>
            <a:ext cx="8568952" cy="2031325"/>
          </a:xfrm>
          <a:prstGeom prst="rect">
            <a:avLst/>
          </a:prstGeom>
          <a:noFill/>
        </p:spPr>
        <p:txBody>
          <a:bodyPr wrap="square" rtlCol="0">
            <a:spAutoFit/>
          </a:bodyPr>
          <a:lstStyle/>
          <a:p>
            <a:pPr marL="285750" indent="-285750">
              <a:buFont typeface="Arial" panose="020B0604020202020204" pitchFamily="34" charset="0"/>
              <a:buChar char="•"/>
            </a:pPr>
            <a:r>
              <a:rPr lang="it-IT" sz="1800" dirty="0" smtClean="0"/>
              <a:t>Perché hanno un impatto di medio lungo periodo sulla crescita potenziale di un Paese</a:t>
            </a:r>
          </a:p>
          <a:p>
            <a:pPr marL="285750" indent="-285750">
              <a:buFont typeface="Arial" panose="020B0604020202020204" pitchFamily="34" charset="0"/>
              <a:buChar char="•"/>
            </a:pPr>
            <a:endParaRPr lang="it-IT" sz="1800" dirty="0" smtClean="0"/>
          </a:p>
          <a:p>
            <a:pPr marL="285750" indent="-285750">
              <a:buFont typeface="Arial" panose="020B0604020202020204" pitchFamily="34" charset="0"/>
              <a:buChar char="•"/>
            </a:pPr>
            <a:r>
              <a:rPr lang="it-IT" sz="1800" dirty="0" smtClean="0"/>
              <a:t>È stato recentemente stimato che, per un numero selezionato di riforme introdotte in Italia a partire dal 2012: </a:t>
            </a:r>
          </a:p>
          <a:p>
            <a:pPr marL="171450" indent="-171450">
              <a:buFont typeface="Wingdings"/>
              <a:buChar char="è"/>
            </a:pPr>
            <a:endParaRPr lang="it-IT" sz="1800" dirty="0"/>
          </a:p>
          <a:p>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xmlns="" val="2898600699"/>
              </p:ext>
            </p:extLst>
          </p:nvPr>
        </p:nvGraphicFramePr>
        <p:xfrm>
          <a:off x="683570" y="4511403"/>
          <a:ext cx="7634931" cy="1293861"/>
        </p:xfrm>
        <a:graphic>
          <a:graphicData uri="http://schemas.openxmlformats.org/drawingml/2006/table">
            <a:tbl>
              <a:tblPr>
                <a:tableStyleId>{5C22544A-7EE6-4342-B048-85BDC9FD1C3A}</a:tableStyleId>
              </a:tblPr>
              <a:tblGrid>
                <a:gridCol w="1099017"/>
                <a:gridCol w="698198"/>
                <a:gridCol w="866284"/>
                <a:gridCol w="804868"/>
                <a:gridCol w="620621"/>
                <a:gridCol w="736987"/>
                <a:gridCol w="736987"/>
                <a:gridCol w="727290"/>
                <a:gridCol w="620621"/>
                <a:gridCol w="724058"/>
              </a:tblGrid>
              <a:tr h="431287">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2020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2025</a:t>
                      </a:r>
                      <a:endParaRPr lang="en-GB" sz="1100" b="0" i="0" u="none" strike="noStrike">
                        <a:solidFill>
                          <a:srgbClr val="000000"/>
                        </a:solidFill>
                        <a:effectLst/>
                        <a:latin typeface="Calibri"/>
                      </a:endParaRPr>
                    </a:p>
                  </a:txBody>
                  <a:tcPr marL="9525" marR="9525" marT="9525" marB="0" anchor="b"/>
                </a:tc>
              </a:tr>
              <a:tr h="431287">
                <a:tc>
                  <a:txBody>
                    <a:bodyPr/>
                    <a:lstStyle/>
                    <a:p>
                      <a:pPr algn="l" fontAlgn="b"/>
                      <a:r>
                        <a:rPr lang="en-GB" sz="1100" u="none" strike="noStrike">
                          <a:effectLst/>
                        </a:rPr>
                        <a:t>PIL</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0.11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0.28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0.54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0.95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0.99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2.07</a:t>
                      </a:r>
                      <a:endParaRPr lang="en-GB" sz="1100" b="0" i="0" u="none" strike="noStrike">
                        <a:solidFill>
                          <a:srgbClr val="000000"/>
                        </a:solidFill>
                        <a:effectLst/>
                        <a:latin typeface="Calibri"/>
                      </a:endParaRPr>
                    </a:p>
                  </a:txBody>
                  <a:tcPr marL="9525" marR="9525" marT="9525" marB="0" anchor="b"/>
                </a:tc>
              </a:tr>
              <a:tr h="431287">
                <a:tc>
                  <a:txBody>
                    <a:bodyPr/>
                    <a:lstStyle/>
                    <a:p>
                      <a:pPr algn="l" fontAlgn="b"/>
                      <a:r>
                        <a:rPr lang="en-GB" sz="1100" u="none" strike="noStrike">
                          <a:effectLst/>
                        </a:rPr>
                        <a:t>Occupazione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0.27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0.66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0.97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2.1</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7" name="TextBox 6"/>
          <p:cNvSpPr txBox="1"/>
          <p:nvPr/>
        </p:nvSpPr>
        <p:spPr>
          <a:xfrm>
            <a:off x="611560" y="6093296"/>
            <a:ext cx="6192688" cy="461665"/>
          </a:xfrm>
          <a:prstGeom prst="rect">
            <a:avLst/>
          </a:prstGeom>
          <a:noFill/>
        </p:spPr>
        <p:txBody>
          <a:bodyPr wrap="square" rtlCol="0">
            <a:spAutoFit/>
          </a:bodyPr>
          <a:lstStyle/>
          <a:p>
            <a:r>
              <a:rPr lang="it-IT" dirty="0"/>
              <a:t>Fonte: Jan </a:t>
            </a:r>
            <a:r>
              <a:rPr lang="it-IT" dirty="0" err="1"/>
              <a:t>in’t</a:t>
            </a:r>
            <a:r>
              <a:rPr lang="it-IT" dirty="0"/>
              <a:t> </a:t>
            </a:r>
            <a:r>
              <a:rPr lang="it-IT" dirty="0" err="1" smtClean="0"/>
              <a:t>Veld</a:t>
            </a:r>
            <a:r>
              <a:rPr lang="it-IT" dirty="0" smtClean="0"/>
              <a:t>, Janos </a:t>
            </a:r>
            <a:r>
              <a:rPr lang="it-IT" dirty="0" err="1"/>
              <a:t>Varga</a:t>
            </a:r>
            <a:r>
              <a:rPr lang="it-IT" dirty="0" smtClean="0"/>
              <a:t>, </a:t>
            </a:r>
            <a:r>
              <a:rPr lang="it-IT" dirty="0" err="1" smtClean="0"/>
              <a:t>Werner</a:t>
            </a:r>
            <a:r>
              <a:rPr lang="it-IT" dirty="0" smtClean="0"/>
              <a:t> </a:t>
            </a:r>
            <a:r>
              <a:rPr lang="it-IT" dirty="0" err="1" smtClean="0"/>
              <a:t>Roeger</a:t>
            </a:r>
            <a:r>
              <a:rPr lang="it-IT" dirty="0" smtClean="0"/>
              <a:t>, 2018</a:t>
            </a:r>
            <a:endParaRPr lang="it-IT" dirty="0"/>
          </a:p>
          <a:p>
            <a:endParaRPr lang="en-GB" dirty="0"/>
          </a:p>
        </p:txBody>
      </p:sp>
    </p:spTree>
    <p:extLst>
      <p:ext uri="{BB962C8B-B14F-4D97-AF65-F5344CB8AC3E}">
        <p14:creationId xmlns:p14="http://schemas.microsoft.com/office/powerpoint/2010/main" xmlns="" val="182674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09057"/>
            <a:ext cx="8280920" cy="5940088"/>
          </a:xfrm>
          <a:prstGeom prst="rect">
            <a:avLst/>
          </a:prstGeom>
          <a:noFill/>
        </p:spPr>
        <p:txBody>
          <a:bodyPr wrap="square" rtlCol="0">
            <a:spAutoFit/>
          </a:bodyPr>
          <a:lstStyle/>
          <a:p>
            <a:pPr marL="457200" indent="-457200">
              <a:buFont typeface="+mj-lt"/>
              <a:buAutoNum type="arabicPeriod"/>
            </a:pPr>
            <a:r>
              <a:rPr lang="it-IT" sz="2000" dirty="0" smtClean="0"/>
              <a:t>Come si affrontano queste carenze?</a:t>
            </a:r>
          </a:p>
          <a:p>
            <a:pPr marL="457200" indent="-457200">
              <a:buFont typeface="+mj-lt"/>
              <a:buAutoNum type="arabicPeriod"/>
            </a:pPr>
            <a:endParaRPr lang="it-IT" sz="2000" b="1" dirty="0"/>
          </a:p>
          <a:p>
            <a:r>
              <a:rPr lang="it-IT" sz="2000" dirty="0" smtClean="0">
                <a:sym typeface="Wingdings" panose="05000000000000000000" pitchFamily="2" charset="2"/>
              </a:rPr>
              <a:t>	 </a:t>
            </a:r>
            <a:r>
              <a:rPr lang="it-IT" sz="2000" b="1" dirty="0" smtClean="0">
                <a:sym typeface="Wingdings" panose="05000000000000000000" pitchFamily="2" charset="2"/>
              </a:rPr>
              <a:t>Con Riforme strutturali: ad esempio riforme 	per migliorare il contesto imprenditoriale</a:t>
            </a:r>
            <a:endParaRPr lang="it-IT" sz="2000" b="1" dirty="0" smtClean="0"/>
          </a:p>
          <a:p>
            <a:pPr marL="457200" indent="-457200">
              <a:buFont typeface="+mj-lt"/>
              <a:buAutoNum type="arabicPeriod"/>
            </a:pPr>
            <a:endParaRPr lang="it-IT" sz="2000" b="1" dirty="0"/>
          </a:p>
          <a:p>
            <a:pPr marL="457200" indent="-457200">
              <a:buFont typeface="+mj-lt"/>
              <a:buAutoNum type="arabicPeriod" startAt="2"/>
            </a:pPr>
            <a:r>
              <a:rPr lang="it-IT" sz="2000" dirty="0" smtClean="0">
                <a:solidFill>
                  <a:srgbClr val="FF0000"/>
                </a:solidFill>
              </a:rPr>
              <a:t>Qual è lo strumento principale della </a:t>
            </a:r>
            <a:r>
              <a:rPr lang="it-IT" sz="2000" dirty="0">
                <a:solidFill>
                  <a:srgbClr val="FF0000"/>
                </a:solidFill>
              </a:rPr>
              <a:t>CE per sostenere le riforme strutturali nei Paesi Membri</a:t>
            </a:r>
            <a:r>
              <a:rPr lang="it-IT" sz="2000" dirty="0" smtClean="0">
                <a:solidFill>
                  <a:srgbClr val="FF0000"/>
                </a:solidFill>
              </a:rPr>
              <a:t>?</a:t>
            </a:r>
          </a:p>
          <a:p>
            <a:pPr marL="457200" indent="-457200">
              <a:buFont typeface="+mj-lt"/>
              <a:buAutoNum type="arabicPeriod" startAt="2"/>
            </a:pPr>
            <a:endParaRPr lang="it-IT" sz="2000" b="1" dirty="0">
              <a:solidFill>
                <a:srgbClr val="FF0000"/>
              </a:solidFill>
            </a:endParaRPr>
          </a:p>
          <a:p>
            <a:r>
              <a:rPr lang="it-IT" sz="2000" dirty="0" smtClean="0">
                <a:sym typeface="Wingdings" panose="05000000000000000000" pitchFamily="2" charset="2"/>
              </a:rPr>
              <a:t>	</a:t>
            </a:r>
            <a:r>
              <a:rPr lang="it-IT" sz="2000" b="1" dirty="0" smtClean="0">
                <a:solidFill>
                  <a:srgbClr val="FF0000"/>
                </a:solidFill>
                <a:sym typeface="Wingdings" panose="05000000000000000000" pitchFamily="2" charset="2"/>
              </a:rPr>
              <a:t>Il</a:t>
            </a:r>
            <a:r>
              <a:rPr lang="it-IT" sz="2000" b="1" dirty="0" smtClean="0">
                <a:solidFill>
                  <a:srgbClr val="FF0000"/>
                </a:solidFill>
              </a:rPr>
              <a:t> Semestre Europeo</a:t>
            </a:r>
          </a:p>
          <a:p>
            <a:endParaRPr lang="it-IT" sz="2000" dirty="0"/>
          </a:p>
          <a:p>
            <a:pPr marL="457200" indent="-457200">
              <a:buFont typeface="+mj-lt"/>
              <a:buAutoNum type="arabicPeriod" startAt="3"/>
            </a:pPr>
            <a:r>
              <a:rPr lang="it-IT" sz="2000" dirty="0" smtClean="0"/>
              <a:t>Come si suggeriscono le riforme ad un Paese membro?</a:t>
            </a:r>
          </a:p>
          <a:p>
            <a:pPr marL="457200" indent="-457200">
              <a:buFont typeface="+mj-lt"/>
              <a:buAutoNum type="arabicPeriod" startAt="3"/>
            </a:pPr>
            <a:endParaRPr lang="it-IT" sz="2000" b="1" dirty="0"/>
          </a:p>
          <a:p>
            <a:r>
              <a:rPr lang="it-IT" sz="2000" b="1" dirty="0" smtClean="0">
                <a:sym typeface="Wingdings" panose="05000000000000000000" pitchFamily="2" charset="2"/>
              </a:rPr>
              <a:t>	Con le Raccomandazioni Paese </a:t>
            </a:r>
            <a:r>
              <a:rPr lang="it-IT" sz="2000" dirty="0" smtClean="0">
                <a:sym typeface="Wingdings" panose="05000000000000000000" pitchFamily="2" charset="2"/>
              </a:rPr>
              <a:t>(la cui 	implementazione è monitorata durante il 	Semestre 	europeo successivo)</a:t>
            </a:r>
            <a:endParaRPr lang="it-IT" sz="2000" dirty="0" smtClean="0"/>
          </a:p>
          <a:p>
            <a:pPr marL="457200" indent="-457200">
              <a:buFont typeface="+mj-lt"/>
              <a:buAutoNum type="arabicPeriod"/>
            </a:pPr>
            <a:endParaRPr lang="it-IT" sz="2000" dirty="0" smtClean="0"/>
          </a:p>
          <a:p>
            <a:endParaRPr lang="en-GB" sz="2000" dirty="0"/>
          </a:p>
          <a:p>
            <a:pPr algn="just"/>
            <a:endParaRPr lang="it-IT" sz="2000" b="1" dirty="0" smtClean="0"/>
          </a:p>
          <a:p>
            <a:pPr algn="just"/>
            <a:endParaRPr lang="en-GB" sz="2000" dirty="0"/>
          </a:p>
        </p:txBody>
      </p:sp>
    </p:spTree>
    <p:extLst>
      <p:ext uri="{BB962C8B-B14F-4D97-AF65-F5344CB8AC3E}">
        <p14:creationId xmlns:p14="http://schemas.microsoft.com/office/powerpoint/2010/main" xmlns="" val="117070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51768"/>
            <a:ext cx="8784976" cy="1081088"/>
          </a:xfrm>
        </p:spPr>
        <p:txBody>
          <a:bodyPr/>
          <a:lstStyle/>
          <a:p>
            <a:pPr>
              <a:defRPr/>
            </a:pPr>
            <a:r>
              <a:rPr lang="it-IT" sz="2400" dirty="0"/>
              <a:t>Il Semestre europeo: </a:t>
            </a:r>
            <a:r>
              <a:rPr lang="it-IT" sz="2400" dirty="0" smtClean="0"/>
              <a:t>un </a:t>
            </a:r>
            <a:r>
              <a:rPr lang="it-IT" sz="2400" dirty="0"/>
              <a:t>processo in evoluzione</a:t>
            </a:r>
            <a:endParaRPr lang="en-GB" sz="2400" dirty="0"/>
          </a:p>
        </p:txBody>
      </p:sp>
      <p:sp>
        <p:nvSpPr>
          <p:cNvPr id="3" name="Content Placeholder 2"/>
          <p:cNvSpPr>
            <a:spLocks noGrp="1"/>
          </p:cNvSpPr>
          <p:nvPr>
            <p:ph idx="1"/>
          </p:nvPr>
        </p:nvSpPr>
        <p:spPr>
          <a:xfrm>
            <a:off x="395536" y="2060849"/>
            <a:ext cx="8435280" cy="4392488"/>
          </a:xfrm>
        </p:spPr>
        <p:txBody>
          <a:bodyPr/>
          <a:lstStyle/>
          <a:p>
            <a:pPr marL="0" indent="0" algn="just">
              <a:buFontTx/>
              <a:buNone/>
              <a:defRPr/>
            </a:pPr>
            <a:r>
              <a:rPr lang="it-IT" sz="1800" i="0" dirty="0"/>
              <a:t>Introdotto nel 2010, quale strumento chiave per rafforzare il coordinamento delle politiche economiche nell'UEM, il Semestre ha continuato ad evolversi per recepire le riforme della </a:t>
            </a:r>
            <a:r>
              <a:rPr lang="it-IT" sz="1800" dirty="0" err="1"/>
              <a:t>governance</a:t>
            </a:r>
            <a:r>
              <a:rPr lang="it-IT" sz="1800" i="0" dirty="0"/>
              <a:t> economica europea introdotte dal 2011 in </a:t>
            </a:r>
            <a:r>
              <a:rPr lang="it-IT" sz="1800" i="0" dirty="0" smtClean="0"/>
              <a:t>poi:</a:t>
            </a:r>
          </a:p>
          <a:p>
            <a:pPr marL="0" indent="0" algn="just">
              <a:buFontTx/>
              <a:buNone/>
              <a:defRPr/>
            </a:pPr>
            <a:endParaRPr lang="it-IT" sz="1800" i="0" dirty="0" smtClean="0"/>
          </a:p>
          <a:p>
            <a:pPr marL="1543050" lvl="3" indent="-285750">
              <a:buFontTx/>
              <a:buChar char="-"/>
              <a:defRPr/>
            </a:pPr>
            <a:r>
              <a:rPr lang="it-IT" sz="1800" dirty="0" smtClean="0">
                <a:solidFill>
                  <a:srgbClr val="FF0000"/>
                </a:solidFill>
              </a:rPr>
              <a:t>Patto </a:t>
            </a:r>
            <a:r>
              <a:rPr lang="it-IT" sz="1800" dirty="0">
                <a:solidFill>
                  <a:srgbClr val="FF0000"/>
                </a:solidFill>
              </a:rPr>
              <a:t>di Stabilità </a:t>
            </a:r>
            <a:r>
              <a:rPr lang="it-IT" sz="1800" dirty="0" smtClean="0">
                <a:solidFill>
                  <a:srgbClr val="FF0000"/>
                </a:solidFill>
              </a:rPr>
              <a:t>riformato</a:t>
            </a:r>
          </a:p>
          <a:p>
            <a:pPr marL="1543050" lvl="3" indent="-285750">
              <a:buFontTx/>
              <a:buChar char="-"/>
              <a:defRPr/>
            </a:pPr>
            <a:r>
              <a:rPr lang="it-IT" sz="1800" dirty="0" smtClean="0">
                <a:solidFill>
                  <a:srgbClr val="FF0000"/>
                </a:solidFill>
              </a:rPr>
              <a:t>Procedura </a:t>
            </a:r>
            <a:r>
              <a:rPr lang="it-IT" sz="1800" dirty="0">
                <a:solidFill>
                  <a:srgbClr val="FF0000"/>
                </a:solidFill>
              </a:rPr>
              <a:t>per gli squilibri </a:t>
            </a:r>
            <a:r>
              <a:rPr lang="it-IT" sz="1800" dirty="0" smtClean="0">
                <a:solidFill>
                  <a:srgbClr val="FF0000"/>
                </a:solidFill>
              </a:rPr>
              <a:t>macroeconomici</a:t>
            </a:r>
          </a:p>
          <a:p>
            <a:pPr marL="1543050" lvl="3" indent="-285750">
              <a:buFontTx/>
              <a:buChar char="-"/>
              <a:defRPr/>
            </a:pPr>
            <a:r>
              <a:rPr lang="it-IT" sz="1800" dirty="0" smtClean="0">
                <a:solidFill>
                  <a:srgbClr val="FF0000"/>
                </a:solidFill>
              </a:rPr>
              <a:t>Rafforzamento </a:t>
            </a:r>
            <a:r>
              <a:rPr lang="it-IT" sz="1800" dirty="0">
                <a:solidFill>
                  <a:srgbClr val="FF0000"/>
                </a:solidFill>
              </a:rPr>
              <a:t>della sorveglianza sulla zona </a:t>
            </a:r>
            <a:r>
              <a:rPr lang="it-IT" sz="1800" dirty="0" smtClean="0">
                <a:solidFill>
                  <a:srgbClr val="FF0000"/>
                </a:solidFill>
              </a:rPr>
              <a:t>euro</a:t>
            </a:r>
          </a:p>
          <a:p>
            <a:pPr marL="1543050" lvl="3" indent="-285750">
              <a:buFontTx/>
              <a:buChar char="-"/>
              <a:defRPr/>
            </a:pPr>
            <a:r>
              <a:rPr lang="it-IT" sz="1800" dirty="0" smtClean="0">
                <a:solidFill>
                  <a:srgbClr val="FF0000"/>
                </a:solidFill>
              </a:rPr>
              <a:t>Estensione </a:t>
            </a:r>
            <a:r>
              <a:rPr lang="it-IT" sz="1800" dirty="0">
                <a:solidFill>
                  <a:srgbClr val="FF0000"/>
                </a:solidFill>
              </a:rPr>
              <a:t>e rafforzamento del mercato </a:t>
            </a:r>
            <a:r>
              <a:rPr lang="it-IT" sz="1800" dirty="0" smtClean="0">
                <a:solidFill>
                  <a:srgbClr val="FF0000"/>
                </a:solidFill>
              </a:rPr>
              <a:t>interno (l’Unione Bancaria, Unione del Mercato, Unione dell’energia, ecc.)</a:t>
            </a:r>
          </a:p>
          <a:p>
            <a:pPr marL="1543050" lvl="3" indent="-285750">
              <a:buFontTx/>
              <a:buChar char="-"/>
              <a:defRPr/>
            </a:pPr>
            <a:r>
              <a:rPr lang="it-IT" sz="1800" dirty="0" smtClean="0">
                <a:solidFill>
                  <a:srgbClr val="FF0000"/>
                </a:solidFill>
              </a:rPr>
              <a:t>Flessibilità </a:t>
            </a:r>
            <a:r>
              <a:rPr lang="it-IT" sz="1800" dirty="0">
                <a:solidFill>
                  <a:srgbClr val="FF0000"/>
                </a:solidFill>
              </a:rPr>
              <a:t>e piano di </a:t>
            </a:r>
            <a:r>
              <a:rPr lang="it-IT" sz="1800" dirty="0" smtClean="0">
                <a:solidFill>
                  <a:srgbClr val="FF0000"/>
                </a:solidFill>
              </a:rPr>
              <a:t>investimenti</a:t>
            </a:r>
          </a:p>
          <a:p>
            <a:pPr marL="0" indent="0">
              <a:buFontTx/>
              <a:buNone/>
              <a:defRPr/>
            </a:pPr>
            <a:endParaRPr lang="it-IT" sz="1800" i="0" dirty="0" smtClean="0"/>
          </a:p>
          <a:p>
            <a:pPr marL="0" indent="0">
              <a:buFontTx/>
              <a:buNone/>
              <a:defRPr/>
            </a:pPr>
            <a:r>
              <a:rPr lang="it-IT" sz="1800" i="0" dirty="0" smtClean="0"/>
              <a:t>Poiché </a:t>
            </a:r>
            <a:r>
              <a:rPr lang="it-IT" sz="1800" i="0" dirty="0"/>
              <a:t>il processo di completamento dell'UEM è ancora in corso, anche il Semestre europeo è soggetto ad aggiornamenti, correzioni e perfezionamenti.  </a:t>
            </a:r>
          </a:p>
        </p:txBody>
      </p:sp>
    </p:spTree>
    <p:extLst>
      <p:ext uri="{BB962C8B-B14F-4D97-AF65-F5344CB8AC3E}">
        <p14:creationId xmlns:p14="http://schemas.microsoft.com/office/powerpoint/2010/main" xmlns="" val="2076580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1746134"/>
              </p:ext>
            </p:extLst>
          </p:nvPr>
        </p:nvGraphicFramePr>
        <p:xfrm>
          <a:off x="457200" y="2708299"/>
          <a:ext cx="82296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539552" y="1268760"/>
            <a:ext cx="8157344"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it-IT" i="1" kern="0" dirty="0" smtClean="0">
                <a:ln>
                  <a:solidFill>
                    <a:srgbClr val="FFFFFF">
                      <a:alpha val="72000"/>
                    </a:srgbClr>
                  </a:solidFill>
                </a:ln>
                <a:effectLst>
                  <a:outerShdw blurRad="50800" dist="50800" dir="5400000" sx="99000" sy="99000" algn="ctr" rotWithShape="0">
                    <a:srgbClr val="808080">
                      <a:alpha val="50000"/>
                    </a:srgbClr>
                  </a:outerShdw>
                </a:effectLst>
                <a:latin typeface="EC Square Sans Pro Medium" panose="020B0500000000020004" pitchFamily="34" charset="0"/>
                <a:ea typeface="Verdana" panose="020B0604030504040204" pitchFamily="34" charset="0"/>
                <a:cs typeface="Verdana" panose="020B0604030504040204" pitchFamily="34" charset="0"/>
              </a:rPr>
              <a:t/>
            </a:r>
            <a:br>
              <a:rPr lang="it-IT" i="1" kern="0" dirty="0" smtClean="0">
                <a:ln>
                  <a:solidFill>
                    <a:srgbClr val="FFFFFF">
                      <a:alpha val="72000"/>
                    </a:srgbClr>
                  </a:solidFill>
                </a:ln>
                <a:effectLst>
                  <a:outerShdw blurRad="50800" dist="50800" dir="5400000" sx="99000" sy="99000" algn="ctr" rotWithShape="0">
                    <a:srgbClr val="808080">
                      <a:alpha val="50000"/>
                    </a:srgbClr>
                  </a:outerShdw>
                </a:effectLst>
                <a:latin typeface="EC Square Sans Pro Medium" panose="020B0500000000020004" pitchFamily="34" charset="0"/>
                <a:ea typeface="Verdana" panose="020B0604030504040204" pitchFamily="34" charset="0"/>
                <a:cs typeface="Verdana" panose="020B0604030504040204" pitchFamily="34" charset="0"/>
              </a:rPr>
            </a:br>
            <a:r>
              <a:rPr lang="it-IT" kern="0" dirty="0" smtClean="0"/>
              <a:t>Coordinamento delle politiche economiche nel quadro del Semestre europeo </a:t>
            </a:r>
            <a:br>
              <a:rPr lang="it-IT" kern="0" dirty="0" smtClean="0"/>
            </a:br>
            <a:endParaRPr lang="en-GB" kern="0" dirty="0"/>
          </a:p>
        </p:txBody>
      </p:sp>
    </p:spTree>
    <p:extLst>
      <p:ext uri="{BB962C8B-B14F-4D97-AF65-F5344CB8AC3E}">
        <p14:creationId xmlns:p14="http://schemas.microsoft.com/office/powerpoint/2010/main" xmlns="" val="85303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547CAC0-F1A2-4A19-A3D5-76D9C1FAFC3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3A55BC3-9C64-4EB6-BF9F-0DA9982EDED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DC134E6A-6ECC-4AF8-8D64-FF0632809E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graphicEl>
                                              <a:dgm id="{D922DC92-9FF2-432B-9984-56B6290E1AA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graphicEl>
                                              <a:dgm id="{1AA7D825-183E-4837-A8BB-520984BD10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graphicEl>
                                              <a:dgm id="{1A8E289F-9B03-443D-A3CA-0D53FF48BA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09057"/>
            <a:ext cx="8280920" cy="5940088"/>
          </a:xfrm>
          <a:prstGeom prst="rect">
            <a:avLst/>
          </a:prstGeom>
          <a:noFill/>
        </p:spPr>
        <p:txBody>
          <a:bodyPr wrap="square" rtlCol="0">
            <a:spAutoFit/>
          </a:bodyPr>
          <a:lstStyle/>
          <a:p>
            <a:pPr marL="457200" indent="-457200">
              <a:buFont typeface="+mj-lt"/>
              <a:buAutoNum type="arabicPeriod"/>
            </a:pPr>
            <a:r>
              <a:rPr lang="it-IT" sz="2000" dirty="0" smtClean="0"/>
              <a:t>Come si affrontano queste carenze?</a:t>
            </a:r>
          </a:p>
          <a:p>
            <a:pPr marL="457200" indent="-457200">
              <a:buFont typeface="+mj-lt"/>
              <a:buAutoNum type="arabicPeriod"/>
            </a:pPr>
            <a:endParaRPr lang="it-IT" sz="2000" b="1" dirty="0"/>
          </a:p>
          <a:p>
            <a:r>
              <a:rPr lang="it-IT" sz="2000" dirty="0" smtClean="0">
                <a:sym typeface="Wingdings" panose="05000000000000000000" pitchFamily="2" charset="2"/>
              </a:rPr>
              <a:t>	 </a:t>
            </a:r>
            <a:r>
              <a:rPr lang="it-IT" sz="2000" b="1" dirty="0" smtClean="0">
                <a:sym typeface="Wingdings" panose="05000000000000000000" pitchFamily="2" charset="2"/>
              </a:rPr>
              <a:t>Con Riforme strutturali: ad esempio riforme 	per migliorare il contesto imprenditoriale</a:t>
            </a:r>
            <a:endParaRPr lang="it-IT" sz="2000" b="1" dirty="0" smtClean="0"/>
          </a:p>
          <a:p>
            <a:pPr marL="457200" indent="-457200">
              <a:buFont typeface="+mj-lt"/>
              <a:buAutoNum type="arabicPeriod"/>
            </a:pPr>
            <a:endParaRPr lang="it-IT" sz="2000" b="1" dirty="0"/>
          </a:p>
          <a:p>
            <a:pPr marL="457200" indent="-457200">
              <a:buFont typeface="+mj-lt"/>
              <a:buAutoNum type="arabicPeriod" startAt="2"/>
            </a:pPr>
            <a:r>
              <a:rPr lang="it-IT" sz="2000" dirty="0" smtClean="0"/>
              <a:t>Qual è lo strumento principale della </a:t>
            </a:r>
            <a:r>
              <a:rPr lang="it-IT" sz="2000" dirty="0"/>
              <a:t>CE per sostenere le riforme strutturali nei Paesi Membri</a:t>
            </a:r>
            <a:r>
              <a:rPr lang="it-IT" sz="2000" dirty="0" smtClean="0"/>
              <a:t>?</a:t>
            </a:r>
          </a:p>
          <a:p>
            <a:pPr marL="457200" indent="-457200">
              <a:buFont typeface="+mj-lt"/>
              <a:buAutoNum type="arabicPeriod" startAt="2"/>
            </a:pPr>
            <a:endParaRPr lang="it-IT" sz="2000" b="1" dirty="0"/>
          </a:p>
          <a:p>
            <a:r>
              <a:rPr lang="it-IT" sz="2000" dirty="0" smtClean="0">
                <a:sym typeface="Wingdings" panose="05000000000000000000" pitchFamily="2" charset="2"/>
              </a:rPr>
              <a:t>	</a:t>
            </a:r>
            <a:r>
              <a:rPr lang="it-IT" sz="2000" b="1" dirty="0" smtClean="0">
                <a:sym typeface="Wingdings" panose="05000000000000000000" pitchFamily="2" charset="2"/>
              </a:rPr>
              <a:t>Il</a:t>
            </a:r>
            <a:r>
              <a:rPr lang="it-IT" sz="2000" b="1" dirty="0" smtClean="0"/>
              <a:t> Semestre Europeo</a:t>
            </a:r>
          </a:p>
          <a:p>
            <a:endParaRPr lang="it-IT" sz="2000" dirty="0"/>
          </a:p>
          <a:p>
            <a:pPr marL="457200" indent="-457200">
              <a:buFont typeface="+mj-lt"/>
              <a:buAutoNum type="arabicPeriod" startAt="3"/>
            </a:pPr>
            <a:r>
              <a:rPr lang="it-IT" sz="2000" dirty="0" smtClean="0">
                <a:solidFill>
                  <a:srgbClr val="FF0000"/>
                </a:solidFill>
              </a:rPr>
              <a:t>Come si suggeriscono le riforme ad un Paese membro?</a:t>
            </a:r>
          </a:p>
          <a:p>
            <a:pPr marL="457200" indent="-457200">
              <a:buFont typeface="+mj-lt"/>
              <a:buAutoNum type="arabicPeriod" startAt="3"/>
            </a:pPr>
            <a:endParaRPr lang="it-IT" sz="2000" b="1" dirty="0"/>
          </a:p>
          <a:p>
            <a:r>
              <a:rPr lang="it-IT" sz="2000" b="1" dirty="0" smtClean="0">
                <a:sym typeface="Wingdings" panose="05000000000000000000" pitchFamily="2" charset="2"/>
              </a:rPr>
              <a:t>	</a:t>
            </a:r>
            <a:r>
              <a:rPr lang="it-IT" sz="2000" b="1" dirty="0" smtClean="0">
                <a:solidFill>
                  <a:srgbClr val="FF0000"/>
                </a:solidFill>
                <a:sym typeface="Wingdings" panose="05000000000000000000" pitchFamily="2" charset="2"/>
              </a:rPr>
              <a:t>Con le Raccomandazioni Paese </a:t>
            </a:r>
            <a:r>
              <a:rPr lang="it-IT" sz="2000" dirty="0" smtClean="0">
                <a:solidFill>
                  <a:srgbClr val="FF0000"/>
                </a:solidFill>
                <a:sym typeface="Wingdings" panose="05000000000000000000" pitchFamily="2" charset="2"/>
              </a:rPr>
              <a:t>(la cui 	implementazione è monitorata durante il 	Semestre 	europeo successivo)</a:t>
            </a:r>
            <a:endParaRPr lang="it-IT" sz="2000" dirty="0" smtClean="0">
              <a:solidFill>
                <a:srgbClr val="FF0000"/>
              </a:solidFill>
            </a:endParaRPr>
          </a:p>
          <a:p>
            <a:pPr marL="457200" indent="-457200">
              <a:buFont typeface="+mj-lt"/>
              <a:buAutoNum type="arabicPeriod"/>
            </a:pPr>
            <a:endParaRPr lang="it-IT" sz="2000" dirty="0" smtClean="0"/>
          </a:p>
          <a:p>
            <a:endParaRPr lang="en-GB" sz="2000" dirty="0"/>
          </a:p>
          <a:p>
            <a:pPr algn="just"/>
            <a:endParaRPr lang="it-IT" sz="2000" b="1" dirty="0" smtClean="0"/>
          </a:p>
          <a:p>
            <a:pPr algn="just"/>
            <a:endParaRPr lang="en-GB" sz="2000" dirty="0"/>
          </a:p>
        </p:txBody>
      </p:sp>
    </p:spTree>
    <p:extLst>
      <p:ext uri="{BB962C8B-B14F-4D97-AF65-F5344CB8AC3E}">
        <p14:creationId xmlns:p14="http://schemas.microsoft.com/office/powerpoint/2010/main" xmlns="" val="117070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it-IT" altLang="en-US" sz="2400" dirty="0" smtClean="0"/>
              <a:t/>
            </a:r>
            <a:br>
              <a:rPr lang="it-IT" altLang="en-US" sz="2400" dirty="0" smtClean="0"/>
            </a:br>
            <a:r>
              <a:rPr lang="it-IT" altLang="en-US" sz="2400" dirty="0"/>
              <a:t>Il ruolo delle Raccomandazioni specifiche per paese nel Semestre Europeo</a:t>
            </a:r>
            <a:r>
              <a:rPr lang="it-IT" altLang="en-US" sz="2400" i="1" dirty="0"/>
              <a:t/>
            </a:r>
            <a:br>
              <a:rPr lang="it-IT" altLang="en-US" sz="2400" i="1" dirty="0"/>
            </a:br>
            <a:endParaRPr lang="en-GB" sz="2400" i="1" dirty="0"/>
          </a:p>
        </p:txBody>
      </p:sp>
      <p:sp>
        <p:nvSpPr>
          <p:cNvPr id="3" name="Content Placeholder 2"/>
          <p:cNvSpPr>
            <a:spLocks noGrp="1"/>
          </p:cNvSpPr>
          <p:nvPr>
            <p:ph idx="1"/>
          </p:nvPr>
        </p:nvSpPr>
        <p:spPr>
          <a:xfrm>
            <a:off x="457200" y="2492375"/>
            <a:ext cx="8291513" cy="3960813"/>
          </a:xfrm>
        </p:spPr>
        <p:txBody>
          <a:bodyPr/>
          <a:lstStyle/>
          <a:p>
            <a:pPr marL="0" indent="0" algn="just">
              <a:buFontTx/>
              <a:buNone/>
              <a:tabLst>
                <a:tab pos="2066925" algn="l"/>
              </a:tabLst>
              <a:defRPr/>
            </a:pPr>
            <a:r>
              <a:rPr lang="it-IT" altLang="en-US" sz="1800" i="0" dirty="0" smtClean="0"/>
              <a:t>Sono </a:t>
            </a:r>
            <a:r>
              <a:rPr lang="it-IT" altLang="en-US" sz="1800" i="0" dirty="0"/>
              <a:t>il </a:t>
            </a:r>
            <a:r>
              <a:rPr lang="it-IT" altLang="en-US" sz="1800" b="1" i="0" dirty="0">
                <a:solidFill>
                  <a:srgbClr val="FF0000"/>
                </a:solidFill>
              </a:rPr>
              <a:t>momento culminante del </a:t>
            </a:r>
            <a:r>
              <a:rPr lang="it-IT" altLang="en-US" sz="1800" b="1" i="0" dirty="0" smtClean="0">
                <a:solidFill>
                  <a:srgbClr val="FF0000"/>
                </a:solidFill>
              </a:rPr>
              <a:t>Semestre Europeo</a:t>
            </a:r>
            <a:r>
              <a:rPr lang="it-IT" altLang="en-US" sz="1800" i="0" dirty="0" smtClean="0"/>
              <a:t>, </a:t>
            </a:r>
            <a:r>
              <a:rPr lang="it-IT" altLang="en-US" sz="1800" i="0" dirty="0"/>
              <a:t>lo strumento principale a cui è affidato il  processo di convergenza  strutturale degli Stati Membri e, in ultima analisi, il buon funzionamento e la sostenibilità </a:t>
            </a:r>
            <a:r>
              <a:rPr lang="it-IT" altLang="en-US" sz="1800" i="0" dirty="0" smtClean="0"/>
              <a:t>dell’UEM.</a:t>
            </a:r>
            <a:endParaRPr lang="it-IT" altLang="en-US" sz="1800" i="0" dirty="0"/>
          </a:p>
          <a:p>
            <a:pPr marL="0" indent="0" algn="just">
              <a:buFontTx/>
              <a:buNone/>
              <a:tabLst>
                <a:tab pos="2066925" algn="l"/>
              </a:tabLst>
              <a:defRPr/>
            </a:pPr>
            <a:endParaRPr lang="it-IT" altLang="en-US" sz="1800" i="0" dirty="0" smtClean="0"/>
          </a:p>
          <a:p>
            <a:pPr marL="0" indent="0" algn="just">
              <a:buFontTx/>
              <a:buNone/>
              <a:tabLst>
                <a:tab pos="2066925" algn="l"/>
              </a:tabLst>
              <a:defRPr/>
            </a:pPr>
            <a:r>
              <a:rPr lang="it-IT" altLang="en-US" sz="1800" i="0" dirty="0" smtClean="0"/>
              <a:t>Sono </a:t>
            </a:r>
            <a:r>
              <a:rPr lang="it-IT" altLang="en-US" sz="1800" i="0" dirty="0"/>
              <a:t>il punto di arrivo di un percorso di sorveglianza, monitoraggio e dialogo che è riflesso nel </a:t>
            </a:r>
            <a:r>
              <a:rPr lang="it-IT" altLang="en-US" sz="1800" b="1" i="0" dirty="0">
                <a:solidFill>
                  <a:srgbClr val="FF0000"/>
                </a:solidFill>
              </a:rPr>
              <a:t>Rapporto paese</a:t>
            </a:r>
            <a:r>
              <a:rPr lang="it-IT" altLang="en-US" sz="1800" i="0" dirty="0"/>
              <a:t>.</a:t>
            </a:r>
          </a:p>
          <a:p>
            <a:pPr marL="0" indent="0" algn="just">
              <a:buFontTx/>
              <a:buNone/>
              <a:tabLst>
                <a:tab pos="2066925" algn="l"/>
              </a:tabLst>
              <a:defRPr/>
            </a:pPr>
            <a:endParaRPr lang="it-IT" altLang="en-US" sz="1800" i="0" dirty="0" smtClean="0"/>
          </a:p>
          <a:p>
            <a:pPr marL="0" indent="0" algn="just">
              <a:buFontTx/>
              <a:buNone/>
              <a:tabLst>
                <a:tab pos="2066925" algn="l"/>
              </a:tabLst>
              <a:defRPr/>
            </a:pPr>
            <a:r>
              <a:rPr lang="it-IT" altLang="en-US" sz="1800" i="0" dirty="0" smtClean="0"/>
              <a:t>Si </a:t>
            </a:r>
            <a:r>
              <a:rPr lang="it-IT" altLang="en-US" sz="1800" i="0" dirty="0"/>
              <a:t>caratterizzano sempre più come la misura della credibilità del percorso di riforma dei paesi e il </a:t>
            </a:r>
            <a:r>
              <a:rPr lang="it-IT" altLang="en-US" sz="1800" b="1" i="0" dirty="0">
                <a:solidFill>
                  <a:srgbClr val="FF0000"/>
                </a:solidFill>
              </a:rPr>
              <a:t>test di efficacia del coordinamento europeo </a:t>
            </a:r>
            <a:r>
              <a:rPr lang="it-IT" altLang="en-US" sz="1800" i="0" dirty="0"/>
              <a:t>delle politiche economiche.</a:t>
            </a:r>
          </a:p>
        </p:txBody>
      </p:sp>
    </p:spTree>
    <p:extLst>
      <p:ext uri="{BB962C8B-B14F-4D97-AF65-F5344CB8AC3E}">
        <p14:creationId xmlns:p14="http://schemas.microsoft.com/office/powerpoint/2010/main" xmlns="" val="184709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Presentazione su schermo (4:3)</PresentationFormat>
  <Paragraphs>233</Paragraphs>
  <Slides>21</Slides>
  <Notes>9</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Diapositiva 1</vt:lpstr>
      <vt:lpstr>Diapositiva 2</vt:lpstr>
      <vt:lpstr>Diapositiva 3</vt:lpstr>
      <vt:lpstr>Perché l'accento sulle riforme strutturali?</vt:lpstr>
      <vt:lpstr>Diapositiva 5</vt:lpstr>
      <vt:lpstr>Il Semestre europeo: un processo in evoluzione</vt:lpstr>
      <vt:lpstr>Diapositiva 7</vt:lpstr>
      <vt:lpstr>Diapositiva 8</vt:lpstr>
      <vt:lpstr> Il ruolo delle Raccomandazioni specifiche per paese nel Semestre Europeo </vt:lpstr>
      <vt:lpstr>Diapositiva 10</vt:lpstr>
      <vt:lpstr>Esempio strategia di riforma: obiettivi di breve e medio termine</vt:lpstr>
      <vt:lpstr>Le innovazioni più recenti del Semestre europeo (2015-2016) </vt:lpstr>
      <vt:lpstr>Le raccomandazioni specifiche e il semestre rinnovato</vt:lpstr>
      <vt:lpstr> Il Rapporto Paese 2018 identifica  due squilibri macroeconomici principali</vt:lpstr>
      <vt:lpstr>Quattro raccomandazioni nel 2017</vt:lpstr>
      <vt:lpstr>Finanza pubblica</vt:lpstr>
      <vt:lpstr>PA e giustizia</vt:lpstr>
      <vt:lpstr>Settore finanziario</vt:lpstr>
      <vt:lpstr>Mercato del lavoro</vt:lpstr>
      <vt:lpstr>Per concludere: che ne è stato delle  4 raccomandazioni per il 2017? </vt:lpstr>
      <vt:lpstr>Aree politiche coperte dalle raccomandazioni nei diversi paesi 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Massimo</dc:creator>
  <cp:lastModifiedBy>Operatore</cp:lastModifiedBy>
  <cp:revision>1</cp:revision>
  <dcterms:created xsi:type="dcterms:W3CDTF">2018-05-17T19:57:30Z</dcterms:created>
  <dcterms:modified xsi:type="dcterms:W3CDTF">2018-05-17T20:04:38Z</dcterms:modified>
</cp:coreProperties>
</file>