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193" r:id="rId1"/>
  </p:sldMasterIdLst>
  <p:notesMasterIdLst>
    <p:notesMasterId r:id="rId17"/>
  </p:notesMasterIdLst>
  <p:handoutMasterIdLst>
    <p:handoutMasterId r:id="rId18"/>
  </p:handoutMasterIdLst>
  <p:sldIdLst>
    <p:sldId id="267" r:id="rId2"/>
    <p:sldId id="275" r:id="rId3"/>
    <p:sldId id="276" r:id="rId4"/>
    <p:sldId id="277" r:id="rId5"/>
    <p:sldId id="278" r:id="rId6"/>
    <p:sldId id="279" r:id="rId7"/>
    <p:sldId id="280" r:id="rId8"/>
    <p:sldId id="299" r:id="rId9"/>
    <p:sldId id="301" r:id="rId10"/>
    <p:sldId id="306" r:id="rId11"/>
    <p:sldId id="307" r:id="rId12"/>
    <p:sldId id="298" r:id="rId13"/>
    <p:sldId id="288" r:id="rId14"/>
    <p:sldId id="289" r:id="rId15"/>
    <p:sldId id="297" r:id="rId16"/>
  </p:sldIdLst>
  <p:sldSz cx="9144000" cy="6858000" type="screen4x3"/>
  <p:notesSz cx="6724650" cy="97742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1D17FF"/>
    <a:srgbClr val="15359C"/>
    <a:srgbClr val="18389E"/>
    <a:srgbClr val="1A39A0"/>
    <a:srgbClr val="1D3CA5"/>
    <a:srgbClr val="4A69FF"/>
    <a:srgbClr val="3160FF"/>
    <a:srgbClr val="4F79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 snapToObjects="1">
      <p:cViewPr varScale="1">
        <p:scale>
          <a:sx n="73" d="100"/>
          <a:sy n="73" d="100"/>
        </p:scale>
        <p:origin x="-1320" y="-102"/>
      </p:cViewPr>
      <p:guideLst>
        <p:guide orient="horz" pos="3901"/>
        <p:guide pos="546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9" d="100"/>
          <a:sy n="109" d="100"/>
        </p:scale>
        <p:origin x="-4304" y="-104"/>
      </p:cViewPr>
      <p:guideLst>
        <p:guide orient="horz" pos="3079"/>
        <p:guide pos="211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597E46E5-9A55-40E5-8870-00322FB8C028}" type="datetime1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2DAE67DE-068B-4972-92AE-69FE88D8DB55}" type="slidenum">
              <a:rPr lang="en-US" altLang="en-US"/>
              <a:pPr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08413" y="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anose="020B0600070205080204" pitchFamily="34" charset="-128"/>
              </a:defRPr>
            </a:lvl1pPr>
          </a:lstStyle>
          <a:p>
            <a:pPr>
              <a:defRPr/>
            </a:pPr>
            <a:fld id="{2511E62C-038D-46F1-8AFC-C656B0A8F4F1}" type="datetime1">
              <a:rPr lang="en-US" altLang="en-US"/>
              <a:pPr>
                <a:defRPr/>
              </a:pPr>
              <a:t>4/16/2018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3425"/>
            <a:ext cx="4886325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100" y="4643438"/>
            <a:ext cx="5378450" cy="43973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3700"/>
            <a:ext cx="2914650" cy="4889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08413" y="9283700"/>
            <a:ext cx="2914650" cy="4889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FD2D8D4-2829-47DE-A0E1-CAAC067B7048}" type="slidenum">
              <a:rPr lang="en-US" altLang="en-US"/>
              <a:pPr/>
              <a:t>‹N›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ea typeface="ＭＳ Ｐゴシック" pitchFamily="34" charset="-128"/>
              </a:rPr>
              <a:t>© 2015 European Parliament, Visits and Seminars Unit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smtClean="0">
              <a:latin typeface="Arial" charset="0"/>
            </a:endParaRPr>
          </a:p>
        </p:txBody>
      </p:sp>
      <p:sp>
        <p:nvSpPr>
          <p:cNvPr id="25604" name="Footer Placeholder 1"/>
          <p:cNvSpPr>
            <a:spLocks noGrp="1"/>
          </p:cNvSpPr>
          <p:nvPr>
            <p:ph type="ftr" sz="quarter" idx="4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ea typeface="ＭＳ Ｐゴシック" pitchFamily="34" charset="-128"/>
              </a:rPr>
              <a:t>© 2015 European Parliament, Visits and Seminars Unit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106" y="2130891"/>
            <a:ext cx="6512273" cy="1245011"/>
          </a:xfrm>
        </p:spPr>
        <p:txBody>
          <a:bodyPr anchor="b">
            <a:normAutofit/>
          </a:bodyPr>
          <a:lstStyle>
            <a:lvl1pPr>
              <a:defRPr sz="2200" b="1" baseline="0">
                <a:solidFill>
                  <a:schemeClr val="accent2">
                    <a:lumMod val="40000"/>
                    <a:lumOff val="60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106" y="3374795"/>
            <a:ext cx="6512273" cy="930207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48454" y="5993692"/>
            <a:ext cx="6511925" cy="407809"/>
          </a:xfrm>
          <a:noFill/>
        </p:spPr>
        <p:txBody>
          <a:bodyPr/>
          <a:lstStyle>
            <a:lvl1pPr>
              <a:defRPr sz="1000">
                <a:solidFill>
                  <a:schemeClr val="accent2">
                    <a:lumMod val="40000"/>
                    <a:lumOff val="60000"/>
                  </a:schemeClr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1"/>
          <p:cNvSpPr txBox="1">
            <a:spLocks noChangeArrowheads="1"/>
          </p:cNvSpPr>
          <p:nvPr/>
        </p:nvSpPr>
        <p:spPr bwMode="auto">
          <a:xfrm>
            <a:off x="2500313" y="2970213"/>
            <a:ext cx="40703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defRPr/>
            </a:pPr>
            <a:r>
              <a:rPr lang="en-GB" sz="3600" b="1" cap="all" dirty="0" smtClean="0">
                <a:solidFill>
                  <a:srgbClr val="FFFFFF"/>
                </a:solidFill>
                <a:latin typeface="Arial Narrow" charset="0"/>
                <a:cs typeface="Arial Narrow" charset="0"/>
              </a:rPr>
              <a:t>Thank you !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418437"/>
            <a:ext cx="7433733" cy="4338897"/>
          </a:xfrm>
        </p:spPr>
        <p:txBody>
          <a:bodyPr>
            <a:normAutofit/>
          </a:bodyPr>
          <a:lstStyle>
            <a:lvl1pPr>
              <a:buClr>
                <a:schemeClr val="accent2">
                  <a:lumMod val="40000"/>
                  <a:lumOff val="60000"/>
                </a:schemeClr>
              </a:buClr>
              <a:defRPr sz="1200"/>
            </a:lvl1pPr>
            <a:lvl2pPr>
              <a:buClr>
                <a:schemeClr val="accent2">
                  <a:lumMod val="40000"/>
                  <a:lumOff val="60000"/>
                </a:schemeClr>
              </a:buClr>
              <a:defRPr sz="1200"/>
            </a:lvl2pPr>
            <a:lvl3pPr>
              <a:buClr>
                <a:schemeClr val="accent2">
                  <a:lumMod val="40000"/>
                  <a:lumOff val="60000"/>
                </a:schemeClr>
              </a:buClr>
              <a:defRPr sz="1200"/>
            </a:lvl3pPr>
            <a:lvl4pPr>
              <a:buClr>
                <a:schemeClr val="accent2">
                  <a:lumMod val="40000"/>
                  <a:lumOff val="60000"/>
                </a:schemeClr>
              </a:buClr>
              <a:defRPr sz="1200"/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3702853"/>
            <a:ext cx="7790205" cy="1362075"/>
          </a:xfrm>
        </p:spPr>
        <p:txBody>
          <a:bodyPr>
            <a:normAutofit/>
          </a:bodyPr>
          <a:lstStyle>
            <a:lvl1pPr algn="l">
              <a:defRPr sz="1800" b="1" cap="all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2202665"/>
            <a:ext cx="7790205" cy="1500187"/>
          </a:xfrm>
        </p:spPr>
        <p:txBody>
          <a:bodyPr anchor="b">
            <a:normAutofit/>
          </a:bodyPr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6318"/>
            <a:ext cx="7662333" cy="554567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0906"/>
            <a:ext cx="3708400" cy="448771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4411133" y="1410906"/>
            <a:ext cx="3708400" cy="448771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6318"/>
            <a:ext cx="7666783" cy="554567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8506"/>
            <a:ext cx="3680708" cy="358228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91864"/>
            <a:ext cx="3680702" cy="3989649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0879" y="1338506"/>
            <a:ext cx="3682154" cy="358228"/>
          </a:xfrm>
        </p:spPr>
        <p:txBody>
          <a:bodyPr anchor="b">
            <a:noAutofit/>
          </a:bodyPr>
          <a:lstStyle>
            <a:lvl1pPr marL="0" indent="0">
              <a:buNone/>
              <a:defRPr sz="1600" b="1" i="0">
                <a:solidFill>
                  <a:schemeClr val="bg2"/>
                </a:solidFill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20879" y="1891862"/>
            <a:ext cx="3682148" cy="3989649"/>
          </a:xfrm>
        </p:spPr>
        <p:txBody>
          <a:bodyPr>
            <a:normAutofit/>
          </a:bodyPr>
          <a:lstStyle>
            <a:lvl1pPr>
              <a:defRPr sz="1200">
                <a:solidFill>
                  <a:schemeClr val="bg2">
                    <a:lumMod val="75000"/>
                  </a:schemeClr>
                </a:solidFill>
              </a:defRPr>
            </a:lvl1pPr>
            <a:lvl2pPr>
              <a:defRPr sz="1200">
                <a:solidFill>
                  <a:schemeClr val="bg2">
                    <a:lumMod val="75000"/>
                  </a:schemeClr>
                </a:solidFill>
              </a:defRPr>
            </a:lvl2pPr>
            <a:lvl3pPr>
              <a:defRPr sz="1200">
                <a:solidFill>
                  <a:schemeClr val="bg2">
                    <a:lumMod val="75000"/>
                  </a:schemeClr>
                </a:solidFill>
              </a:defRPr>
            </a:lvl3pPr>
            <a:lvl4pPr>
              <a:defRPr sz="1200">
                <a:solidFill>
                  <a:schemeClr val="bg2">
                    <a:lumMod val="75000"/>
                  </a:schemeClr>
                </a:solidFill>
              </a:defRPr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586318"/>
            <a:ext cx="7450667" cy="554567"/>
          </a:xfrm>
        </p:spPr>
        <p:txBody>
          <a:bodyPr/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530186"/>
            <a:ext cx="2700862" cy="722877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2000" y="1567794"/>
            <a:ext cx="4529667" cy="4392740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567793"/>
            <a:ext cx="2700863" cy="439274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1" y="1033517"/>
            <a:ext cx="7289798" cy="4507563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GB" noProof="0" dirty="0" smtClean="0"/>
              <a:t>Drag picture to placeholder or click icon to add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5640555"/>
            <a:ext cx="7289799" cy="351349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85788"/>
            <a:ext cx="7561263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46213"/>
            <a:ext cx="7561263" cy="436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 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737600" y="652463"/>
            <a:ext cx="406400" cy="306387"/>
          </a:xfrm>
          <a:prstGeom prst="rect">
            <a:avLst/>
          </a:prstGeom>
        </p:spPr>
        <p:txBody>
          <a:bodyPr/>
          <a:lstStyle/>
          <a:p>
            <a:pPr eaLnBrk="1" hangingPunct="1"/>
            <a:fld id="{B43C7395-EB1E-4A08-9C24-1940894E22FA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‹N›</a:t>
            </a:fld>
            <a:endParaRPr lang="en-US" altLang="en-US" sz="900">
              <a:solidFill>
                <a:schemeClr val="bg1"/>
              </a:solidFill>
            </a:endParaRP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457200" y="6330950"/>
            <a:ext cx="7078663" cy="24130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7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201</a:t>
            </a:r>
            <a:r>
              <a:rPr lang="lt-LT" sz="7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6</a:t>
            </a:r>
            <a:r>
              <a:rPr lang="en-US" sz="700" cap="all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 VISITS AND SEMINARS UNIT</a:t>
            </a:r>
            <a:endParaRPr lang="en-US" sz="700" cap="all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737600" y="652463"/>
            <a:ext cx="406400" cy="306387"/>
          </a:xfrm>
          <a:prstGeom prst="rect">
            <a:avLst/>
          </a:prstGeom>
        </p:spPr>
        <p:txBody>
          <a:bodyPr/>
          <a:lstStyle/>
          <a:p>
            <a:pPr eaLnBrk="1" hangingPunct="1"/>
            <a:fld id="{E22EF433-E3DD-418D-BB7A-602EC803BA21}" type="slidenum">
              <a:rPr lang="en-US" altLang="en-US" sz="900">
                <a:solidFill>
                  <a:schemeClr val="bg1"/>
                </a:solidFill>
              </a:rPr>
              <a:pPr eaLnBrk="1" hangingPunct="1"/>
              <a:t>‹N›</a:t>
            </a:fld>
            <a:endParaRPr lang="en-US" altLang="en-US" sz="90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38" r:id="rId1"/>
    <p:sldLayoutId id="2147484830" r:id="rId2"/>
    <p:sldLayoutId id="2147484831" r:id="rId3"/>
    <p:sldLayoutId id="2147484832" r:id="rId4"/>
    <p:sldLayoutId id="2147484833" r:id="rId5"/>
    <p:sldLayoutId id="2147484834" r:id="rId6"/>
    <p:sldLayoutId id="2147484835" r:id="rId7"/>
    <p:sldLayoutId id="2147484836" r:id="rId8"/>
    <p:sldLayoutId id="2147484837" r:id="rId9"/>
    <p:sldLayoutId id="2147484839" r:id="rId10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600" b="1" kern="1200" cap="all">
          <a:solidFill>
            <a:srgbClr val="96AFCE"/>
          </a:solidFill>
          <a:latin typeface="Arial Narrow"/>
          <a:ea typeface="ＭＳ Ｐゴシック" panose="020B0600070205080204" pitchFamily="34" charset="-128"/>
          <a:cs typeface="Arial Narrow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6AFCE"/>
          </a:solidFill>
          <a:latin typeface="Arial Narrow" charset="0"/>
          <a:ea typeface="ＭＳ Ｐゴシック" panose="020B0600070205080204" pitchFamily="34" charset="-128"/>
          <a:cs typeface="Arial Narrow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6AFCE"/>
          </a:solidFill>
          <a:latin typeface="Arial Narrow" charset="0"/>
          <a:ea typeface="ＭＳ Ｐゴシック" panose="020B0600070205080204" pitchFamily="34" charset="-128"/>
          <a:cs typeface="Arial Narrow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6AFCE"/>
          </a:solidFill>
          <a:latin typeface="Arial Narrow" charset="0"/>
          <a:ea typeface="ＭＳ Ｐゴシック" panose="020B0600070205080204" pitchFamily="34" charset="-128"/>
          <a:cs typeface="Arial Narrow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600" b="1">
          <a:solidFill>
            <a:srgbClr val="96AFCE"/>
          </a:solidFill>
          <a:latin typeface="Arial Narrow" charset="0"/>
          <a:ea typeface="ＭＳ Ｐゴシック" panose="020B0600070205080204" pitchFamily="34" charset="-128"/>
          <a:cs typeface="Arial Narrow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6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defRPr sz="1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230188" indent="-230188" algn="l" defTabSz="457200" rtl="0" eaLnBrk="0" fontAlgn="base" hangingPunct="0">
        <a:lnSpc>
          <a:spcPct val="105000"/>
        </a:lnSpc>
        <a:spcBef>
          <a:spcPts val="1200"/>
        </a:spcBef>
        <a:spcAft>
          <a:spcPct val="0"/>
        </a:spcAft>
        <a:buClr>
          <a:srgbClr val="6D89AE"/>
        </a:buClr>
        <a:buFont typeface="Wingdings" pitchFamily="2" charset="2"/>
        <a:buChar char="§"/>
        <a:defRPr sz="1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719138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Font typeface="Arial" charset="0"/>
        <a:buChar char="•"/>
        <a:defRPr sz="1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0795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6D89AE"/>
        </a:buClr>
        <a:buSzPct val="55000"/>
        <a:buFont typeface="Wingdings 3" pitchFamily="18" charset="2"/>
        <a:buChar char=""/>
        <a:defRPr sz="1200" kern="1200">
          <a:solidFill>
            <a:schemeClr val="bg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Foglio_di_lavoro_di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europarltv.europa.eu/nl/player.aspx?pid=47e596e6-3396-4694-a73b-a1a400fff00f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jpeg"/><Relationship Id="rId9" Type="http://schemas.openxmlformats.org/officeDocument/2006/relationships/oleObject" Target="../embeddings/Foglio_di_lavoro_di_Microsoft_Office_Excel_97-20033.xls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audiovisual.europarl.europa.eu/AssetDetail.aspx?g=b3e16c00-ae48-49cc-bccd-e2c2fa170bb6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3.png"/><Relationship Id="rId7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688" y="1978025"/>
            <a:ext cx="6754812" cy="12446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>
                <a:solidFill>
                  <a:schemeClr val="tx2"/>
                </a:solidFill>
                <a:ea typeface="ＭＳ Ｐゴシック" charset="0"/>
              </a:rPr>
              <a:t>Benvenuti al parlamento Europeo</a:t>
            </a:r>
            <a:r>
              <a:rPr lang="en-US" sz="2800" dirty="0" smtClean="0">
                <a:solidFill>
                  <a:schemeClr val="tx2"/>
                </a:solidFill>
                <a:ea typeface="ＭＳ Ｐゴシック" charset="0"/>
              </a:rPr>
              <a:t>!</a:t>
            </a:r>
            <a:endParaRPr lang="en-US" sz="2800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547688" y="3221038"/>
            <a:ext cx="6511925" cy="931862"/>
          </a:xfrm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it-IT" altLang="en-US" sz="1800" b="1" dirty="0" smtClean="0">
                <a:solidFill>
                  <a:schemeClr val="accent3"/>
                </a:solidFill>
              </a:rPr>
              <a:t>leone.rizzo@ep.europa.eu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it-IT" altLang="en-US" sz="1800" b="1" dirty="0" smtClean="0">
                <a:solidFill>
                  <a:schemeClr val="tx2"/>
                </a:solidFill>
              </a:rPr>
              <a:t>DG Comm, Unità Visite e Seminari</a:t>
            </a:r>
            <a:endParaRPr lang="it-IT" altLang="en-US" sz="1800" b="1" dirty="0">
              <a:solidFill>
                <a:schemeClr val="tx2"/>
              </a:solidFill>
            </a:endParaRPr>
          </a:p>
        </p:txBody>
      </p:sp>
      <p:pic>
        <p:nvPicPr>
          <p:cNvPr id="6148" name="Picture 2" descr="EP logo CMYK neg_EN.eps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0" y="5172075"/>
            <a:ext cx="1630363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8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Bilancio UE 2017</a:t>
            </a:r>
            <a:endParaRPr lang="it-IT" sz="28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1507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368425"/>
          <a:ext cx="7535863" cy="4440238"/>
        </p:xfrm>
        <a:graphic>
          <a:graphicData uri="http://schemas.openxmlformats.org/presentationml/2006/ole">
            <p:oleObj spid="_x0000_s21507" name="Chart" r:id="rId3" imgW="7541406" imgH="444436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Bilancio </a:t>
            </a:r>
            <a:r>
              <a:rPr lang="it-IT" sz="2400" dirty="0" err="1" smtClean="0">
                <a:solidFill>
                  <a:schemeClr val="bg1"/>
                </a:solidFill>
                <a:ea typeface="MS PGothic" panose="020B0600070205080204" pitchFamily="34" charset="-128"/>
              </a:rPr>
              <a:t>ue</a:t>
            </a:r>
            <a:r>
              <a:rPr lang="it-IT" sz="2400" dirty="0" smtClean="0">
                <a:solidFill>
                  <a:schemeClr val="bg1"/>
                </a:solidFill>
                <a:ea typeface="MS PGothic" panose="020B0600070205080204" pitchFamily="34" charset="-128"/>
              </a:rPr>
              <a:t> 2017: entrate</a:t>
            </a:r>
            <a:endParaRPr lang="it-IT" sz="2400" dirty="0">
              <a:solidFill>
                <a:schemeClr val="bg1"/>
              </a:solidFill>
              <a:ea typeface="MS PGothic" panose="020B0600070205080204" pitchFamily="34" charset="-128"/>
            </a:endParaRPr>
          </a:p>
        </p:txBody>
      </p:sp>
      <p:graphicFrame>
        <p:nvGraphicFramePr>
          <p:cNvPr id="22531" name="Content Placeholder 4"/>
          <p:cNvGraphicFramePr>
            <a:graphicFrameLocks noGrp="1"/>
          </p:cNvGraphicFramePr>
          <p:nvPr>
            <p:ph idx="1"/>
          </p:nvPr>
        </p:nvGraphicFramePr>
        <p:xfrm>
          <a:off x="406400" y="1368425"/>
          <a:ext cx="7535863" cy="4440238"/>
        </p:xfrm>
        <a:graphic>
          <a:graphicData uri="http://schemas.openxmlformats.org/presentationml/2006/ole">
            <p:oleObj spid="_x0000_s22531" name="Chart" r:id="rId3" imgW="7541406" imgH="444436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7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2400" dirty="0" smtClean="0">
                <a:solidFill>
                  <a:schemeClr val="bg1"/>
                </a:solidFill>
                <a:ea typeface="ＭＳ Ｐゴシック" charset="0"/>
              </a:rPr>
              <a:t>Poteri del PE</a:t>
            </a:r>
          </a:p>
        </p:txBody>
      </p:sp>
      <p:sp>
        <p:nvSpPr>
          <p:cNvPr id="12296" name="Text Box 5"/>
          <p:cNvSpPr txBox="1">
            <a:spLocks noChangeArrowheads="1"/>
          </p:cNvSpPr>
          <p:nvPr/>
        </p:nvSpPr>
        <p:spPr bwMode="auto">
          <a:xfrm>
            <a:off x="5381421" y="5120640"/>
            <a:ext cx="3240087" cy="108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Accordi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internazionali 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ClrTx/>
              <a:defRPr/>
            </a:pPr>
            <a:endParaRPr lang="en-US" altLang="en-US" sz="2400" b="1" dirty="0" smtClean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12297" name="Text Box 6"/>
          <p:cNvSpPr txBox="1">
            <a:spLocks noChangeArrowheads="1"/>
          </p:cNvSpPr>
          <p:nvPr/>
        </p:nvSpPr>
        <p:spPr bwMode="auto">
          <a:xfrm>
            <a:off x="2840083" y="2422525"/>
            <a:ext cx="1381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Bilancio</a:t>
            </a:r>
          </a:p>
        </p:txBody>
      </p:sp>
      <p:sp>
        <p:nvSpPr>
          <p:cNvPr id="12298" name="Text Box 7"/>
          <p:cNvSpPr txBox="1">
            <a:spLocks noChangeArrowheads="1"/>
          </p:cNvSpPr>
          <p:nvPr/>
        </p:nvSpPr>
        <p:spPr bwMode="auto">
          <a:xfrm>
            <a:off x="809671" y="1671638"/>
            <a:ext cx="2030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Legislazione</a:t>
            </a:r>
          </a:p>
        </p:txBody>
      </p:sp>
      <p:sp>
        <p:nvSpPr>
          <p:cNvPr id="12299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3866380" y="3357154"/>
            <a:ext cx="342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Controllo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it-IT" altLang="en-US" sz="2400" b="1" dirty="0" smtClean="0">
                <a:solidFill>
                  <a:schemeClr val="accent3"/>
                </a:solidFill>
                <a:latin typeface="+mn-lt"/>
              </a:rPr>
              <a:t>parlamentare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Tx/>
              <a:defRPr/>
            </a:pPr>
            <a:endParaRPr lang="en-GB" altLang="en-US" sz="2400" b="1" dirty="0" smtClean="0">
              <a:solidFill>
                <a:schemeClr val="accent3"/>
              </a:solidFill>
              <a:latin typeface="+mn-lt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4284663" y="1528763"/>
            <a:ext cx="1079500" cy="646112"/>
          </a:xfrm>
          <a:prstGeom prst="rect">
            <a:avLst/>
          </a:prstGeom>
          <a:solidFill>
            <a:srgbClr val="0033CC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GB" sz="1800" b="1" dirty="0" smtClean="0">
              <a:solidFill>
                <a:srgbClr val="FF6600"/>
              </a:solidFill>
              <a:cs typeface="Arial" charset="0"/>
            </a:endParaRPr>
          </a:p>
          <a:p>
            <a:pPr algn="ctr">
              <a:defRPr/>
            </a:pPr>
            <a:endParaRPr lang="en-GB" sz="1800" b="1" dirty="0" smtClean="0">
              <a:solidFill>
                <a:srgbClr val="FF6600"/>
              </a:solidFill>
              <a:cs typeface="Arial" charset="0"/>
            </a:endParaRPr>
          </a:p>
        </p:txBody>
      </p:sp>
      <p:sp>
        <p:nvSpPr>
          <p:cNvPr id="19459" name="Text Box 5"/>
          <p:cNvSpPr txBox="1">
            <a:spLocks noChangeArrowheads="1"/>
          </p:cNvSpPr>
          <p:nvPr/>
        </p:nvSpPr>
        <p:spPr bwMode="auto">
          <a:xfrm>
            <a:off x="7667625" y="1528763"/>
            <a:ext cx="1079500" cy="368300"/>
          </a:xfrm>
          <a:prstGeom prst="rect">
            <a:avLst/>
          </a:prstGeom>
          <a:solidFill>
            <a:srgbClr val="0033CC">
              <a:alpha val="0"/>
            </a:srgbClr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marL="114300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marL="1600200">
              <a:defRPr sz="1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Aft>
                <a:spcPct val="0"/>
              </a:spcAft>
              <a:buSzPct val="60000"/>
              <a:buFont typeface="Wingdings" charset="0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en-GB" sz="1800" b="1" dirty="0" smtClean="0">
              <a:solidFill>
                <a:srgbClr val="FF6600"/>
              </a:solidFill>
              <a:latin typeface="Century Gothic" charset="0"/>
              <a:cs typeface="Arial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sz="2400" dirty="0" smtClean="0">
                <a:solidFill>
                  <a:schemeClr val="bg1"/>
                </a:solidFill>
                <a:ea typeface="ＭＳ Ｐゴシック" charset="0"/>
              </a:rPr>
              <a:t>Seggi per paese</a:t>
            </a:r>
            <a:endParaRPr lang="it-IT" sz="2400" dirty="0">
              <a:solidFill>
                <a:schemeClr val="bg1"/>
              </a:solidFill>
              <a:ea typeface="ＭＳ Ｐゴシック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109663"/>
          <a:ext cx="7877176" cy="5119716"/>
        </p:xfrm>
        <a:graphic>
          <a:graphicData uri="http://schemas.openxmlformats.org/drawingml/2006/table">
            <a:tbl>
              <a:tblPr/>
              <a:tblGrid>
                <a:gridCol w="1697471"/>
                <a:gridCol w="2341129"/>
                <a:gridCol w="857250"/>
                <a:gridCol w="2066925"/>
                <a:gridCol w="914401"/>
              </a:tblGrid>
              <a:tr h="365692">
                <a:tc rowSpan="14"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6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charset="0"/>
                          <a:ea typeface="ＭＳ Ｐゴシック" charset="0"/>
                          <a:cs typeface="ＭＳ Ｐゴシック" charset="0"/>
                        </a:rPr>
                        <a:t>751</a:t>
                      </a:r>
                      <a:endParaRPr kumimoji="0" lang="lv-LV" sz="6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60894" anchor="ctr" anchorCtr="1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Germania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96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Austria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i-FI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</a:t>
                      </a:r>
                      <a:r>
                        <a:rPr kumimoji="0" lang="pl-PL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Century Gothic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Francia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74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Bulgaria 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17</a:t>
                      </a:r>
                      <a:endParaRPr kumimoji="0" lang="en-GB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Regno unito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73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Danimarca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Italia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73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Finlandia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Spagna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54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Slovacchia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13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Polonia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51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Croazia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Romania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32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Irlanda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Paesi Bassi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26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Lituania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11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Belgio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Lettonia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Repubblica Ceca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Slovenia 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8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Grecia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Estonia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Ungheria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Cipro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Portogallo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21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Lussemburgo 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69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Svezia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20 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sz="20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Malta</a:t>
                      </a:r>
                      <a:endParaRPr kumimoji="0" lang="it-IT" sz="2000" b="1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marL="114303" marR="114303" marT="60894" marB="0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lt-LT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charset="0"/>
                          <a:ea typeface="ＭＳ Ｐゴシック" charset="0"/>
                          <a:cs typeface="ＭＳ Ｐゴシック" charset="0"/>
                        </a:rPr>
                        <a:t>6</a:t>
                      </a:r>
                    </a:p>
                  </a:txBody>
                  <a:tcPr marL="114303" marR="114303" marT="60894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bg1"/>
                </a:solidFill>
                <a:ea typeface="ＭＳ Ｐゴシック" charset="0"/>
              </a:rPr>
              <a:t>Gruppi politici</a:t>
            </a:r>
            <a:endParaRPr lang="it-IT" sz="2400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26627" name="Picture 8" descr="S:\DIR-GEN\EP - DG COMM\Simon\Design tools\EP Group logos\1200px-ALDE_logo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79988" y="2643188"/>
            <a:ext cx="5715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0" descr="S:\DIR-GEN\EP - DG COMM\Simon\Design tools\EP Group logos\S&amp;D_log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1141413"/>
            <a:ext cx="454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13" descr="S:\DIR-GEN\EP - DG COMM\Simon\Design tools\EP Group logos\Logo_Greens_EFA_en.png"/>
          <p:cNvPicPr>
            <a:picLocks noChangeAspect="1" noChangeArrowheads="1"/>
          </p:cNvPicPr>
          <p:nvPr/>
        </p:nvPicPr>
        <p:blipFill>
          <a:blip r:embed="rId5"/>
          <a:srcRect b="30009"/>
          <a:stretch>
            <a:fillRect/>
          </a:stretch>
        </p:blipFill>
        <p:spPr bwMode="auto">
          <a:xfrm>
            <a:off x="4886325" y="4170363"/>
            <a:ext cx="8255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14" descr="S:\DIR-GEN\EP - DG COMM\Simon\Design tools\EP Group logos\Logo_gue-ngl.png"/>
          <p:cNvPicPr>
            <a:picLocks noChangeAspect="1" noChangeArrowheads="1"/>
          </p:cNvPicPr>
          <p:nvPr/>
        </p:nvPicPr>
        <p:blipFill>
          <a:blip r:embed="rId6"/>
          <a:srcRect l="11954" r="14627" b="23235"/>
          <a:stretch>
            <a:fillRect/>
          </a:stretch>
        </p:blipFill>
        <p:spPr bwMode="auto">
          <a:xfrm>
            <a:off x="5008563" y="3462338"/>
            <a:ext cx="611187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15" descr="S:\DIR-GEN\EP - DG COMM\Simon\Design tools\EP Group logos\EFDD_group_logo.png"/>
          <p:cNvPicPr>
            <a:picLocks noChangeAspect="1" noChangeArrowheads="1"/>
          </p:cNvPicPr>
          <p:nvPr/>
        </p:nvPicPr>
        <p:blipFill>
          <a:blip r:embed="rId7"/>
          <a:srcRect l="9187" t="9691" r="10493" b="6390"/>
          <a:stretch>
            <a:fillRect/>
          </a:stretch>
        </p:blipFill>
        <p:spPr bwMode="auto">
          <a:xfrm>
            <a:off x="5113338" y="4867275"/>
            <a:ext cx="471487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878513" y="488950"/>
          <a:ext cx="2803525" cy="6132517"/>
        </p:xfrm>
        <a:graphic>
          <a:graphicData uri="http://schemas.openxmlformats.org/drawingml/2006/table">
            <a:tbl>
              <a:tblPr/>
              <a:tblGrid>
                <a:gridCol w="903287"/>
                <a:gridCol w="1900238"/>
              </a:tblGrid>
              <a:tr h="580980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EPP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Partito Popolare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Europeo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6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S&amp;D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Alleanza Progressiva dei Socialisti e Democratici 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6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49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ECR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Conservatori e Riformisti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Europei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6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7B5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ALDE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Alleanza dei Liberali e Democratici  per l’Europa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6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GUE/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AC00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NGL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Sinistra Unita Europea/ Sinistra Verde Nordica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434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5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Greens/ EFA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Verdi/ Alleanza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Libera Europea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36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75267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EFD</a:t>
                      </a:r>
                      <a:r>
                        <a:rPr kumimoji="0" lang="lt-LT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375267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</a:t>
                      </a:r>
                      <a:endParaRPr kumimoji="0" lang="en-GB" altLang="en-US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375267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Europa della Libertà  e della Democrazia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Diretta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980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7936CD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ENF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Europa delle Nazioni e della Libertà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43"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848484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N-I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Non-Iscritti</a:t>
                      </a:r>
                    </a:p>
                  </a:txBody>
                  <a:tcPr marL="45713" marR="45713" marT="60978" marB="60978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6651" name="Picture 2" descr="S:\DIR-GEN\EP - DG COMM\Simon\Design tools\EP Group logos\ECR 1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019675" y="1843088"/>
            <a:ext cx="481013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52" name="Object 4"/>
          <p:cNvGraphicFramePr>
            <a:graphicFrameLocks noGrp="1" noChangeAspect="1"/>
          </p:cNvGraphicFramePr>
          <p:nvPr/>
        </p:nvGraphicFramePr>
        <p:xfrm>
          <a:off x="-1219200" y="1400175"/>
          <a:ext cx="7477125" cy="5495925"/>
        </p:xfrm>
        <a:graphic>
          <a:graphicData uri="http://schemas.openxmlformats.org/presentationml/2006/ole">
            <p:oleObj spid="_x0000_s26652" name="Chart" r:id="rId9" imgW="7480440" imgH="5505165" progId="Excel.Sheet.8">
              <p:embed/>
            </p:oleObj>
          </a:graphicData>
        </a:graphic>
      </p:graphicFrame>
      <p:pic>
        <p:nvPicPr>
          <p:cNvPr id="26653" name="Picture 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019675" y="452438"/>
            <a:ext cx="454025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4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148263" y="5540375"/>
            <a:ext cx="4714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61950" y="585788"/>
            <a:ext cx="7434263" cy="5556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2400" dirty="0" smtClean="0">
                <a:solidFill>
                  <a:schemeClr val="bg1"/>
                </a:solidFill>
                <a:ea typeface="ＭＳ Ｐゴシック" charset="0"/>
              </a:rPr>
              <a:t>Commissioni parlamentari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0" y="965200"/>
          <a:ext cx="9034463" cy="5424490"/>
        </p:xfrm>
        <a:graphic>
          <a:graphicData uri="http://schemas.openxmlformats.org/drawingml/2006/table">
            <a:tbl>
              <a:tblPr/>
              <a:tblGrid>
                <a:gridCol w="1117600"/>
                <a:gridCol w="3638550"/>
                <a:gridCol w="692150"/>
                <a:gridCol w="2854325"/>
                <a:gridCol w="731838"/>
              </a:tblGrid>
              <a:tr h="306388">
                <a:tc rowSpan="11"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6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20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lt-LT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MEPs</a:t>
                      </a:r>
                      <a:endParaRPr kumimoji="0" lang="lt-LT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ECCF4F"/>
                        </a:solidFill>
                        <a:effectLst/>
                        <a:latin typeface="Arial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endParaRPr kumimoji="0" lang="en-GB" alt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MEPs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AFET  Affari Esteri </a:t>
                      </a:r>
                      <a:r>
                        <a:rPr kumimoji="0" lang="it-IT" alt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+ 2 sotto-commissioni: </a:t>
                      </a:r>
                    </a:p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it-IT" altLang="en-US" sz="12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          Diritti umani + Sicurezza e Difesa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71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TRAN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Trasporti e  Turismo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0" fontAlgn="base" latinLnBrk="0" hangingPunct="0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6600"/>
                        </a:buClr>
                        <a:buSzPct val="125000"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49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196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DEVE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1D435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4D50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Sviluppo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28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REGI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Sviluppo regionale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43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INTA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D4D501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Commercio internazionale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576263" indent="-576263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76263" marR="0" lvl="0" indent="-5762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AGRI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Agricoltura e Sviluppo rurale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45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021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BUDG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Bilancio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41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PECH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Pesca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CONT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Controllo di bilancio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30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CULT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Culture e Educazione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31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513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ECON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Affari economici e monetari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61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JURI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Affari giuridici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EMPL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Occupazione e Affari sociali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55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7063" indent="-627063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27063" marR="0" lvl="0" indent="-627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LIBE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Libertà civili, Giustizia   e Affari interni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60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576263" indent="-576263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76263" marR="0" lvl="0" indent="-5762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ENVI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Ambiente, Salute pubblica  e</a:t>
                      </a:r>
                    </a:p>
                    <a:p>
                      <a:pPr marL="576263" marR="0" lvl="0" indent="-5762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           Sicurezza alimentare</a:t>
                      </a: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69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AFCO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Affari costituzionali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25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ITRE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65E00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Industria, Ricerca e Energia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67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627063" indent="-627063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627063" marR="0" lvl="0" indent="-627063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FEMM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Diritti  delle donne  e Eguaglianza di genere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9275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520700" indent="-52070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520700" marR="0" lvl="0" indent="-52070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IMCO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1D435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Mercato interno e Protezione dei consumatori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40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PETI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     </a:t>
                      </a:r>
                      <a:r>
                        <a:rPr kumimoji="0" lang="it-IT" altLang="en-US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34" charset="-128"/>
                        </a:rPr>
                        <a:t>Petizioni</a:t>
                      </a:r>
                      <a:endParaRPr kumimoji="0" lang="it-IT" altLang="en-US" sz="14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Gothic" pitchFamily="34" charset="0"/>
                        <a:ea typeface="ＭＳ Ｐゴシック" pitchFamily="34" charset="-128"/>
                      </a:endParaRPr>
                    </a:p>
                  </a:txBody>
                  <a:tcPr marL="91438" marR="91438" marT="60967" marB="60967" anchor="ctr" horzOverflow="overflow">
                    <a:lnL w="38100" cap="flat" cmpd="sng" algn="ctr">
                      <a:solidFill>
                        <a:srgbClr val="ECCF4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1pPr>
                      <a:lvl2pPr marL="742950" indent="-285750" eaLnBrk="0" hangingPunct="0">
                        <a:lnSpc>
                          <a:spcPct val="105000"/>
                        </a:lnSpc>
                        <a:spcBef>
                          <a:spcPts val="1200"/>
                        </a:spcBef>
                        <a:buClr>
                          <a:srgbClr val="6D89AE"/>
                        </a:buClr>
                        <a:buFont typeface="Wingdings" pitchFamily="2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2pPr>
                      <a:lvl3pPr marL="11430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Font typeface="Arial" pitchFamily="34" charset="0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3pPr>
                      <a:lvl4pPr marL="1600200" indent="-228600" eaLnBrk="0" hangingPunct="0">
                        <a:spcBef>
                          <a:spcPts val="500"/>
                        </a:spcBef>
                        <a:buClr>
                          <a:srgbClr val="6D89AE"/>
                        </a:buClr>
                        <a:buSzPct val="55000"/>
                        <a:buFont typeface="Wingdings 3" pitchFamily="18" charset="2"/>
                        <a:defRPr sz="1000">
                          <a:solidFill>
                            <a:schemeClr val="bg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SzPct val="60000"/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Arial" pitchFamily="34" charset="0"/>
                          <a:ea typeface="ＭＳ Ｐゴシック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CCF4F"/>
                          </a:solidFill>
                          <a:effectLst/>
                          <a:latin typeface="Century Gothic" pitchFamily="34" charset="0"/>
                          <a:ea typeface="ＭＳ Ｐゴシック" pitchFamily="34" charset="-128"/>
                        </a:rPr>
                        <a:t>35</a:t>
                      </a:r>
                    </a:p>
                  </a:txBody>
                  <a:tcPr marL="91438" marR="91438" marT="60967" marB="60967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002338" y="355600"/>
            <a:ext cx="185737" cy="276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endParaRPr lang="en-GB" sz="12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bg1"/>
                </a:solidFill>
                <a:ea typeface="ＭＳ Ｐゴシック" charset="0"/>
              </a:rPr>
              <a:t>Obiettivi dell’ue</a:t>
            </a:r>
            <a:endParaRPr lang="it-IT" sz="2400" dirty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1417638"/>
            <a:ext cx="7205663" cy="3944937"/>
          </a:xfrm>
        </p:spPr>
        <p:txBody>
          <a:bodyPr/>
          <a:lstStyle/>
          <a:p>
            <a:pPr>
              <a:defRPr/>
            </a:pPr>
            <a:endParaRPr lang="en-GB" dirty="0">
              <a:ea typeface="ＭＳ Ｐゴシック" charset="0"/>
            </a:endParaRPr>
          </a:p>
        </p:txBody>
      </p:sp>
      <p:pic>
        <p:nvPicPr>
          <p:cNvPr id="6148" name="Picture 3" descr="eu-flag1">
            <a:hlinkClick r:id="rId2"/>
          </p:cNvPr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313" y="1417638"/>
            <a:ext cx="7805737" cy="415448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538163" y="3028950"/>
            <a:ext cx="7353300" cy="224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003366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>
            <a:lvl1pPr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lt-LT" altLang="en-US" sz="20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it-IT" altLang="en-US" sz="2800" b="1" dirty="0" smtClean="0">
                <a:solidFill>
                  <a:schemeClr val="bg1"/>
                </a:solidFill>
                <a:latin typeface="+mj-lt"/>
              </a:rPr>
              <a:t>Pace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altLang="en-US" sz="2800" b="1" dirty="0" smtClean="0">
                <a:solidFill>
                  <a:schemeClr val="bg1"/>
                </a:solidFill>
                <a:latin typeface="+mj-lt"/>
              </a:rPr>
              <a:t>	Stabilità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altLang="en-US" sz="2800" b="1" dirty="0" smtClean="0">
                <a:solidFill>
                  <a:schemeClr val="bg1"/>
                </a:solidFill>
                <a:latin typeface="+mj-lt"/>
              </a:rPr>
              <a:t>	Sostenibilità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altLang="en-US" sz="2800" b="1" dirty="0" smtClean="0">
                <a:solidFill>
                  <a:schemeClr val="bg1"/>
                </a:solidFill>
                <a:latin typeface="+mj-lt"/>
              </a:rPr>
              <a:t>	Libertà e sicurezza</a:t>
            </a:r>
          </a:p>
          <a:p>
            <a:pPr eaLnBrk="1" hangingPunct="1">
              <a:spcBef>
                <a:spcPts val="0"/>
              </a:spcBef>
              <a:defRPr/>
            </a:pPr>
            <a:r>
              <a:rPr lang="it-IT" altLang="en-US" sz="2800" b="1" dirty="0" smtClean="0">
                <a:solidFill>
                  <a:schemeClr val="bg1"/>
                </a:solidFill>
                <a:latin typeface="+mj-lt"/>
              </a:rPr>
              <a:t>	Solidarietà </a:t>
            </a:r>
            <a:r>
              <a:rPr lang="lt-LT" altLang="en-US" sz="2800" b="1" dirty="0" smtClean="0">
                <a:solidFill>
                  <a:schemeClr val="bg1"/>
                </a:solidFill>
                <a:latin typeface="+mj-lt"/>
              </a:rPr>
              <a:t>	</a:t>
            </a:r>
            <a:r>
              <a:rPr lang="lt-LT" altLang="en-US" sz="2000" b="1" dirty="0" smtClean="0">
                <a:solidFill>
                  <a:schemeClr val="bg1"/>
                </a:solidFill>
                <a:latin typeface="+mj-lt"/>
              </a:rPr>
              <a:t>							</a:t>
            </a:r>
            <a:r>
              <a:rPr lang="en-GB" altLang="en-US" sz="1400" dirty="0" smtClean="0">
                <a:solidFill>
                  <a:schemeClr val="bg1"/>
                </a:solidFill>
                <a:latin typeface="+mj-lt"/>
              </a:rPr>
              <a:t>Article 3, Treaty of Lisbon</a:t>
            </a:r>
            <a:endParaRPr lang="en-GB" altLang="en-US" sz="1400" dirty="0">
              <a:solidFill>
                <a:schemeClr val="bg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tx2"/>
                </a:solidFill>
                <a:ea typeface="ＭＳ Ｐゴシック" charset="0"/>
              </a:rPr>
              <a:t>L’unione europea</a:t>
            </a:r>
            <a:endParaRPr lang="it-IT" sz="2400" dirty="0">
              <a:solidFill>
                <a:schemeClr val="tx2"/>
              </a:solidFill>
              <a:ea typeface="ＭＳ Ｐゴシック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5988050" y="1371600"/>
          <a:ext cx="3155950" cy="51911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27275"/>
                <a:gridCol w="828675"/>
              </a:tblGrid>
              <a:tr h="984620">
                <a:tc>
                  <a:txBody>
                    <a:bodyPr/>
                    <a:lstStyle/>
                    <a:p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Stati</a:t>
                      </a:r>
                      <a:r>
                        <a:rPr lang="it-IT" sz="2400" b="1" baseline="0" noProof="0" dirty="0" smtClean="0">
                          <a:solidFill>
                            <a:schemeClr val="tx2"/>
                          </a:solidFill>
                        </a:rPr>
                        <a:t> membri</a:t>
                      </a:r>
                      <a:endParaRPr lang="it-IT" sz="2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  <a:tc>
                  <a:txBody>
                    <a:bodyPr/>
                    <a:lstStyle/>
                    <a:p>
                      <a:r>
                        <a:rPr lang="en-GB" sz="2400" b="1" dirty="0" smtClean="0">
                          <a:solidFill>
                            <a:schemeClr val="tx2"/>
                          </a:solidFill>
                        </a:rPr>
                        <a:t>28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</a:tr>
              <a:tr h="3017712">
                <a:tc>
                  <a:txBody>
                    <a:bodyPr/>
                    <a:lstStyle/>
                    <a:p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«Candidati»: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Serbia,</a:t>
                      </a:r>
                      <a:r>
                        <a:rPr lang="it-IT" sz="2400" b="1" baseline="0" noProof="0" dirty="0" smtClean="0">
                          <a:solidFill>
                            <a:schemeClr val="tx2"/>
                          </a:solidFill>
                        </a:rPr>
                        <a:t> Montenegro, Macedonia, Albania, Turchia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Bosnia</a:t>
                      </a:r>
                    </a:p>
                    <a:p>
                      <a:endParaRPr lang="it-IT" sz="2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  <a:tc>
                  <a:txBody>
                    <a:bodyPr/>
                    <a:lstStyle/>
                    <a:p>
                      <a:r>
                        <a:rPr lang="lt-LT" sz="2400" b="1" dirty="0" smtClean="0">
                          <a:solidFill>
                            <a:schemeClr val="tx2"/>
                          </a:solidFill>
                        </a:rPr>
                        <a:t>  </a:t>
                      </a:r>
                      <a:r>
                        <a:rPr lang="it-IT" sz="2400" b="1" dirty="0" smtClean="0">
                          <a:solidFill>
                            <a:schemeClr val="tx2"/>
                          </a:solidFill>
                        </a:rPr>
                        <a:t>6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</a:tr>
              <a:tr h="1188793">
                <a:tc>
                  <a:txBody>
                    <a:bodyPr/>
                    <a:lstStyle/>
                    <a:p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Richiedenti:</a:t>
                      </a:r>
                    </a:p>
                    <a:p>
                      <a:r>
                        <a:rPr lang="it-IT" sz="2400" b="1" noProof="0" dirty="0" smtClean="0">
                          <a:solidFill>
                            <a:schemeClr val="tx2"/>
                          </a:solidFill>
                        </a:rPr>
                        <a:t>Kossovo </a:t>
                      </a:r>
                      <a:endParaRPr lang="it-IT" sz="2400" b="1" noProof="0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  <a:tc>
                  <a:txBody>
                    <a:bodyPr/>
                    <a:lstStyle/>
                    <a:p>
                      <a:r>
                        <a:rPr lang="it-IT" sz="24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GB" sz="2400" b="1" dirty="0">
                        <a:solidFill>
                          <a:schemeClr val="tx2"/>
                        </a:solidFill>
                      </a:endParaRPr>
                    </a:p>
                  </a:txBody>
                  <a:tcPr marL="91452" marR="91452" marT="45739" marB="45739" anchor="ctr"/>
                </a:tc>
              </a:tr>
            </a:tbl>
          </a:graphicData>
        </a:graphic>
      </p:graphicFrame>
      <p:pic>
        <p:nvPicPr>
          <p:cNvPr id="7176" name="Picture 6" descr="S:\DIR-GEN\EP - DG COMM\Simon\VISSEM PPT\EU M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287463"/>
            <a:ext cx="5391150" cy="4808537"/>
          </a:xfrm>
          <a:prstGeom prst="rect">
            <a:avLst/>
          </a:prstGeom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34263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tx2"/>
                </a:solidFill>
                <a:ea typeface="ＭＳ Ｐゴシック" charset="0"/>
              </a:rPr>
              <a:t>ampliamenti: da 6 a 28 stati membri</a:t>
            </a:r>
            <a:endParaRPr lang="it-IT" sz="2400" dirty="0">
              <a:solidFill>
                <a:schemeClr val="tx2"/>
              </a:solidFill>
              <a:ea typeface="ＭＳ Ｐゴシック" charset="0"/>
            </a:endParaRPr>
          </a:p>
        </p:txBody>
      </p:sp>
      <p:pic>
        <p:nvPicPr>
          <p:cNvPr id="819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1236663"/>
            <a:ext cx="5438775" cy="4894262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11268" name="TextBox 3"/>
          <p:cNvSpPr txBox="1">
            <a:spLocks noChangeArrowheads="1"/>
          </p:cNvSpPr>
          <p:nvPr/>
        </p:nvSpPr>
        <p:spPr bwMode="auto">
          <a:xfrm>
            <a:off x="6524625" y="1262063"/>
            <a:ext cx="869950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75A1D5"/>
                </a:solidFill>
              </a:rPr>
              <a:t>1952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FBB62D"/>
                </a:solidFill>
              </a:rPr>
              <a:t>1973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9D93C7"/>
                </a:solidFill>
              </a:rPr>
              <a:t>1981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F37052"/>
                </a:solidFill>
              </a:rPr>
              <a:t>1986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83CEC3"/>
                </a:solidFill>
              </a:rPr>
              <a:t>1995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F49ABF"/>
                </a:solidFill>
              </a:rPr>
              <a:t>2004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FBEA78"/>
                </a:solidFill>
              </a:rPr>
              <a:t>2007</a:t>
            </a:r>
          </a:p>
          <a:p>
            <a:pPr eaLnBrk="1" hangingPunct="1">
              <a:spcBef>
                <a:spcPts val="2000"/>
              </a:spcBef>
            </a:pPr>
            <a:r>
              <a:rPr lang="en-GB" altLang="en-US" sz="2400" b="1">
                <a:solidFill>
                  <a:srgbClr val="6CC065"/>
                </a:solidFill>
              </a:rPr>
              <a:t>2013</a:t>
            </a:r>
            <a:endParaRPr lang="en-GB" altLang="en-US" sz="2400" b="1">
              <a:solidFill>
                <a:srgbClr val="75A1D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662863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tx2"/>
                </a:solidFill>
                <a:ea typeface="ＭＳ Ｐゴシック" charset="0"/>
              </a:rPr>
              <a:t>L’euro 2017</a:t>
            </a:r>
            <a:endParaRPr lang="it-IT" sz="2400" dirty="0">
              <a:solidFill>
                <a:schemeClr val="tx2"/>
              </a:solidFill>
              <a:ea typeface="ＭＳ Ｐゴシック" charset="0"/>
            </a:endParaRPr>
          </a:p>
        </p:txBody>
      </p:sp>
      <p:sp>
        <p:nvSpPr>
          <p:cNvPr id="12291" name="Content Placeholder 3"/>
          <p:cNvSpPr>
            <a:spLocks noGrp="1"/>
          </p:cNvSpPr>
          <p:nvPr>
            <p:ph sz="half" idx="1"/>
          </p:nvPr>
        </p:nvSpPr>
        <p:spPr>
          <a:xfrm>
            <a:off x="612775" y="1411288"/>
            <a:ext cx="3708400" cy="4487862"/>
          </a:xfrm>
        </p:spPr>
        <p:txBody>
          <a:bodyPr/>
          <a:lstStyle/>
          <a:p>
            <a:pPr marL="0" indent="0"/>
            <a:endParaRPr lang="en-GB" altLang="en-US" smtClean="0">
              <a:solidFill>
                <a:srgbClr val="5B656B"/>
              </a:solidFill>
            </a:endParaRPr>
          </a:p>
        </p:txBody>
      </p:sp>
      <p:sp>
        <p:nvSpPr>
          <p:cNvPr id="9220" name="Content Placeholder 7"/>
          <p:cNvSpPr>
            <a:spLocks noGrp="1"/>
          </p:cNvSpPr>
          <p:nvPr>
            <p:ph sz="half" idx="13"/>
          </p:nvPr>
        </p:nvSpPr>
        <p:spPr>
          <a:xfrm>
            <a:off x="5710238" y="550863"/>
            <a:ext cx="3433762" cy="4487862"/>
          </a:xfrm>
        </p:spPr>
        <p:txBody>
          <a:bodyPr/>
          <a:lstStyle/>
          <a:p>
            <a:pPr marL="0" indent="0">
              <a:defRPr/>
            </a:pPr>
            <a:endParaRPr lang="lt-LT" altLang="en-US" sz="2400" b="1" dirty="0" smtClean="0">
              <a:solidFill>
                <a:schemeClr val="accent3"/>
              </a:solidFill>
            </a:endParaRPr>
          </a:p>
          <a:p>
            <a:pPr marL="0" indent="0">
              <a:defRPr/>
            </a:pPr>
            <a:endParaRPr lang="lt-LT" altLang="en-US" sz="2400" b="1" dirty="0" smtClean="0">
              <a:solidFill>
                <a:schemeClr val="accent3"/>
              </a:solidFill>
            </a:endParaRPr>
          </a:p>
          <a:p>
            <a:pPr marL="0" indent="0">
              <a:defRPr/>
            </a:pPr>
            <a:r>
              <a:rPr lang="lt-LT" altLang="en-US" sz="2400" b="1" dirty="0" smtClean="0">
                <a:solidFill>
                  <a:schemeClr val="accent3"/>
                </a:solidFill>
              </a:rPr>
              <a:t>  </a:t>
            </a:r>
            <a:r>
              <a:rPr lang="it-IT" altLang="en-US" sz="2400" b="1" dirty="0" smtClean="0">
                <a:solidFill>
                  <a:schemeClr val="tx2"/>
                </a:solidFill>
              </a:rPr>
              <a:t>Stati membri UE</a:t>
            </a:r>
          </a:p>
          <a:p>
            <a:pPr marL="0" indent="0">
              <a:defRPr/>
            </a:pPr>
            <a:endParaRPr lang="it-IT" altLang="en-US" sz="2400" b="1" dirty="0" smtClean="0">
              <a:solidFill>
                <a:schemeClr val="tx2"/>
              </a:solidFill>
            </a:endParaRPr>
          </a:p>
          <a:p>
            <a:pPr marL="0" lvl="1" indent="0">
              <a:buFont typeface="Wingdings" pitchFamily="2" charset="2"/>
              <a:buNone/>
              <a:defRPr/>
            </a:pPr>
            <a:r>
              <a:rPr lang="it-IT" altLang="en-US" sz="2400" b="1" dirty="0" smtClean="0">
                <a:solidFill>
                  <a:schemeClr val="tx2"/>
                </a:solidFill>
              </a:rPr>
              <a:t>     Con l’Euro     19</a:t>
            </a:r>
          </a:p>
          <a:p>
            <a:pPr marL="0" lvl="1" indent="0">
              <a:buFont typeface="Wingdings" pitchFamily="2" charset="2"/>
              <a:buNone/>
              <a:tabLst>
                <a:tab pos="3035300" algn="l"/>
              </a:tabLst>
              <a:defRPr/>
            </a:pPr>
            <a:r>
              <a:rPr lang="it-IT" altLang="en-US" sz="2400" b="1" dirty="0" smtClean="0">
                <a:solidFill>
                  <a:schemeClr val="tx2"/>
                </a:solidFill>
              </a:rPr>
              <a:t>     Senza l’Euro  9</a:t>
            </a:r>
          </a:p>
          <a:p>
            <a:pPr marL="490538" lvl="2" indent="0">
              <a:buFont typeface="Arial" charset="0"/>
              <a:buNone/>
              <a:defRPr/>
            </a:pPr>
            <a:r>
              <a:rPr lang="it-IT" altLang="en-US" sz="2400" b="1" dirty="0" smtClean="0">
                <a:solidFill>
                  <a:schemeClr val="tx2"/>
                </a:solidFill>
              </a:rPr>
              <a:t>Con l’</a:t>
            </a:r>
            <a:r>
              <a:rPr lang="en-US" altLang="en-US" sz="2400" b="1" dirty="0" smtClean="0">
                <a:solidFill>
                  <a:schemeClr val="tx2"/>
                </a:solidFill>
              </a:rPr>
              <a:t>opt</a:t>
            </a:r>
            <a:r>
              <a:rPr lang="it-IT" altLang="en-US" sz="2400" b="1" dirty="0" smtClean="0">
                <a:solidFill>
                  <a:schemeClr val="tx2"/>
                </a:solidFill>
              </a:rPr>
              <a:t>-out: </a:t>
            </a:r>
          </a:p>
          <a:p>
            <a:pPr marL="490538" lvl="2" indent="0">
              <a:buFont typeface="Arial" charset="0"/>
              <a:buNone/>
              <a:defRPr/>
            </a:pPr>
            <a:r>
              <a:rPr lang="it-IT" altLang="en-US" sz="2400" b="1" dirty="0" smtClean="0">
                <a:solidFill>
                  <a:schemeClr val="tx2"/>
                </a:solidFill>
              </a:rPr>
              <a:t>Regno Unito e Danimarca</a:t>
            </a:r>
          </a:p>
          <a:p>
            <a:pPr marL="490538" lvl="2" indent="0">
              <a:buFont typeface="Arial" charset="0"/>
              <a:buNone/>
              <a:defRPr/>
            </a:pPr>
            <a:endParaRPr lang="en-GB" altLang="en-US" sz="2400" b="1" dirty="0">
              <a:solidFill>
                <a:schemeClr val="accent3"/>
              </a:solidFill>
            </a:endParaRPr>
          </a:p>
          <a:p>
            <a:pPr marL="490538" lvl="2" indent="0">
              <a:buFont typeface="Arial" charset="0"/>
              <a:buNone/>
              <a:defRPr/>
            </a:pPr>
            <a:endParaRPr lang="en-GB" altLang="en-US" sz="2400" b="1" dirty="0" smtClean="0">
              <a:solidFill>
                <a:schemeClr val="accent3"/>
              </a:solidFill>
            </a:endParaRPr>
          </a:p>
          <a:p>
            <a:pPr marL="490538" lvl="2" indent="0">
              <a:buFont typeface="Arial" charset="0"/>
              <a:buNone/>
              <a:defRPr/>
            </a:pPr>
            <a:endParaRPr lang="en-GB" altLang="en-US" sz="2400" b="1" dirty="0" smtClean="0">
              <a:solidFill>
                <a:schemeClr val="accent3"/>
              </a:solidFill>
            </a:endParaRPr>
          </a:p>
        </p:txBody>
      </p:sp>
      <p:pic>
        <p:nvPicPr>
          <p:cNvPr id="9221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059" y="1215586"/>
            <a:ext cx="5222082" cy="5029639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6" name="Rectangle 5"/>
          <p:cNvSpPr/>
          <p:nvPr/>
        </p:nvSpPr>
        <p:spPr>
          <a:xfrm>
            <a:off x="5946775" y="2851150"/>
            <a:ext cx="127000" cy="174625"/>
          </a:xfrm>
          <a:prstGeom prst="rect">
            <a:avLst/>
          </a:prstGeom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964238" y="3432175"/>
            <a:ext cx="127000" cy="182563"/>
          </a:xfrm>
          <a:prstGeom prst="rect">
            <a:avLst/>
          </a:prstGeom>
          <a:solidFill>
            <a:srgbClr val="1B1B6F"/>
          </a:solidFill>
          <a:ln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u="sng" dirty="0">
              <a:solidFill>
                <a:schemeClr val="bg1"/>
              </a:solidFill>
            </a:endParaRPr>
          </a:p>
        </p:txBody>
      </p:sp>
      <p:sp>
        <p:nvSpPr>
          <p:cNvPr id="12296" name="TextBox 2"/>
          <p:cNvSpPr txBox="1">
            <a:spLocks noChangeArrowheads="1"/>
          </p:cNvSpPr>
          <p:nvPr/>
        </p:nvSpPr>
        <p:spPr bwMode="auto">
          <a:xfrm>
            <a:off x="3836988" y="33401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LT</a:t>
            </a:r>
          </a:p>
        </p:txBody>
      </p:sp>
      <p:sp>
        <p:nvSpPr>
          <p:cNvPr id="12297" name="TextBox 8"/>
          <p:cNvSpPr txBox="1">
            <a:spLocks noChangeArrowheads="1"/>
          </p:cNvSpPr>
          <p:nvPr/>
        </p:nvSpPr>
        <p:spPr bwMode="auto">
          <a:xfrm>
            <a:off x="3937000" y="309721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LV</a:t>
            </a:r>
          </a:p>
        </p:txBody>
      </p:sp>
      <p:sp>
        <p:nvSpPr>
          <p:cNvPr id="12298" name="TextBox 9"/>
          <p:cNvSpPr txBox="1">
            <a:spLocks noChangeArrowheads="1"/>
          </p:cNvSpPr>
          <p:nvPr/>
        </p:nvSpPr>
        <p:spPr bwMode="auto">
          <a:xfrm>
            <a:off x="3854450" y="2903538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E</a:t>
            </a:r>
            <a:r>
              <a:rPr lang="lt-LT" altLang="en-US" sz="1000" b="1">
                <a:solidFill>
                  <a:srgbClr val="FFFFFF"/>
                </a:solidFill>
              </a:rPr>
              <a:t>E</a:t>
            </a:r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12299" name="TextBox 10"/>
          <p:cNvSpPr txBox="1">
            <a:spLocks noChangeArrowheads="1"/>
          </p:cNvSpPr>
          <p:nvPr/>
        </p:nvSpPr>
        <p:spPr bwMode="auto">
          <a:xfrm>
            <a:off x="3611563" y="3830638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PL</a:t>
            </a:r>
          </a:p>
        </p:txBody>
      </p:sp>
      <p:sp>
        <p:nvSpPr>
          <p:cNvPr id="12300" name="TextBox 11"/>
          <p:cNvSpPr txBox="1">
            <a:spLocks noChangeArrowheads="1"/>
          </p:cNvSpPr>
          <p:nvPr/>
        </p:nvSpPr>
        <p:spPr bwMode="auto">
          <a:xfrm>
            <a:off x="1741488" y="3802063"/>
            <a:ext cx="496887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UK</a:t>
            </a:r>
          </a:p>
        </p:txBody>
      </p:sp>
      <p:sp>
        <p:nvSpPr>
          <p:cNvPr id="12301" name="TextBox 12"/>
          <p:cNvSpPr txBox="1">
            <a:spLocks noChangeArrowheads="1"/>
          </p:cNvSpPr>
          <p:nvPr/>
        </p:nvSpPr>
        <p:spPr bwMode="auto">
          <a:xfrm>
            <a:off x="2778125" y="3946525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DE</a:t>
            </a:r>
          </a:p>
        </p:txBody>
      </p:sp>
      <p:sp>
        <p:nvSpPr>
          <p:cNvPr id="12302" name="TextBox 13"/>
          <p:cNvSpPr txBox="1">
            <a:spLocks noChangeArrowheads="1"/>
          </p:cNvSpPr>
          <p:nvPr/>
        </p:nvSpPr>
        <p:spPr bwMode="auto">
          <a:xfrm>
            <a:off x="3754438" y="24177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FI</a:t>
            </a:r>
          </a:p>
        </p:txBody>
      </p:sp>
      <p:sp>
        <p:nvSpPr>
          <p:cNvPr id="12303" name="TextBox 14"/>
          <p:cNvSpPr txBox="1">
            <a:spLocks noChangeArrowheads="1"/>
          </p:cNvSpPr>
          <p:nvPr/>
        </p:nvSpPr>
        <p:spPr bwMode="auto">
          <a:xfrm>
            <a:off x="2239963" y="4054475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BE</a:t>
            </a:r>
          </a:p>
        </p:txBody>
      </p:sp>
      <p:sp>
        <p:nvSpPr>
          <p:cNvPr id="12304" name="TextBox 15"/>
          <p:cNvSpPr txBox="1">
            <a:spLocks noChangeArrowheads="1"/>
          </p:cNvSpPr>
          <p:nvPr/>
        </p:nvSpPr>
        <p:spPr bwMode="auto">
          <a:xfrm>
            <a:off x="2382838" y="3830638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NL</a:t>
            </a:r>
          </a:p>
        </p:txBody>
      </p:sp>
      <p:sp>
        <p:nvSpPr>
          <p:cNvPr id="12305" name="TextBox 16"/>
          <p:cNvSpPr txBox="1">
            <a:spLocks noChangeArrowheads="1"/>
          </p:cNvSpPr>
          <p:nvPr/>
        </p:nvSpPr>
        <p:spPr bwMode="auto">
          <a:xfrm>
            <a:off x="2409825" y="41957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LU</a:t>
            </a:r>
          </a:p>
        </p:txBody>
      </p:sp>
      <p:sp>
        <p:nvSpPr>
          <p:cNvPr id="12306" name="TextBox 17"/>
          <p:cNvSpPr txBox="1">
            <a:spLocks noChangeArrowheads="1"/>
          </p:cNvSpPr>
          <p:nvPr/>
        </p:nvSpPr>
        <p:spPr bwMode="auto">
          <a:xfrm>
            <a:off x="2678113" y="3305175"/>
            <a:ext cx="554037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  <a:cs typeface="Arial" charset="0"/>
              </a:rPr>
              <a:t>DK</a:t>
            </a:r>
          </a:p>
        </p:txBody>
      </p:sp>
      <p:sp>
        <p:nvSpPr>
          <p:cNvPr id="12307" name="TextBox 18"/>
          <p:cNvSpPr txBox="1">
            <a:spLocks noChangeArrowheads="1"/>
          </p:cNvSpPr>
          <p:nvPr/>
        </p:nvSpPr>
        <p:spPr bwMode="auto">
          <a:xfrm>
            <a:off x="1287463" y="3559175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IE</a:t>
            </a:r>
          </a:p>
        </p:txBody>
      </p:sp>
      <p:sp>
        <p:nvSpPr>
          <p:cNvPr id="12308" name="TextBox 19"/>
          <p:cNvSpPr txBox="1">
            <a:spLocks noChangeArrowheads="1"/>
          </p:cNvSpPr>
          <p:nvPr/>
        </p:nvSpPr>
        <p:spPr bwMode="auto">
          <a:xfrm>
            <a:off x="2028825" y="4581525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FR</a:t>
            </a:r>
          </a:p>
        </p:txBody>
      </p:sp>
      <p:sp>
        <p:nvSpPr>
          <p:cNvPr id="12309" name="TextBox 20"/>
          <p:cNvSpPr txBox="1">
            <a:spLocks noChangeArrowheads="1"/>
          </p:cNvSpPr>
          <p:nvPr/>
        </p:nvSpPr>
        <p:spPr bwMode="auto">
          <a:xfrm>
            <a:off x="1360488" y="525621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ES</a:t>
            </a:r>
          </a:p>
        </p:txBody>
      </p:sp>
      <p:sp>
        <p:nvSpPr>
          <p:cNvPr id="12310" name="TextBox 21"/>
          <p:cNvSpPr txBox="1">
            <a:spLocks noChangeArrowheads="1"/>
          </p:cNvSpPr>
          <p:nvPr/>
        </p:nvSpPr>
        <p:spPr bwMode="auto">
          <a:xfrm>
            <a:off x="825500" y="5311775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PT</a:t>
            </a:r>
          </a:p>
        </p:txBody>
      </p:sp>
      <p:sp>
        <p:nvSpPr>
          <p:cNvPr id="12311" name="TextBox 22"/>
          <p:cNvSpPr txBox="1">
            <a:spLocks noChangeArrowheads="1"/>
          </p:cNvSpPr>
          <p:nvPr/>
        </p:nvSpPr>
        <p:spPr bwMode="auto">
          <a:xfrm>
            <a:off x="3036888" y="277971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SE</a:t>
            </a:r>
          </a:p>
        </p:txBody>
      </p:sp>
      <p:sp>
        <p:nvSpPr>
          <p:cNvPr id="12312" name="TextBox 23"/>
          <p:cNvSpPr txBox="1">
            <a:spLocks noChangeArrowheads="1"/>
          </p:cNvSpPr>
          <p:nvPr/>
        </p:nvSpPr>
        <p:spPr bwMode="auto">
          <a:xfrm>
            <a:off x="2852738" y="486410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IT</a:t>
            </a:r>
          </a:p>
        </p:txBody>
      </p:sp>
      <p:sp>
        <p:nvSpPr>
          <p:cNvPr id="12313" name="TextBox 24"/>
          <p:cNvSpPr txBox="1">
            <a:spLocks noChangeArrowheads="1"/>
          </p:cNvSpPr>
          <p:nvPr/>
        </p:nvSpPr>
        <p:spPr bwMode="auto">
          <a:xfrm>
            <a:off x="4044950" y="54657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EL</a:t>
            </a:r>
          </a:p>
        </p:txBody>
      </p:sp>
      <p:sp>
        <p:nvSpPr>
          <p:cNvPr id="12314" name="TextBox 25"/>
          <p:cNvSpPr txBox="1">
            <a:spLocks noChangeArrowheads="1"/>
          </p:cNvSpPr>
          <p:nvPr/>
        </p:nvSpPr>
        <p:spPr bwMode="auto">
          <a:xfrm>
            <a:off x="3398838" y="47545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H</a:t>
            </a:r>
            <a:r>
              <a:rPr lang="lt-LT" altLang="en-US" sz="1000" b="1">
                <a:solidFill>
                  <a:srgbClr val="FFFFFF"/>
                </a:solidFill>
              </a:rPr>
              <a:t>R</a:t>
            </a:r>
            <a:endParaRPr lang="en-US" altLang="en-US" sz="1000" b="1">
              <a:solidFill>
                <a:srgbClr val="FFFFFF"/>
              </a:solidFill>
            </a:endParaRPr>
          </a:p>
        </p:txBody>
      </p:sp>
      <p:sp>
        <p:nvSpPr>
          <p:cNvPr id="12315" name="TextBox 26"/>
          <p:cNvSpPr txBox="1">
            <a:spLocks noChangeArrowheads="1"/>
          </p:cNvSpPr>
          <p:nvPr/>
        </p:nvSpPr>
        <p:spPr bwMode="auto">
          <a:xfrm>
            <a:off x="3233738" y="4705350"/>
            <a:ext cx="381000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100" b="1">
                <a:solidFill>
                  <a:srgbClr val="FFFFFF"/>
                </a:solidFill>
              </a:rPr>
              <a:t>SL</a:t>
            </a:r>
          </a:p>
        </p:txBody>
      </p:sp>
      <p:sp>
        <p:nvSpPr>
          <p:cNvPr id="12316" name="TextBox 27"/>
          <p:cNvSpPr txBox="1">
            <a:spLocks noChangeArrowheads="1"/>
          </p:cNvSpPr>
          <p:nvPr/>
        </p:nvSpPr>
        <p:spPr bwMode="auto">
          <a:xfrm>
            <a:off x="3213100" y="4184650"/>
            <a:ext cx="381000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CZ</a:t>
            </a:r>
          </a:p>
        </p:txBody>
      </p:sp>
      <p:sp>
        <p:nvSpPr>
          <p:cNvPr id="12317" name="TextBox 28"/>
          <p:cNvSpPr txBox="1">
            <a:spLocks noChangeArrowheads="1"/>
          </p:cNvSpPr>
          <p:nvPr/>
        </p:nvSpPr>
        <p:spPr bwMode="auto">
          <a:xfrm>
            <a:off x="3568700" y="4284663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SK</a:t>
            </a:r>
          </a:p>
        </p:txBody>
      </p:sp>
      <p:sp>
        <p:nvSpPr>
          <p:cNvPr id="12318" name="TextBox 29"/>
          <p:cNvSpPr txBox="1">
            <a:spLocks noChangeArrowheads="1"/>
          </p:cNvSpPr>
          <p:nvPr/>
        </p:nvSpPr>
        <p:spPr bwMode="auto">
          <a:xfrm>
            <a:off x="3159125" y="4457700"/>
            <a:ext cx="3810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AT</a:t>
            </a:r>
          </a:p>
        </p:txBody>
      </p:sp>
      <p:sp>
        <p:nvSpPr>
          <p:cNvPr id="12319" name="TextBox 30"/>
          <p:cNvSpPr txBox="1">
            <a:spLocks noChangeArrowheads="1"/>
          </p:cNvSpPr>
          <p:nvPr/>
        </p:nvSpPr>
        <p:spPr bwMode="auto">
          <a:xfrm>
            <a:off x="4257675" y="5043488"/>
            <a:ext cx="47942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BG</a:t>
            </a:r>
          </a:p>
        </p:txBody>
      </p:sp>
      <p:sp>
        <p:nvSpPr>
          <p:cNvPr id="12320" name="TextBox 31"/>
          <p:cNvSpPr txBox="1">
            <a:spLocks noChangeArrowheads="1"/>
          </p:cNvSpPr>
          <p:nvPr/>
        </p:nvSpPr>
        <p:spPr bwMode="auto">
          <a:xfrm>
            <a:off x="4027488" y="4545013"/>
            <a:ext cx="587375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RO</a:t>
            </a:r>
          </a:p>
        </p:txBody>
      </p:sp>
      <p:sp>
        <p:nvSpPr>
          <p:cNvPr id="12321" name="TextBox 32"/>
          <p:cNvSpPr txBox="1">
            <a:spLocks noChangeArrowheads="1"/>
          </p:cNvSpPr>
          <p:nvPr/>
        </p:nvSpPr>
        <p:spPr bwMode="auto">
          <a:xfrm>
            <a:off x="3598863" y="4530725"/>
            <a:ext cx="468312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FFFFFF"/>
                </a:solidFill>
              </a:rPr>
              <a:t>HU</a:t>
            </a:r>
          </a:p>
        </p:txBody>
      </p:sp>
      <p:sp>
        <p:nvSpPr>
          <p:cNvPr id="12322" name="TextBox 33"/>
          <p:cNvSpPr txBox="1">
            <a:spLocks noChangeArrowheads="1"/>
          </p:cNvSpPr>
          <p:nvPr/>
        </p:nvSpPr>
        <p:spPr bwMode="auto">
          <a:xfrm>
            <a:off x="3232150" y="6040438"/>
            <a:ext cx="547688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chemeClr val="tx2"/>
                </a:solidFill>
              </a:rPr>
              <a:t>MT</a:t>
            </a:r>
          </a:p>
        </p:txBody>
      </p:sp>
      <p:sp>
        <p:nvSpPr>
          <p:cNvPr id="12323" name="TextBox 34"/>
          <p:cNvSpPr txBox="1">
            <a:spLocks noChangeArrowheads="1"/>
          </p:cNvSpPr>
          <p:nvPr/>
        </p:nvSpPr>
        <p:spPr bwMode="auto">
          <a:xfrm>
            <a:off x="5443538" y="5780088"/>
            <a:ext cx="381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en-US" altLang="en-US" sz="1000" b="1">
                <a:solidFill>
                  <a:srgbClr val="0A4999"/>
                </a:solidFill>
              </a:rPr>
              <a:t>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50138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bg1"/>
                </a:solidFill>
                <a:ea typeface="ＭＳ Ｐゴシック" charset="0"/>
              </a:rPr>
              <a:t>Istituzioni e Poteri</a:t>
            </a:r>
            <a:endParaRPr lang="it-IT" sz="2400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0243" name="Picture 2" descr="S:\DIR-GEN\EP - DG COMM\Simon\Design tools\Commission logo\neg-png-vert-lr\EN\LOGO CE_Vertical_EN_NEG_quadri_L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38900" y="2708275"/>
            <a:ext cx="164147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10" descr="S:\DIR-GEN\EP - DG COMM\Simon\Design tools\Institutions logos\European Council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1125" y="2568575"/>
            <a:ext cx="1800225" cy="1277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1" descr="S:\DIR-GEN\EP - DG COMM\Simon\Design tools\Institutions logos\European_Court_of_Justice 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57388" y="4279900"/>
            <a:ext cx="114300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4" descr="S:\DIR-GEN\EP - DG COMM\Simon\Design tools\Institutions logos\ECA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9725" y="4268788"/>
            <a:ext cx="2987675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16" descr="S:\DIR-GEN\EP - DG COMM\Simon\Design tools\Institutions logos\ECB Logo\logo-ecb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22625" y="4913313"/>
            <a:ext cx="269875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 descr="S:\DIR-GEN\EP - DG COMM\Simon\Design tools\EP Logo\Monolingual EN\EP logo RGB neg_EN.png"/>
          <p:cNvPicPr>
            <a:picLocks noChangeAspect="1" noChangeArrowheads="1"/>
          </p:cNvPicPr>
          <p:nvPr/>
        </p:nvPicPr>
        <p:blipFill>
          <a:blip r:embed="rId7"/>
          <a:srcRect l="10875" t="12582" r="10617" b="16998"/>
          <a:stretch>
            <a:fillRect/>
          </a:stretch>
        </p:blipFill>
        <p:spPr bwMode="auto">
          <a:xfrm>
            <a:off x="4851400" y="1082675"/>
            <a:ext cx="183832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827588" y="2466975"/>
            <a:ext cx="1885950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lt-LT" b="1" dirty="0">
                <a:solidFill>
                  <a:schemeClr val="accent3"/>
                </a:solidFill>
                <a:latin typeface="Arial" panose="020B0604020202020204" pitchFamily="34" charset="0"/>
              </a:rPr>
              <a:t>LEGISLAT</a:t>
            </a: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ORE</a:t>
            </a:r>
            <a:endParaRPr lang="lt-LT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70300" y="6022975"/>
            <a:ext cx="1804988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lt-LT" b="1" dirty="0">
                <a:solidFill>
                  <a:schemeClr val="accent3"/>
                </a:solidFill>
                <a:latin typeface="Arial" panose="020B0604020202020204" pitchFamily="34" charset="0"/>
              </a:rPr>
              <a:t>STABILIT</a:t>
            </a: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A’ EURO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15075" y="3910013"/>
            <a:ext cx="1887538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lt-LT" b="1" dirty="0">
                <a:solidFill>
                  <a:schemeClr val="accent3"/>
                </a:solidFill>
                <a:latin typeface="Arial" panose="020B0604020202020204" pitchFamily="34" charset="0"/>
              </a:rPr>
              <a:t>E</a:t>
            </a: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S</a:t>
            </a:r>
            <a:r>
              <a:rPr lang="lt-LT" b="1" dirty="0">
                <a:solidFill>
                  <a:schemeClr val="accent3"/>
                </a:solidFill>
                <a:latin typeface="Arial" panose="020B0604020202020204" pitchFamily="34" charset="0"/>
              </a:rPr>
              <a:t>ECUTIV</a:t>
            </a: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O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pic>
        <p:nvPicPr>
          <p:cNvPr id="10245" name="Picture 9" descr="S:\DIR-GEN\EP - DG COMM\Simon\Design tools\Institutions logos\EN_VM_Logotype_cmyk(-)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28888" y="1042988"/>
            <a:ext cx="16748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2090738" y="2506663"/>
            <a:ext cx="2551112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lt-LT" b="1" dirty="0">
                <a:solidFill>
                  <a:schemeClr val="accent3"/>
                </a:solidFill>
                <a:latin typeface="Arial" panose="020B0604020202020204" pitchFamily="34" charset="0"/>
                <a:cs typeface="Arial" charset="0"/>
              </a:rPr>
              <a:t>LEGISLAT</a:t>
            </a: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  <a:cs typeface="Arial" charset="0"/>
              </a:rPr>
              <a:t>ORE</a:t>
            </a:r>
            <a:endParaRPr lang="lt-LT" b="1" dirty="0">
              <a:solidFill>
                <a:schemeClr val="accent3"/>
              </a:solidFill>
              <a:latin typeface="Arial" panose="020B0604020202020204" pitchFamily="34" charset="0"/>
              <a:cs typeface="Arial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493838" y="3883025"/>
            <a:ext cx="1573212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STRATEGIA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95975" y="5605463"/>
            <a:ext cx="20351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CONTROLLO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BILANCIO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65288" y="5605463"/>
            <a:ext cx="1727200" cy="369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0"/>
              </a:spcBef>
              <a:defRPr/>
            </a:pP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GIUDIZIARIO</a:t>
            </a:r>
            <a:endParaRPr lang="en-GB" b="1" dirty="0">
              <a:solidFill>
                <a:schemeClr val="accent3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5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6" grpId="0"/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85788"/>
            <a:ext cx="7450138" cy="555625"/>
          </a:xfrm>
        </p:spPr>
        <p:txBody>
          <a:bodyPr/>
          <a:lstStyle/>
          <a:p>
            <a:pPr>
              <a:defRPr/>
            </a:pPr>
            <a:r>
              <a:rPr lang="it-IT" sz="2400" dirty="0" smtClean="0">
                <a:solidFill>
                  <a:schemeClr val="bg1"/>
                </a:solidFill>
                <a:ea typeface="ＭＳ Ｐゴシック" charset="0"/>
              </a:rPr>
              <a:t>istituzioni chiave</a:t>
            </a:r>
            <a:endParaRPr lang="it-IT" sz="2400" dirty="0">
              <a:solidFill>
                <a:schemeClr val="bg1"/>
              </a:solidFill>
              <a:ea typeface="ＭＳ Ｐゴシック" charset="0"/>
            </a:endParaRPr>
          </a:p>
        </p:txBody>
      </p:sp>
      <p:pic>
        <p:nvPicPr>
          <p:cNvPr id="15363" name="Picture 3" descr="S:\DIR-GEN\EP - DG COMM\Simon\Design tools\EP Logo\Monolingual EN\EP logo RGB neg_EN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125" y="879475"/>
            <a:ext cx="2384425" cy="189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25" y="2771775"/>
            <a:ext cx="2984500" cy="183038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sp>
        <p:nvSpPr>
          <p:cNvPr id="3" name="TextBox 2"/>
          <p:cNvSpPr txBox="1"/>
          <p:nvPr/>
        </p:nvSpPr>
        <p:spPr>
          <a:xfrm>
            <a:off x="177800" y="4733925"/>
            <a:ext cx="2774950" cy="1000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751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Membri rappresentanti i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b="1" dirty="0">
                <a:solidFill>
                  <a:schemeClr val="accent3"/>
                </a:solidFill>
                <a:latin typeface="Arial" panose="020B0604020202020204" pitchFamily="34" charset="0"/>
              </a:rPr>
              <a:t>CITTADINI EUROPEI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597275" y="4799013"/>
            <a:ext cx="2216150" cy="1277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28 Commissari rappresentanti gli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b="1" dirty="0">
                <a:solidFill>
                  <a:schemeClr val="accent3"/>
                </a:solidFill>
                <a:latin typeface="Arial" panose="020B0604020202020204" pitchFamily="34" charset="0"/>
              </a:rPr>
              <a:t>INTERESSI EUROPEI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57938" y="4799013"/>
            <a:ext cx="2724150" cy="1354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spcBef>
                <a:spcPts val="600"/>
              </a:spcBef>
              <a:defRPr/>
            </a:pPr>
            <a:r>
              <a:rPr lang="en-GB" b="1" dirty="0">
                <a:solidFill>
                  <a:schemeClr val="bg1"/>
                </a:solidFill>
                <a:latin typeface="Arial" panose="020B0604020202020204" pitchFamily="34" charset="0"/>
              </a:rPr>
              <a:t>28 </a:t>
            </a: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capi di stato e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it-IT" b="1" dirty="0">
                <a:solidFill>
                  <a:schemeClr val="bg1"/>
                </a:solidFill>
                <a:latin typeface="Arial" panose="020B0604020202020204" pitchFamily="34" charset="0"/>
              </a:rPr>
              <a:t>28 Ministri rappresentanti gli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GB" b="1" dirty="0">
                <a:solidFill>
                  <a:schemeClr val="accent3"/>
                </a:solidFill>
                <a:latin typeface="Arial" panose="020B0604020202020204" pitchFamily="34" charset="0"/>
              </a:rPr>
              <a:t>STATI MEMBRI</a:t>
            </a:r>
          </a:p>
        </p:txBody>
      </p:sp>
      <p:pic>
        <p:nvPicPr>
          <p:cNvPr id="15368" name="Picture 2" descr="S:\DIR-GEN\EP - DG COMM\Simon\Design tools\Commission logo\neg-png-vert-lr\EN\LOGO CE_Vertical_EN_NEG_quadri_L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76650" y="1057275"/>
            <a:ext cx="22383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S:\DIR-GEN\EP - DG COMM\Simon\Design tools\Institutions logos\European Council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21475" y="1001713"/>
            <a:ext cx="1800225" cy="127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9" descr="S:\DIR-GEN\EP - DG COMM\Simon\Design tools\Institutions logos\EN_VM_Logotype_cmyk(-).png"/>
          <p:cNvPicPr>
            <a:picLocks noChangeAspect="1" noChangeArrowheads="1"/>
          </p:cNvPicPr>
          <p:nvPr/>
        </p:nvPicPr>
        <p:blipFill>
          <a:blip r:embed="rId6"/>
          <a:srcRect t="72397"/>
          <a:stretch>
            <a:fillRect/>
          </a:stretch>
        </p:blipFill>
        <p:spPr bwMode="auto">
          <a:xfrm>
            <a:off x="6721475" y="2279650"/>
            <a:ext cx="1674813" cy="40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3" descr="L:\Visitors strategy\Pictures\Simon\Picture1.jpg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63888" y="2784475"/>
            <a:ext cx="30353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9" name="Picture 15" descr="C:\Users\rrazauskiene\Pictures\Summit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80150" y="2801938"/>
            <a:ext cx="2794000" cy="18097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5788"/>
            <a:ext cx="7450138" cy="55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lt-LT" altLang="en-US" sz="2400" dirty="0" smtClean="0">
                <a:solidFill>
                  <a:schemeClr val="bg1"/>
                </a:solidFill>
                <a:ea typeface="ＭＳ Ｐゴシック" charset="0"/>
              </a:rPr>
              <a:t>COMPETEN</a:t>
            </a:r>
            <a:r>
              <a:rPr lang="it-IT" altLang="en-US" sz="2400" dirty="0" smtClean="0">
                <a:solidFill>
                  <a:schemeClr val="bg1"/>
                </a:solidFill>
                <a:ea typeface="ＭＳ Ｐゴシック" charset="0"/>
              </a:rPr>
              <a:t>Z</a:t>
            </a:r>
            <a:r>
              <a:rPr lang="lt-LT" altLang="en-US" sz="2400" dirty="0" smtClean="0">
                <a:solidFill>
                  <a:schemeClr val="bg1"/>
                </a:solidFill>
                <a:ea typeface="ＭＳ Ｐゴシック" charset="0"/>
              </a:rPr>
              <a:t>E</a:t>
            </a:r>
            <a:r>
              <a:rPr lang="it-IT" altLang="en-US" sz="2400" dirty="0" smtClean="0">
                <a:solidFill>
                  <a:schemeClr val="bg1"/>
                </a:solidFill>
                <a:ea typeface="ＭＳ Ｐゴシック" charset="0"/>
              </a:rPr>
              <a:t> dell’ue</a:t>
            </a:r>
            <a:endParaRPr lang="en-GB" altLang="en-US" sz="2400" dirty="0" smtClean="0">
              <a:solidFill>
                <a:schemeClr val="bg1"/>
              </a:solidFill>
              <a:ea typeface="ＭＳ Ｐゴシック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57200" y="1254125"/>
            <a:ext cx="18430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</a:pPr>
            <a:r>
              <a:rPr lang="it-IT" altLang="en-US" sz="2800" b="1">
                <a:solidFill>
                  <a:srgbClr val="E1D435"/>
                </a:solidFill>
                <a:cs typeface="Arial" charset="0"/>
              </a:rPr>
              <a:t>Esclusive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62400" y="1257300"/>
            <a:ext cx="1903413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it-IT" sz="2800" b="1" dirty="0">
                <a:solidFill>
                  <a:schemeClr val="accent3"/>
                </a:solidFill>
                <a:cs typeface="Arial" charset="0"/>
              </a:rPr>
              <a:t>Condivise</a:t>
            </a:r>
            <a:endParaRPr lang="en-GB" sz="2800" b="1" dirty="0">
              <a:solidFill>
                <a:schemeClr val="accent3"/>
              </a:solidFill>
              <a:cs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77075" y="1311275"/>
            <a:ext cx="1781175" cy="5238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it-IT" sz="2800" b="1" dirty="0">
                <a:solidFill>
                  <a:schemeClr val="accent3"/>
                </a:solidFill>
                <a:cs typeface="Arial" charset="0"/>
              </a:rPr>
              <a:t>Supporto</a:t>
            </a:r>
          </a:p>
        </p:txBody>
      </p:sp>
      <p:sp>
        <p:nvSpPr>
          <p:cNvPr id="5" name="Oval 4"/>
          <p:cNvSpPr/>
          <p:nvPr/>
        </p:nvSpPr>
        <p:spPr>
          <a:xfrm>
            <a:off x="344488" y="2541588"/>
            <a:ext cx="2173287" cy="2157412"/>
          </a:xfrm>
          <a:prstGeom prst="ellipse">
            <a:avLst/>
          </a:prstGeom>
          <a:solidFill>
            <a:srgbClr val="15359C"/>
          </a:solidFill>
          <a:ln>
            <a:solidFill>
              <a:srgbClr val="FFFFFF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defRPr/>
            </a:pPr>
            <a:endParaRPr lang="lt-LT" altLang="en-US" sz="1600" b="1" dirty="0" smtClean="0">
              <a:solidFill>
                <a:srgbClr val="000000"/>
              </a:solidFill>
            </a:endParaRPr>
          </a:p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</a:rPr>
              <a:t>Unione doganale</a:t>
            </a:r>
          </a:p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</a:rPr>
              <a:t>Politica monetaria </a:t>
            </a:r>
          </a:p>
          <a:p>
            <a:pPr algn="ctr" eaLnBrk="1" hangingPunct="1">
              <a:defRPr/>
            </a:pPr>
            <a:r>
              <a:rPr lang="it-IT" altLang="en-US" sz="1400" dirty="0" smtClean="0">
                <a:solidFill>
                  <a:srgbClr val="FFFFFF"/>
                </a:solidFill>
              </a:rPr>
              <a:t>(zona €)              </a:t>
            </a:r>
          </a:p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</a:rPr>
              <a:t>Politica</a:t>
            </a:r>
          </a:p>
          <a:p>
            <a:pPr algn="ctr" eaLnBrk="1" hangingPunct="1">
              <a:defRPr/>
            </a:pPr>
            <a:r>
              <a:rPr lang="it-IT" altLang="en-US" sz="1600" b="1" dirty="0" smtClean="0">
                <a:solidFill>
                  <a:srgbClr val="FFFFFF"/>
                </a:solidFill>
              </a:rPr>
              <a:t>Commerciale comune</a:t>
            </a:r>
          </a:p>
          <a:p>
            <a:pPr algn="ctr" eaLnBrk="1" hangingPunct="1">
              <a:defRPr/>
            </a:pPr>
            <a:endParaRPr lang="en-GB" alt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855913" y="2020888"/>
            <a:ext cx="3675062" cy="3703637"/>
          </a:xfrm>
          <a:prstGeom prst="ellipse">
            <a:avLst/>
          </a:prstGeom>
          <a:solidFill>
            <a:srgbClr val="15359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b="1" dirty="0"/>
              <a:t>Mercato interno</a:t>
            </a:r>
          </a:p>
          <a:p>
            <a:pPr algn="ctr" eaLnBrk="1" hangingPunct="1">
              <a:defRPr/>
            </a:pPr>
            <a:r>
              <a:rPr lang="it-IT" b="1" dirty="0"/>
              <a:t>Politica sociale</a:t>
            </a:r>
          </a:p>
          <a:p>
            <a:pPr algn="ctr" eaLnBrk="1" hangingPunct="1">
              <a:defRPr/>
            </a:pPr>
            <a:r>
              <a:rPr lang="it-IT" b="1" dirty="0"/>
              <a:t>Ambiente</a:t>
            </a:r>
          </a:p>
          <a:p>
            <a:pPr algn="ctr" eaLnBrk="1" hangingPunct="1">
              <a:defRPr/>
            </a:pPr>
            <a:r>
              <a:rPr lang="it-IT" b="1" dirty="0"/>
              <a:t>Agricoltura</a:t>
            </a:r>
          </a:p>
          <a:p>
            <a:pPr algn="ctr" eaLnBrk="1" hangingPunct="1">
              <a:defRPr/>
            </a:pPr>
            <a:r>
              <a:rPr lang="it-IT" b="1" dirty="0"/>
              <a:t>Protezione dei consumatori</a:t>
            </a:r>
          </a:p>
          <a:p>
            <a:pPr algn="ctr" eaLnBrk="1" hangingPunct="1">
              <a:defRPr/>
            </a:pPr>
            <a:r>
              <a:rPr lang="it-IT" b="1" dirty="0"/>
              <a:t>Trasporti</a:t>
            </a:r>
          </a:p>
          <a:p>
            <a:pPr algn="ctr" eaLnBrk="1" hangingPunct="1">
              <a:defRPr/>
            </a:pPr>
            <a:r>
              <a:rPr lang="it-IT" b="1" dirty="0"/>
              <a:t>Energia</a:t>
            </a:r>
          </a:p>
          <a:p>
            <a:pPr algn="ctr" eaLnBrk="1" hangingPunct="1">
              <a:defRPr/>
            </a:pPr>
            <a:r>
              <a:rPr lang="it-IT" b="1" dirty="0"/>
              <a:t>Ricerca</a:t>
            </a:r>
          </a:p>
          <a:p>
            <a:pPr algn="ctr" eaLnBrk="1" hangingPunct="1">
              <a:defRPr/>
            </a:pPr>
            <a:r>
              <a:rPr lang="it-IT" b="1" dirty="0"/>
              <a:t>Salute pubblica</a:t>
            </a:r>
          </a:p>
          <a:p>
            <a:pPr algn="ctr" eaLnBrk="1" hangingPunct="1">
              <a:defRPr/>
            </a:pPr>
            <a:r>
              <a:rPr lang="it-IT" b="1" dirty="0"/>
              <a:t>Sviluppo</a:t>
            </a:r>
          </a:p>
        </p:txBody>
      </p:sp>
      <p:sp>
        <p:nvSpPr>
          <p:cNvPr id="16" name="Oval 15"/>
          <p:cNvSpPr/>
          <p:nvPr/>
        </p:nvSpPr>
        <p:spPr>
          <a:xfrm>
            <a:off x="6924675" y="2732088"/>
            <a:ext cx="1966913" cy="1966912"/>
          </a:xfrm>
          <a:prstGeom prst="ellipse">
            <a:avLst/>
          </a:prstGeom>
          <a:solidFill>
            <a:srgbClr val="15359C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it-IT" sz="1600" b="1" dirty="0"/>
              <a:t>Cultura</a:t>
            </a:r>
          </a:p>
          <a:p>
            <a:pPr algn="ctr" eaLnBrk="1" hangingPunct="1">
              <a:defRPr/>
            </a:pPr>
            <a:r>
              <a:rPr lang="it-IT" sz="1600" b="1" dirty="0"/>
              <a:t>Turismo</a:t>
            </a:r>
          </a:p>
          <a:p>
            <a:pPr algn="ctr" eaLnBrk="1" hangingPunct="1">
              <a:defRPr/>
            </a:pPr>
            <a:r>
              <a:rPr lang="it-IT" sz="1600" b="1" dirty="0"/>
              <a:t>Sport</a:t>
            </a:r>
          </a:p>
          <a:p>
            <a:pPr algn="ctr" eaLnBrk="1" hangingPunct="1">
              <a:defRPr/>
            </a:pPr>
            <a:r>
              <a:rPr lang="it-IT" sz="1600" b="1" dirty="0"/>
              <a:t>Educazione</a:t>
            </a:r>
          </a:p>
          <a:p>
            <a:pPr algn="ctr" eaLnBrk="1" hangingPunct="1">
              <a:defRPr/>
            </a:pPr>
            <a:r>
              <a:rPr lang="it-IT" sz="1600" b="1" dirty="0"/>
              <a:t>Giovani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65000"/>
            <a:lumOff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9" descr="S:\DIR-GEN\EP - DG COMM\Simon\Design tools\Institutions logos\EN_VM_Logotype_cmyk(-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77113" y="1423988"/>
            <a:ext cx="1673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S:\DIR-GEN\EP - DG COMM\Simon\Design tools\EP Logo\Monolingual EN\EP logo RGB neg_EN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1413"/>
            <a:ext cx="2554288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85788"/>
            <a:ext cx="7450138" cy="5556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it-IT" altLang="en-US" sz="2400" dirty="0" smtClean="0">
                <a:solidFill>
                  <a:schemeClr val="bg1"/>
                </a:solidFill>
                <a:ea typeface="ＭＳ Ｐゴシック" charset="0"/>
              </a:rPr>
              <a:t>Procedura legislativa ordinaria</a:t>
            </a:r>
          </a:p>
        </p:txBody>
      </p:sp>
      <p:sp>
        <p:nvSpPr>
          <p:cNvPr id="14341" name="Line 21"/>
          <p:cNvSpPr>
            <a:spLocks noChangeShapeType="1"/>
          </p:cNvSpPr>
          <p:nvPr/>
        </p:nvSpPr>
        <p:spPr bwMode="auto">
          <a:xfrm flipH="1" flipV="1">
            <a:off x="1085850" y="3001963"/>
            <a:ext cx="2319338" cy="2933700"/>
          </a:xfrm>
          <a:prstGeom prst="line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05" name="Text Box 7"/>
          <p:cNvSpPr txBox="1">
            <a:spLocks noChangeArrowheads="1"/>
          </p:cNvSpPr>
          <p:nvPr/>
        </p:nvSpPr>
        <p:spPr bwMode="auto">
          <a:xfrm>
            <a:off x="3914775" y="5964238"/>
            <a:ext cx="1314450" cy="7524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0" bIns="0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r>
              <a:rPr lang="en-GB" altLang="en-US" sz="1600" b="1" dirty="0" smtClean="0"/>
              <a:t>INIZIATIVA</a:t>
            </a:r>
            <a:endParaRPr lang="lt-LT" altLang="en-US" sz="1600" b="1" dirty="0" smtClean="0"/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ClrTx/>
              <a:buFont typeface="Wingdings" pitchFamily="2" charset="2"/>
              <a:buNone/>
              <a:defRPr/>
            </a:pPr>
            <a:endParaRPr lang="en-GB" altLang="en-US" sz="1600" dirty="0" smtClean="0">
              <a:latin typeface="+mn-lt"/>
            </a:endParaRPr>
          </a:p>
        </p:txBody>
      </p:sp>
      <p:pic>
        <p:nvPicPr>
          <p:cNvPr id="18439" name="Picture 2" descr="S:\DIR-GEN\EP - DG COMM\Simon\Design tools\Commission logo\neg-png-vert-lr\EN\LOGO CE_Vertical_EN_NEG_quadri_L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51263" y="4865688"/>
            <a:ext cx="1641475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5" name="Line 21"/>
          <p:cNvSpPr>
            <a:spLocks noChangeShapeType="1"/>
          </p:cNvSpPr>
          <p:nvPr/>
        </p:nvSpPr>
        <p:spPr bwMode="auto">
          <a:xfrm flipV="1">
            <a:off x="5724525" y="3001963"/>
            <a:ext cx="2327275" cy="2933700"/>
          </a:xfrm>
          <a:prstGeom prst="line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38" name="Rectangle 11"/>
          <p:cNvSpPr>
            <a:spLocks noChangeArrowheads="1"/>
          </p:cNvSpPr>
          <p:nvPr/>
        </p:nvSpPr>
        <p:spPr bwMode="auto">
          <a:xfrm>
            <a:off x="2757488" y="3436938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 smtClean="0">
                <a:latin typeface="+mn-lt"/>
              </a:rPr>
              <a:t>1.</a:t>
            </a:r>
          </a:p>
        </p:txBody>
      </p:sp>
      <p:cxnSp>
        <p:nvCxnSpPr>
          <p:cNvPr id="14347" name="AutoShape 24"/>
          <p:cNvCxnSpPr>
            <a:cxnSpLocks noChangeShapeType="1"/>
          </p:cNvCxnSpPr>
          <p:nvPr/>
        </p:nvCxnSpPr>
        <p:spPr bwMode="auto">
          <a:xfrm>
            <a:off x="3243263" y="3641725"/>
            <a:ext cx="2803525" cy="0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83" name="Rectangle 13"/>
          <p:cNvSpPr>
            <a:spLocks noChangeArrowheads="1"/>
          </p:cNvSpPr>
          <p:nvPr/>
        </p:nvSpPr>
        <p:spPr bwMode="auto">
          <a:xfrm>
            <a:off x="3495675" y="4325938"/>
            <a:ext cx="2355850" cy="44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 smtClean="0">
                <a:latin typeface="+mn-lt"/>
              </a:rPr>
              <a:t>Conciliation Committee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808413" y="1009650"/>
            <a:ext cx="1120775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spcBef>
                <a:spcPts val="1200"/>
              </a:spcBef>
              <a:defRPr/>
            </a:pPr>
            <a:r>
              <a:rPr lang="en-GB" altLang="en-US" sz="1600" b="1" dirty="0">
                <a:solidFill>
                  <a:schemeClr val="accent3"/>
                </a:solidFill>
              </a:rPr>
              <a:t>T</a:t>
            </a:r>
            <a:r>
              <a:rPr lang="lt-LT" altLang="en-US" sz="1600" b="1" dirty="0">
                <a:solidFill>
                  <a:schemeClr val="accent3"/>
                </a:solidFill>
              </a:rPr>
              <a:t>RILOG</a:t>
            </a:r>
            <a:r>
              <a:rPr lang="it-IT" altLang="en-US" sz="1600" b="1" dirty="0">
                <a:solidFill>
                  <a:schemeClr val="accent3"/>
                </a:solidFill>
              </a:rPr>
              <a:t>O</a:t>
            </a:r>
            <a:endParaRPr lang="en-GB" sz="1600" b="1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48" name="Rectangle 11"/>
          <p:cNvSpPr>
            <a:spLocks noChangeArrowheads="1"/>
          </p:cNvSpPr>
          <p:nvPr/>
        </p:nvSpPr>
        <p:spPr bwMode="auto">
          <a:xfrm>
            <a:off x="2757488" y="3979863"/>
            <a:ext cx="412750" cy="442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 smtClean="0">
                <a:latin typeface="+mn-lt"/>
              </a:rPr>
              <a:t>2.</a:t>
            </a:r>
          </a:p>
        </p:txBody>
      </p:sp>
      <p:sp>
        <p:nvSpPr>
          <p:cNvPr id="49" name="Rectangle 11"/>
          <p:cNvSpPr>
            <a:spLocks noChangeArrowheads="1"/>
          </p:cNvSpPr>
          <p:nvPr/>
        </p:nvSpPr>
        <p:spPr bwMode="auto">
          <a:xfrm>
            <a:off x="2759075" y="4535488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latin typeface="+mn-lt"/>
              </a:rPr>
              <a:t>3</a:t>
            </a:r>
            <a:r>
              <a:rPr lang="en-GB" altLang="en-US" sz="1600" b="1" dirty="0" smtClean="0">
                <a:latin typeface="+mn-lt"/>
              </a:rPr>
              <a:t>.</a:t>
            </a:r>
          </a:p>
        </p:txBody>
      </p:sp>
      <p:sp>
        <p:nvSpPr>
          <p:cNvPr id="53" name="Rectangle 13"/>
          <p:cNvSpPr>
            <a:spLocks noChangeArrowheads="1"/>
          </p:cNvSpPr>
          <p:nvPr/>
        </p:nvSpPr>
        <p:spPr bwMode="auto">
          <a:xfrm>
            <a:off x="3981450" y="3214688"/>
            <a:ext cx="1063625" cy="4445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it-IT" altLang="en-US" sz="1600" b="1" dirty="0" smtClean="0">
                <a:latin typeface="+mn-lt"/>
              </a:rPr>
              <a:t>Letture</a:t>
            </a:r>
            <a:endParaRPr lang="en-GB" altLang="en-US" sz="1600" b="1" dirty="0" smtClean="0">
              <a:latin typeface="+mn-lt"/>
            </a:endParaRPr>
          </a:p>
        </p:txBody>
      </p:sp>
      <p:pic>
        <p:nvPicPr>
          <p:cNvPr id="14361" name="Picture 25" descr="C:\Users\rrazauskiene\Pictures\trialogue EP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0238" y="1304925"/>
            <a:ext cx="2803525" cy="1865313"/>
          </a:xfrm>
          <a:prstGeom prst="rect">
            <a:avLst/>
          </a:prstGeom>
          <a:ln>
            <a:solidFill>
              <a:schemeClr val="bg1"/>
            </a:solidFill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</p:pic>
      <p:cxnSp>
        <p:nvCxnSpPr>
          <p:cNvPr id="14354" name="AutoShape 24"/>
          <p:cNvCxnSpPr>
            <a:cxnSpLocks noChangeShapeType="1"/>
          </p:cNvCxnSpPr>
          <p:nvPr/>
        </p:nvCxnSpPr>
        <p:spPr bwMode="auto">
          <a:xfrm flipH="1">
            <a:off x="3214688" y="3641725"/>
            <a:ext cx="2655887" cy="558800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14355" name="AutoShape 24"/>
          <p:cNvCxnSpPr>
            <a:cxnSpLocks noChangeShapeType="1"/>
          </p:cNvCxnSpPr>
          <p:nvPr/>
        </p:nvCxnSpPr>
        <p:spPr bwMode="auto">
          <a:xfrm>
            <a:off x="3405188" y="4200525"/>
            <a:ext cx="2641600" cy="11113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Rectangle 11"/>
          <p:cNvSpPr>
            <a:spLocks noChangeArrowheads="1"/>
          </p:cNvSpPr>
          <p:nvPr/>
        </p:nvSpPr>
        <p:spPr bwMode="auto">
          <a:xfrm>
            <a:off x="6016625" y="3421063"/>
            <a:ext cx="412750" cy="441325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 smtClean="0">
                <a:latin typeface="+mn-lt"/>
              </a:rPr>
              <a:t>1.</a:t>
            </a:r>
          </a:p>
        </p:txBody>
      </p:sp>
      <p:sp>
        <p:nvSpPr>
          <p:cNvPr id="29" name="Rectangle 11"/>
          <p:cNvSpPr>
            <a:spLocks noChangeArrowheads="1"/>
          </p:cNvSpPr>
          <p:nvPr/>
        </p:nvSpPr>
        <p:spPr bwMode="auto">
          <a:xfrm>
            <a:off x="6016625" y="3984625"/>
            <a:ext cx="412750" cy="4429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 smtClean="0">
                <a:latin typeface="+mn-lt"/>
              </a:rPr>
              <a:t>2.</a:t>
            </a:r>
          </a:p>
        </p:txBody>
      </p:sp>
      <p:sp>
        <p:nvSpPr>
          <p:cNvPr id="30" name="Rectangle 11"/>
          <p:cNvSpPr>
            <a:spLocks noChangeArrowheads="1"/>
          </p:cNvSpPr>
          <p:nvPr/>
        </p:nvSpPr>
        <p:spPr bwMode="auto">
          <a:xfrm>
            <a:off x="6016625" y="4500563"/>
            <a:ext cx="412750" cy="4429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lnSpc>
                <a:spcPct val="105000"/>
              </a:lnSpc>
              <a:spcBef>
                <a:spcPts val="1200"/>
              </a:spcBef>
              <a:buClr>
                <a:srgbClr val="6D89AE"/>
              </a:buClr>
              <a:buFont typeface="Wingdings" pitchFamily="2" charset="2"/>
              <a:buChar char="§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ts val="500"/>
              </a:spcBef>
              <a:buClr>
                <a:srgbClr val="6D89AE"/>
              </a:buClr>
              <a:buFont typeface="Arial" charset="0"/>
              <a:buChar char="•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ts val="500"/>
              </a:spcBef>
              <a:buClr>
                <a:srgbClr val="6D89AE"/>
              </a:buClr>
              <a:buSzPct val="55000"/>
              <a:buFont typeface="Wingdings 3" pitchFamily="18" charset="2"/>
              <a:buChar char=""/>
              <a:defRPr sz="1200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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defRPr/>
            </a:pPr>
            <a:r>
              <a:rPr lang="en-GB" altLang="en-US" sz="1600" b="1" dirty="0">
                <a:latin typeface="+mn-lt"/>
              </a:rPr>
              <a:t>3</a:t>
            </a:r>
            <a:r>
              <a:rPr lang="en-GB" altLang="en-US" sz="1600" b="1" dirty="0" smtClean="0">
                <a:latin typeface="+mn-lt"/>
              </a:rPr>
              <a:t>.</a:t>
            </a:r>
          </a:p>
        </p:txBody>
      </p:sp>
      <p:cxnSp>
        <p:nvCxnSpPr>
          <p:cNvPr id="14359" name="AutoShape 24"/>
          <p:cNvCxnSpPr>
            <a:cxnSpLocks noChangeShapeType="1"/>
          </p:cNvCxnSpPr>
          <p:nvPr/>
        </p:nvCxnSpPr>
        <p:spPr bwMode="auto">
          <a:xfrm flipH="1">
            <a:off x="3154363" y="4729163"/>
            <a:ext cx="2716212" cy="33337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cxnSp>
        <p:nvCxnSpPr>
          <p:cNvPr id="31" name="AutoShape 24"/>
          <p:cNvCxnSpPr>
            <a:cxnSpLocks noChangeShapeType="1"/>
          </p:cNvCxnSpPr>
          <p:nvPr/>
        </p:nvCxnSpPr>
        <p:spPr bwMode="auto">
          <a:xfrm flipV="1">
            <a:off x="3270250" y="4722813"/>
            <a:ext cx="2803525" cy="33337"/>
          </a:xfrm>
          <a:prstGeom prst="straightConnector1">
            <a:avLst/>
          </a:prstGeom>
          <a:noFill/>
          <a:ln w="76200">
            <a:solidFill>
              <a:srgbClr val="ECCF4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P">
  <a:themeElements>
    <a:clrScheme name="EP">
      <a:dk1>
        <a:srgbClr val="000000"/>
      </a:dk1>
      <a:lt1>
        <a:sysClr val="window" lastClr="FFFFFF"/>
      </a:lt1>
      <a:dk2>
        <a:srgbClr val="0A4999"/>
      </a:dk2>
      <a:lt2>
        <a:srgbClr val="7A868E"/>
      </a:lt2>
      <a:accent1>
        <a:srgbClr val="6D89AE"/>
      </a:accent1>
      <a:accent2>
        <a:srgbClr val="283C56"/>
      </a:accent2>
      <a:accent3>
        <a:srgbClr val="ECCF4F"/>
      </a:accent3>
      <a:accent4>
        <a:srgbClr val="D37022"/>
      </a:accent4>
      <a:accent5>
        <a:srgbClr val="AF2529"/>
      </a:accent5>
      <a:accent6>
        <a:srgbClr val="769C92"/>
      </a:accent6>
      <a:hlink>
        <a:srgbClr val="0C4DA2"/>
      </a:hlink>
      <a:folHlink>
        <a:srgbClr val="79516F"/>
      </a:folHlink>
    </a:clrScheme>
    <a:fontScheme name="EP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spcBef>
            <a:spcPts val="1200"/>
          </a:spcBef>
          <a:defRPr sz="1200" dirty="0" smtClean="0">
            <a:solidFill>
              <a:schemeClr val="bg2">
                <a:lumMod val="75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6685</TotalTime>
  <Words>503</Words>
  <Application>Microsoft Office PowerPoint</Application>
  <PresentationFormat>Presentazione su schermo (4:3)</PresentationFormat>
  <Paragraphs>258</Paragraphs>
  <Slides>15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7" baseType="lpstr">
      <vt:lpstr>EP</vt:lpstr>
      <vt:lpstr>Chart</vt:lpstr>
      <vt:lpstr>Benvenuti al parlamento Europeo!</vt:lpstr>
      <vt:lpstr>Obiettivi dell’ue</vt:lpstr>
      <vt:lpstr>L’unione europea</vt:lpstr>
      <vt:lpstr>ampliamenti: da 6 a 28 stati membri</vt:lpstr>
      <vt:lpstr>L’euro 2017</vt:lpstr>
      <vt:lpstr>Istituzioni e Poteri</vt:lpstr>
      <vt:lpstr>istituzioni chiave</vt:lpstr>
      <vt:lpstr>COMPETENZE dell’ue</vt:lpstr>
      <vt:lpstr>Procedura legislativa ordinaria</vt:lpstr>
      <vt:lpstr>Bilancio UE 2017</vt:lpstr>
      <vt:lpstr>Bilancio ue 2017: entrate</vt:lpstr>
      <vt:lpstr>Poteri del PE</vt:lpstr>
      <vt:lpstr>Seggi per paese</vt:lpstr>
      <vt:lpstr>Gruppi politici</vt:lpstr>
      <vt:lpstr>Commissioni parlamentari</vt:lpstr>
    </vt:vector>
  </TitlesOfParts>
  <Company>OP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BRASOVEANU Hedda Elvira (OP)</dc:creator>
  <cp:lastModifiedBy>Operatore</cp:lastModifiedBy>
  <cp:revision>265</cp:revision>
  <cp:lastPrinted>2016-01-07T10:23:32Z</cp:lastPrinted>
  <dcterms:created xsi:type="dcterms:W3CDTF">2013-08-28T11:49:59Z</dcterms:created>
  <dcterms:modified xsi:type="dcterms:W3CDTF">2018-04-16T11:04:55Z</dcterms:modified>
</cp:coreProperties>
</file>