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7" r:id="rId3"/>
  </p:sldMasterIdLst>
  <p:notesMasterIdLst>
    <p:notesMasterId r:id="rId22"/>
  </p:notesMasterIdLst>
  <p:sldIdLst>
    <p:sldId id="279" r:id="rId4"/>
    <p:sldId id="275" r:id="rId5"/>
    <p:sldId id="257" r:id="rId6"/>
    <p:sldId id="258" r:id="rId7"/>
    <p:sldId id="284" r:id="rId8"/>
    <p:sldId id="282" r:id="rId9"/>
    <p:sldId id="280" r:id="rId10"/>
    <p:sldId id="276" r:id="rId11"/>
    <p:sldId id="283" r:id="rId12"/>
    <p:sldId id="281" r:id="rId13"/>
    <p:sldId id="259" r:id="rId14"/>
    <p:sldId id="260" r:id="rId15"/>
    <p:sldId id="261" r:id="rId16"/>
    <p:sldId id="262" r:id="rId17"/>
    <p:sldId id="263" r:id="rId18"/>
    <p:sldId id="273" r:id="rId19"/>
    <p:sldId id="265"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0E56B-1B77-4A7B-AD49-AC943D3C2FDD}" type="datetimeFigureOut">
              <a:rPr lang="it-IT" smtClean="0"/>
              <a:t>16/03/2018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4209E-6A4B-4481-A00F-0F80647B8D55}" type="slidenum">
              <a:rPr lang="it-IT" smtClean="0"/>
              <a:t>‹N›</a:t>
            </a:fld>
            <a:endParaRPr lang="it-IT"/>
          </a:p>
        </p:txBody>
      </p:sp>
    </p:spTree>
    <p:extLst>
      <p:ext uri="{BB962C8B-B14F-4D97-AF65-F5344CB8AC3E}">
        <p14:creationId xmlns:p14="http://schemas.microsoft.com/office/powerpoint/2010/main" val="1006262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intestazione 4"/>
          <p:cNvSpPr>
            <a:spLocks noGrp="1"/>
          </p:cNvSpPr>
          <p:nvPr>
            <p:ph type="hdr" sz="quarter" idx="10"/>
          </p:nvPr>
        </p:nvSpPr>
        <p:spPr/>
        <p:txBody>
          <a:bodyPr/>
          <a:lstStyle/>
          <a:p>
            <a:r>
              <a:rPr lang="it-IT">
                <a:solidFill>
                  <a:prstClr val="black"/>
                </a:solidFill>
              </a:rPr>
              <a:t>Cattedra Jean Monnet - La better regulation e la semplificazione amministrativa</a:t>
            </a:r>
          </a:p>
        </p:txBody>
      </p:sp>
    </p:spTree>
    <p:extLst>
      <p:ext uri="{BB962C8B-B14F-4D97-AF65-F5344CB8AC3E}">
        <p14:creationId xmlns:p14="http://schemas.microsoft.com/office/powerpoint/2010/main" val="865794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cxnSp>
        <p:nvCxnSpPr>
          <p:cNvPr id="7" name="Straight Connector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512" y="609600"/>
            <a:ext cx="8598907"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3" name="Text Placeholder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20" name="TextBox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2" name="TextBox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accent1">
                    <a:lumMod val="60000"/>
                    <a:lumOff val="40000"/>
                  </a:schemeClr>
                </a:solidFill>
              </a:rPr>
              <a:t>”</a:t>
            </a:r>
            <a:endParaRPr lang="en-US" sz="8000" dirty="0">
              <a:solidFill>
                <a:schemeClr val="accent1">
                  <a:lumMod val="60000"/>
                  <a:lumOff val="40000"/>
                </a:schemeClr>
              </a:solidFill>
            </a:endParaRP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512" y="1931988"/>
            <a:ext cx="8598907"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577" y="609600"/>
            <a:ext cx="8096242"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24" name="TextBox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5" name="TextBox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accent1">
                    <a:lumMod val="60000"/>
                    <a:lumOff val="40000"/>
                  </a:schemeClr>
                </a:solidFill>
              </a:rPr>
              <a:t>”</a:t>
            </a:r>
            <a:endParaRPr lang="en-US" sz="8000" dirty="0">
              <a:solidFill>
                <a:schemeClr val="accent1">
                  <a:lumMod val="60000"/>
                  <a:lumOff val="40000"/>
                </a:schemeClr>
              </a:solidFill>
            </a:endParaRP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978" y="609600"/>
            <a:ext cx="8590440"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
        <p:nvSpPr>
          <p:cNvPr id="23" name="Text Placeholder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0"/>
            <a:ext cx="130508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511" y="609600"/>
            <a:ext cx="7061989"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4029164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99651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72261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835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556283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89037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34416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318783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7227799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15412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370388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142571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0461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512" y="2700868"/>
            <a:ext cx="8598907"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11F0EC-4F60-4544-9956-271209A740FE}" type="datetimeFigureOut">
              <a:rPr lang="en-US" smtClean="0"/>
              <a:t>3/16/2018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677511" y="2160589"/>
            <a:ext cx="418512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91296" y="2160590"/>
            <a:ext cx="418512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F11F0EC-4F60-4544-9956-271209A740FE}"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922" y="2737246"/>
            <a:ext cx="418671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9710" y="2737246"/>
            <a:ext cx="418670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F11F0EC-4F60-4544-9956-271209A740FE}" type="datetimeFigureOut">
              <a:rPr lang="en-US" smtClean="0"/>
              <a:t>3/16/2018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511" y="609600"/>
            <a:ext cx="8598907" cy="1320800"/>
          </a:xfrm>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FF11F0EC-4F60-4544-9956-271209A740FE}" type="datetimeFigureOut">
              <a:rPr lang="en-US" smtClean="0"/>
              <a:t>3/16/2018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F0EC-4F60-4544-9956-271209A740FE}" type="datetimeFigureOut">
              <a:rPr lang="en-US" smtClean="0"/>
              <a:t>3/16/2018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510" y="1498604"/>
            <a:ext cx="3855532" cy="1278466"/>
          </a:xfrm>
        </p:spPr>
        <p:txBody>
          <a:bodyPr anchor="b">
            <a:normAutofit/>
          </a:bodyPr>
          <a:lstStyle>
            <a:lvl1pPr>
              <a:defRPr sz="2000"/>
            </a:lvl1pPr>
          </a:lstStyle>
          <a:p>
            <a:r>
              <a:rPr lang="it-IT" smtClean="0"/>
              <a:t>Fare clic per modificare lo stile del titolo</a:t>
            </a:r>
            <a:endParaRPr lang="en-US"/>
          </a:p>
        </p:txBody>
      </p:sp>
      <p:sp>
        <p:nvSpPr>
          <p:cNvPr id="3" name="Content Placeholder 2"/>
          <p:cNvSpPr>
            <a:spLocks noGrp="1"/>
          </p:cNvSpPr>
          <p:nvPr>
            <p:ph idx="1"/>
          </p:nvPr>
        </p:nvSpPr>
        <p:spPr>
          <a:xfrm>
            <a:off x="4761701" y="514925"/>
            <a:ext cx="4514717"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11F0EC-4F60-4544-9956-271209A740FE}"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511" y="4800600"/>
            <a:ext cx="8598906" cy="566738"/>
          </a:xfrm>
        </p:spPr>
        <p:txBody>
          <a:bodyPr anchor="b">
            <a:normAutofit/>
          </a:bodyPr>
          <a:lstStyle>
            <a:lvl1pPr algn="l">
              <a:defRPr sz="2400" b="0"/>
            </a:lvl1pPr>
          </a:lstStyle>
          <a:p>
            <a:r>
              <a:rPr lang="it-IT" smtClean="0"/>
              <a:t>Fare clic per modificare lo stile del titolo</a:t>
            </a:r>
            <a:endParaRPr lang="en-US"/>
          </a:p>
        </p:txBody>
      </p:sp>
      <p:sp>
        <p:nvSpPr>
          <p:cNvPr id="3" name="Picture Placeholder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11F0EC-4F60-4544-9956-271209A740FE}" type="datetimeFigureOut">
              <a:rPr lang="en-US" smtClean="0"/>
              <a:t>3/16/2018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7A5AD-5AEC-42D0-A3BE-F46B40576360}" type="slidenum">
              <a:rPr lang="en-US" smtClean="0"/>
              <a:t>‹N›</a:t>
            </a:fld>
            <a:endParaRPr lang="en-US"/>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Freeform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Freeform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Freeform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Freeform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Freeform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Freeform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Freeform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1800"/>
          </a:p>
        </p:txBody>
      </p:sp>
      <p:sp>
        <p:nvSpPr>
          <p:cNvPr id="2" name="Title Placeholder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en-US" smtClean="0"/>
              <a:t>3/16/2018</a:t>
            </a:fld>
            <a:endParaRPr lang="en-US"/>
          </a:p>
        </p:txBody>
      </p:sp>
      <p:sp>
        <p:nvSpPr>
          <p:cNvPr id="5" name="Footer Placeholder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en-US" smtClean="0"/>
              <a:t>‹N›</a:t>
            </a:fld>
            <a:endParaRPr lang="en-US"/>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EE8E4-9403-47D0-A0BF-9C31D3C79278}" type="datetimeFigureOut">
              <a:rPr lang="it-IT" smtClean="0">
                <a:solidFill>
                  <a:prstClr val="black">
                    <a:tint val="75000"/>
                  </a:prstClr>
                </a:solidFill>
              </a:rPr>
              <a:pPr/>
              <a:t>16/03/2018</a:t>
            </a:fld>
            <a:endParaRPr lang="it-IT">
              <a:solidFill>
                <a:prstClr val="black">
                  <a:tint val="75000"/>
                </a:prstClr>
              </a:solidFill>
            </a:endParaRP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1A947-3E61-45A9-9623-4944ECB1528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951640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2.png"/><Relationship Id="rId4" Type="http://schemas.openxmlformats.org/officeDocument/2006/relationships/hyperlink" Target="http://jmceurel.unipg.it/"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regione.umbria.it/come-fare-per" TargetMode="External"/><Relationship Id="rId2" Type="http://schemas.openxmlformats.org/officeDocument/2006/relationships/hyperlink" Target="http://www.regione.umbria.it/ambiente/aua" TargetMode="External"/><Relationship Id="rId1" Type="http://schemas.openxmlformats.org/officeDocument/2006/relationships/slideLayout" Target="../slideLayouts/slideLayout2.xml"/><Relationship Id="rId5" Type="http://schemas.openxmlformats.org/officeDocument/2006/relationships/hyperlink" Target="http://www.agid.gov.it/agenda-digitale/pubblica-amministrazione/pagamenti-elettronici" TargetMode="External"/><Relationship Id="rId4" Type="http://schemas.openxmlformats.org/officeDocument/2006/relationships/hyperlink" Target="http://www.spid.gov.it/#hom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Jn9cRfpQuUw"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Jn9cRfpQuU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207568" y="1569029"/>
            <a:ext cx="7198568" cy="1514599"/>
          </a:xfrm>
        </p:spPr>
        <p:txBody>
          <a:bodyPr>
            <a:normAutofit fontScale="90000"/>
          </a:bodyPr>
          <a:lstStyle/>
          <a:p>
            <a:r>
              <a:rPr lang="it-IT" sz="3600" b="1" dirty="0">
                <a:solidFill>
                  <a:srgbClr val="4D82A0"/>
                </a:solidFill>
                <a:latin typeface="Times New Roman" panose="02020603050405020304" pitchFamily="18" charset="0"/>
                <a:ea typeface="Tahoma" panose="020B0604030504040204" pitchFamily="34" charset="0"/>
                <a:cs typeface="Times New Roman" panose="02020603050405020304" pitchFamily="18" charset="0"/>
                <a:hlinkClick r:id="rId4"/>
              </a:rPr>
              <a:t>Cattedra Jean </a:t>
            </a:r>
            <a:r>
              <a:rPr lang="it-IT" sz="3600" b="1" dirty="0" err="1">
                <a:solidFill>
                  <a:srgbClr val="4D82A0"/>
                </a:solidFill>
                <a:latin typeface="Times New Roman" panose="02020603050405020304" pitchFamily="18" charset="0"/>
                <a:ea typeface="Tahoma" panose="020B0604030504040204" pitchFamily="34" charset="0"/>
                <a:cs typeface="Times New Roman" panose="02020603050405020304" pitchFamily="18" charset="0"/>
                <a:hlinkClick r:id="rId4"/>
              </a:rPr>
              <a:t>Mo</a:t>
            </a:r>
            <a:r>
              <a:rPr lang="it-IT" sz="3600" b="1" dirty="0" err="1">
                <a:solidFill>
                  <a:srgbClr val="0070C0"/>
                </a:solidFill>
                <a:latin typeface="Times New Roman" panose="02020603050405020304" pitchFamily="18" charset="0"/>
                <a:ea typeface="Tahoma" panose="020B0604030504040204" pitchFamily="34" charset="0"/>
                <a:cs typeface="Times New Roman" panose="02020603050405020304" pitchFamily="18" charset="0"/>
                <a:hlinkClick r:id="rId4"/>
              </a:rPr>
              <a:t>nnet</a:t>
            </a:r>
            <a:r>
              <a:rPr lang="it-IT" sz="3600" b="1" dirty="0">
                <a:solidFill>
                  <a:srgbClr val="4D82A0"/>
                </a:solidFill>
                <a:latin typeface="Times New Roman" panose="02020603050405020304" pitchFamily="18" charset="0"/>
                <a:ea typeface="Tahoma" panose="020B0604030504040204" pitchFamily="34" charset="0"/>
                <a:cs typeface="Times New Roman" panose="02020603050405020304" pitchFamily="18" charset="0"/>
                <a:hlinkClick r:id="rId4"/>
              </a:rPr>
              <a:t> </a:t>
            </a:r>
            <a:r>
              <a:rPr lang="it-IT" sz="2000" b="1" dirty="0">
                <a:solidFill>
                  <a:srgbClr val="4D82A0"/>
                </a:solidFill>
                <a:latin typeface="Times New Roman" panose="02020603050405020304" pitchFamily="18" charset="0"/>
                <a:ea typeface="Tahoma" panose="020B0604030504040204" pitchFamily="34" charset="0"/>
                <a:cs typeface="Times New Roman" panose="02020603050405020304" pitchFamily="18" charset="0"/>
              </a:rPr>
              <a:t/>
            </a:r>
            <a:br>
              <a:rPr lang="it-IT" sz="2000" b="1" dirty="0">
                <a:solidFill>
                  <a:srgbClr val="4D82A0"/>
                </a:solidFill>
                <a:latin typeface="Times New Roman" panose="02020603050405020304" pitchFamily="18" charset="0"/>
                <a:ea typeface="Tahoma" panose="020B0604030504040204" pitchFamily="34" charset="0"/>
                <a:cs typeface="Times New Roman" panose="02020603050405020304" pitchFamily="18" charset="0"/>
              </a:rPr>
            </a:br>
            <a:r>
              <a:rPr lang="en-US" sz="2700" b="1" dirty="0" smtClean="0">
                <a:solidFill>
                  <a:schemeClr val="tx2"/>
                </a:solidFill>
                <a:latin typeface="Times New Roman" panose="02020603050405020304" pitchFamily="18" charset="0"/>
                <a:ea typeface="Tahoma" panose="020B0604030504040204" pitchFamily="34" charset="0"/>
                <a:cs typeface="Times New Roman" panose="02020603050405020304" pitchFamily="18" charset="0"/>
              </a:rPr>
              <a:t>The </a:t>
            </a:r>
            <a:r>
              <a:rPr lang="en-US" sz="27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implementation of EU policies by Regional and Local </a:t>
            </a:r>
            <a:r>
              <a:rPr lang="en-US" sz="2700" b="1" dirty="0" smtClean="0">
                <a:solidFill>
                  <a:schemeClr val="tx2"/>
                </a:solidFill>
                <a:latin typeface="Times New Roman" panose="02020603050405020304" pitchFamily="18" charset="0"/>
                <a:ea typeface="Tahoma" panose="020B0604030504040204" pitchFamily="34" charset="0"/>
                <a:cs typeface="Times New Roman" panose="02020603050405020304" pitchFamily="18" charset="0"/>
              </a:rPr>
              <a:t>authorities </a:t>
            </a:r>
            <a:r>
              <a:rPr lang="en-US" sz="27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(EUREL) </a:t>
            </a:r>
            <a:br>
              <a:rPr lang="en-US" sz="27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br>
            <a:r>
              <a:rPr lang="en-US" sz="2700" b="1" dirty="0" err="1">
                <a:solidFill>
                  <a:schemeClr val="tx2"/>
                </a:solidFill>
                <a:latin typeface="Times New Roman" panose="02020603050405020304" pitchFamily="18" charset="0"/>
                <a:ea typeface="Tahoma" panose="020B0604030504040204" pitchFamily="34" charset="0"/>
                <a:cs typeface="Times New Roman" panose="02020603050405020304" pitchFamily="18" charset="0"/>
              </a:rPr>
              <a:t>a.a</a:t>
            </a:r>
            <a:r>
              <a:rPr lang="en-US" sz="2700" b="1" dirty="0">
                <a:solidFill>
                  <a:schemeClr val="tx2"/>
                </a:solidFill>
                <a:latin typeface="Times New Roman" panose="02020603050405020304" pitchFamily="18" charset="0"/>
                <a:ea typeface="Tahoma" panose="020B0604030504040204" pitchFamily="34" charset="0"/>
                <a:cs typeface="Times New Roman" panose="02020603050405020304" pitchFamily="18" charset="0"/>
              </a:rPr>
              <a:t>. 2017/2018</a:t>
            </a:r>
            <a:endParaRPr lang="it-IT" sz="2700" dirty="0">
              <a:solidFill>
                <a:schemeClr val="tx2"/>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Sottotitolo 2"/>
          <p:cNvSpPr>
            <a:spLocks noGrp="1"/>
          </p:cNvSpPr>
          <p:nvPr>
            <p:ph type="subTitle" idx="1"/>
          </p:nvPr>
        </p:nvSpPr>
        <p:spPr>
          <a:xfrm>
            <a:off x="1775520" y="3717032"/>
            <a:ext cx="8640960" cy="1921768"/>
          </a:xfrm>
        </p:spPr>
        <p:txBody>
          <a:bodyPr>
            <a:normAutofit fontScale="92500" lnSpcReduction="10000"/>
          </a:bodyPr>
          <a:lstStyle/>
          <a:p>
            <a:r>
              <a:rPr lang="it-IT"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it-IT"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LA BETTER REGULATION E LA SEMPLIFICAZIONE AMMINISTRATIVA»</a:t>
            </a:r>
          </a:p>
          <a:p>
            <a:r>
              <a:rPr lang="it-IT" sz="30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DAGLI INDIRIZZI EUROPEI, ALLE STRATEGIE REGIONALI</a:t>
            </a:r>
            <a:endParaRPr lang="it-IT" sz="3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7568" y="0"/>
            <a:ext cx="7560840" cy="1484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3810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ALCUNE MISURE IN SINTESI</a:t>
            </a:r>
            <a:endParaRPr lang="it-IT" dirty="0"/>
          </a:p>
        </p:txBody>
      </p:sp>
      <p:sp>
        <p:nvSpPr>
          <p:cNvPr id="3" name="Segnaposto contenuto 2"/>
          <p:cNvSpPr>
            <a:spLocks noGrp="1"/>
          </p:cNvSpPr>
          <p:nvPr>
            <p:ph idx="1"/>
          </p:nvPr>
        </p:nvSpPr>
        <p:spPr>
          <a:xfrm>
            <a:off x="457201" y="1344168"/>
            <a:ext cx="8997696" cy="5138928"/>
          </a:xfrm>
        </p:spPr>
        <p:txBody>
          <a:bodyPr>
            <a:normAutofit fontScale="92500" lnSpcReduction="10000"/>
          </a:bodyPr>
          <a:lstStyle/>
          <a:p>
            <a:r>
              <a:rPr lang="it-IT" dirty="0" smtClean="0"/>
              <a:t>Semplificazione </a:t>
            </a:r>
            <a:r>
              <a:rPr lang="it-IT" b="1" dirty="0" smtClean="0"/>
              <a:t>procedure </a:t>
            </a:r>
            <a:r>
              <a:rPr lang="it-IT" b="1" dirty="0"/>
              <a:t>di accesso/gestione/rendicontazione dei fondi e contributi europei</a:t>
            </a:r>
            <a:r>
              <a:rPr lang="it-IT" dirty="0"/>
              <a:t> </a:t>
            </a:r>
            <a:endParaRPr lang="it-IT" dirty="0" smtClean="0"/>
          </a:p>
          <a:p>
            <a:r>
              <a:rPr lang="it-IT" dirty="0" smtClean="0"/>
              <a:t>Semplificazione procedimenti</a:t>
            </a:r>
            <a:r>
              <a:rPr lang="it-IT" dirty="0"/>
              <a:t> ambientali ( la cosiddetta </a:t>
            </a:r>
            <a:r>
              <a:rPr lang="it-IT" b="1" dirty="0">
                <a:hlinkClick r:id="rId2"/>
              </a:rPr>
              <a:t>AUA</a:t>
            </a:r>
            <a:r>
              <a:rPr lang="it-IT" dirty="0"/>
              <a:t>, Autorizzazione Unica </a:t>
            </a:r>
            <a:r>
              <a:rPr lang="it-IT" dirty="0" smtClean="0"/>
              <a:t>Ambientale)</a:t>
            </a:r>
          </a:p>
          <a:p>
            <a:r>
              <a:rPr lang="it-IT" b="1" dirty="0"/>
              <a:t>L</a:t>
            </a:r>
            <a:r>
              <a:rPr lang="it-IT" b="1" dirty="0" smtClean="0"/>
              <a:t>iberalizzazione</a:t>
            </a:r>
            <a:r>
              <a:rPr lang="it-IT" b="1" dirty="0"/>
              <a:t>  dei procedimenti per l’iscrizione ad albi, registri ed </a:t>
            </a:r>
            <a:r>
              <a:rPr lang="it-IT" b="1" dirty="0" smtClean="0"/>
              <a:t>elenchi</a:t>
            </a:r>
            <a:endParaRPr lang="it-IT" dirty="0" smtClean="0"/>
          </a:p>
          <a:p>
            <a:r>
              <a:rPr lang="it-IT" dirty="0" smtClean="0"/>
              <a:t> All’interno </a:t>
            </a:r>
            <a:r>
              <a:rPr lang="it-IT" dirty="0"/>
              <a:t>del sito istituzionale della Regione Umbria sarà implementato il </a:t>
            </a:r>
            <a:r>
              <a:rPr lang="it-IT" dirty="0">
                <a:hlinkClick r:id="rId3"/>
              </a:rPr>
              <a:t>“</a:t>
            </a:r>
            <a:r>
              <a:rPr lang="it-IT" b="1" dirty="0">
                <a:hlinkClick r:id="rId3"/>
              </a:rPr>
              <a:t>come fare per”</a:t>
            </a:r>
            <a:r>
              <a:rPr lang="it-IT" dirty="0"/>
              <a:t> , in modo tale che il cittadino potrà più facilmente  accedere a modulistica, documenti, normativa, e link utili </a:t>
            </a:r>
            <a:r>
              <a:rPr lang="it-IT" dirty="0" smtClean="0"/>
              <a:t>regionali</a:t>
            </a:r>
            <a:endParaRPr lang="it-IT" dirty="0"/>
          </a:p>
          <a:p>
            <a:r>
              <a:rPr lang="it-IT" dirty="0" smtClean="0"/>
              <a:t>servizi </a:t>
            </a:r>
            <a:r>
              <a:rPr lang="it-IT" dirty="0"/>
              <a:t>on-line per le Politiche attive del </a:t>
            </a:r>
            <a:r>
              <a:rPr lang="it-IT" dirty="0" smtClean="0"/>
              <a:t>lavoro</a:t>
            </a:r>
          </a:p>
          <a:p>
            <a:r>
              <a:rPr lang="it-IT" b="1" dirty="0" smtClean="0"/>
              <a:t>prenotazioni </a:t>
            </a:r>
            <a:r>
              <a:rPr lang="it-IT" b="1" dirty="0"/>
              <a:t>on line per tutti gli esami specialistici del SSR</a:t>
            </a:r>
            <a:r>
              <a:rPr lang="it-IT" dirty="0"/>
              <a:t> (con esclusione di quelli di </a:t>
            </a:r>
            <a:r>
              <a:rPr lang="it-IT" dirty="0" smtClean="0"/>
              <a:t>laboratorio)</a:t>
            </a:r>
          </a:p>
          <a:p>
            <a:r>
              <a:rPr lang="it-IT" dirty="0" smtClean="0"/>
              <a:t>sistema</a:t>
            </a:r>
            <a:r>
              <a:rPr lang="it-IT" dirty="0"/>
              <a:t> regionale </a:t>
            </a:r>
            <a:r>
              <a:rPr lang="it-IT" dirty="0">
                <a:hlinkClick r:id="rId4"/>
              </a:rPr>
              <a:t>SPID</a:t>
            </a:r>
            <a:r>
              <a:rPr lang="it-IT" dirty="0"/>
              <a:t> (sistema pubblico d’identità digitale) e </a:t>
            </a:r>
            <a:r>
              <a:rPr lang="it-IT" dirty="0" err="1">
                <a:hlinkClick r:id="rId5"/>
              </a:rPr>
              <a:t>PagoPA</a:t>
            </a:r>
            <a:r>
              <a:rPr lang="it-IT" dirty="0"/>
              <a:t> (piattaforma che consente ai cittadini di pagare con gli strumenti </a:t>
            </a:r>
            <a:r>
              <a:rPr lang="it-IT" dirty="0" smtClean="0"/>
              <a:t>elettronici)</a:t>
            </a:r>
          </a:p>
          <a:p>
            <a:r>
              <a:rPr lang="it-IT" dirty="0" smtClean="0"/>
              <a:t>progettazione </a:t>
            </a:r>
            <a:r>
              <a:rPr lang="it-IT" dirty="0"/>
              <a:t>del sistema informativo regionale che consenta l’alimentazione del </a:t>
            </a:r>
            <a:r>
              <a:rPr lang="it-IT" b="1" dirty="0"/>
              <a:t>fascicolo del cittadino</a:t>
            </a:r>
            <a:r>
              <a:rPr lang="it-IT" dirty="0"/>
              <a:t> e </a:t>
            </a:r>
            <a:r>
              <a:rPr lang="it-IT" b="1" dirty="0"/>
              <a:t>fascicolo di impresa</a:t>
            </a:r>
            <a:r>
              <a:rPr lang="it-IT" dirty="0"/>
              <a:t>; </a:t>
            </a:r>
            <a:endParaRPr lang="it-IT" dirty="0" smtClean="0"/>
          </a:p>
          <a:p>
            <a:r>
              <a:rPr lang="it-IT" dirty="0" smtClean="0"/>
              <a:t>definizione </a:t>
            </a:r>
            <a:r>
              <a:rPr lang="it-IT" dirty="0"/>
              <a:t>delle </a:t>
            </a:r>
            <a:r>
              <a:rPr lang="it-IT" dirty="0" err="1"/>
              <a:t>check</a:t>
            </a:r>
            <a:r>
              <a:rPr lang="it-IT" dirty="0"/>
              <a:t> list per la</a:t>
            </a:r>
            <a:r>
              <a:rPr lang="it-IT" b="1" dirty="0"/>
              <a:t> valutazione preventiva degli atti amministrativi</a:t>
            </a:r>
            <a:r>
              <a:rPr lang="it-IT" dirty="0"/>
              <a:t> che regolano procedure e discipline per l’</a:t>
            </a:r>
            <a:r>
              <a:rPr lang="it-IT" b="1" dirty="0"/>
              <a:t>eliminazione di oneri</a:t>
            </a:r>
            <a:endParaRPr lang="it-IT" dirty="0"/>
          </a:p>
        </p:txBody>
      </p:sp>
    </p:spTree>
    <p:extLst>
      <p:ext uri="{BB962C8B-B14F-4D97-AF65-F5344CB8AC3E}">
        <p14:creationId xmlns:p14="http://schemas.microsoft.com/office/powerpoint/2010/main" val="2771666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ttangolo 2"/>
          <p:cNvSpPr>
            <a:spLocks noGrp="1" noChangeArrowheads="1"/>
          </p:cNvSpPr>
          <p:nvPr>
            <p:ph type="title"/>
          </p:nvPr>
        </p:nvSpPr>
        <p:spPr/>
        <p:txBody>
          <a:bodyPr>
            <a:normAutofit/>
          </a:bodyPr>
          <a:lstStyle/>
          <a:p>
            <a:r>
              <a:rPr lang="it-IT" sz="6000" noProof="1" smtClean="0"/>
              <a:t>LE 5 LINEE GUIDA</a:t>
            </a:r>
            <a:endParaRPr lang="it-IT" sz="6000" noProof="1"/>
          </a:p>
        </p:txBody>
      </p:sp>
      <p:sp>
        <p:nvSpPr>
          <p:cNvPr id="91139" name="Rettangolo 3"/>
          <p:cNvSpPr>
            <a:spLocks noGrp="1" noChangeArrowheads="1"/>
          </p:cNvSpPr>
          <p:nvPr>
            <p:ph idx="1"/>
          </p:nvPr>
        </p:nvSpPr>
        <p:spPr/>
        <p:txBody>
          <a:bodyPr>
            <a:normAutofit/>
          </a:bodyPr>
          <a:lstStyle/>
          <a:p>
            <a:r>
              <a:rPr lang="it-IT" sz="3600" dirty="0" smtClean="0"/>
              <a:t>INNOVAZIONE</a:t>
            </a:r>
            <a:endParaRPr lang="it-IT" sz="3600" dirty="0"/>
          </a:p>
          <a:p>
            <a:r>
              <a:rPr lang="it-IT" sz="3600" noProof="1" smtClean="0"/>
              <a:t>TRASPARENZA E PARTECIPAZIONE</a:t>
            </a:r>
          </a:p>
          <a:p>
            <a:r>
              <a:rPr lang="it-IT" sz="3600" noProof="1" smtClean="0"/>
              <a:t>ALLEGGERIRE I CITTADINI</a:t>
            </a:r>
          </a:p>
          <a:p>
            <a:r>
              <a:rPr lang="it-IT" sz="3600" dirty="0" smtClean="0"/>
              <a:t>MENO COSTI</a:t>
            </a:r>
            <a:endParaRPr lang="it-IT" sz="3600" dirty="0"/>
          </a:p>
          <a:p>
            <a:r>
              <a:rPr lang="it-IT" sz="3600" noProof="1" smtClean="0"/>
              <a:t>SBLOCCARE LE IMPRESE</a:t>
            </a:r>
          </a:p>
        </p:txBody>
      </p:sp>
    </p:spTree>
    <p:extLst>
      <p:ext uri="{BB962C8B-B14F-4D97-AF65-F5344CB8AC3E}">
        <p14:creationId xmlns:p14="http://schemas.microsoft.com/office/powerpoint/2010/main" val="380769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01168" y="201168"/>
            <a:ext cx="8942832" cy="6617196"/>
          </a:xfrm>
          <a:prstGeom prst="rect">
            <a:avLst/>
          </a:prstGeom>
        </p:spPr>
        <p:txBody>
          <a:bodyPr wrap="square">
            <a:spAutoFit/>
          </a:bodyPr>
          <a:lstStyle/>
          <a:p>
            <a:r>
              <a:rPr lang="it-IT" sz="2200" dirty="0" smtClean="0">
                <a:solidFill>
                  <a:schemeClr val="accent2"/>
                </a:solidFill>
              </a:rPr>
              <a:t>INNOVAZIONE: mettere al </a:t>
            </a:r>
            <a:r>
              <a:rPr lang="it-IT" sz="2200" dirty="0">
                <a:solidFill>
                  <a:schemeClr val="accent2"/>
                </a:solidFill>
              </a:rPr>
              <a:t>centro </a:t>
            </a:r>
            <a:r>
              <a:rPr lang="it-IT" sz="2200" b="1" dirty="0">
                <a:solidFill>
                  <a:schemeClr val="accent2"/>
                </a:solidFill>
              </a:rPr>
              <a:t>le richieste di cittadini e imprese</a:t>
            </a:r>
            <a:r>
              <a:rPr lang="it-IT" sz="2200" dirty="0">
                <a:solidFill>
                  <a:schemeClr val="accent2"/>
                </a:solidFill>
              </a:rPr>
              <a:t>. </a:t>
            </a:r>
            <a:endParaRPr lang="it-IT" sz="2200" dirty="0" smtClean="0">
              <a:solidFill>
                <a:schemeClr val="accent2"/>
              </a:solidFill>
            </a:endParaRPr>
          </a:p>
          <a:p>
            <a:endParaRPr lang="it-IT" sz="2200" dirty="0">
              <a:solidFill>
                <a:schemeClr val="accent2"/>
              </a:solidFill>
            </a:endParaRPr>
          </a:p>
          <a:p>
            <a:r>
              <a:rPr lang="it-IT" b="1" dirty="0">
                <a:solidFill>
                  <a:srgbClr val="000000"/>
                </a:solidFill>
              </a:rPr>
              <a:t>Innovazione</a:t>
            </a:r>
            <a:r>
              <a:rPr lang="it-IT" dirty="0">
                <a:solidFill>
                  <a:srgbClr val="000000"/>
                </a:solidFill>
              </a:rPr>
              <a:t>, </a:t>
            </a:r>
            <a:r>
              <a:rPr lang="it-IT" b="1" dirty="0">
                <a:solidFill>
                  <a:srgbClr val="000000"/>
                </a:solidFill>
              </a:rPr>
              <a:t>semplificazione </a:t>
            </a:r>
            <a:r>
              <a:rPr lang="it-IT" dirty="0">
                <a:solidFill>
                  <a:srgbClr val="000000"/>
                </a:solidFill>
              </a:rPr>
              <a:t>e la </a:t>
            </a:r>
            <a:r>
              <a:rPr lang="it-IT" b="1" dirty="0">
                <a:solidFill>
                  <a:srgbClr val="000000"/>
                </a:solidFill>
              </a:rPr>
              <a:t>digitalizzazione </a:t>
            </a:r>
            <a:r>
              <a:rPr lang="it-IT" dirty="0">
                <a:solidFill>
                  <a:srgbClr val="000000"/>
                </a:solidFill>
              </a:rPr>
              <a:t>sono </a:t>
            </a:r>
            <a:r>
              <a:rPr lang="it-IT" dirty="0" smtClean="0">
                <a:solidFill>
                  <a:srgbClr val="000000"/>
                </a:solidFill>
              </a:rPr>
              <a:t>leve </a:t>
            </a:r>
            <a:r>
              <a:rPr lang="it-IT" dirty="0">
                <a:solidFill>
                  <a:srgbClr val="000000"/>
                </a:solidFill>
              </a:rPr>
              <a:t>fondamentali per il cambiamento culturale dell’azione della Regione. </a:t>
            </a:r>
            <a:endParaRPr lang="it-IT" dirty="0" smtClean="0">
              <a:solidFill>
                <a:srgbClr val="000000"/>
              </a:solidFill>
            </a:endParaRPr>
          </a:p>
          <a:p>
            <a:r>
              <a:rPr lang="it-IT" dirty="0">
                <a:solidFill>
                  <a:srgbClr val="000000"/>
                </a:solidFill>
              </a:rPr>
              <a:t>I</a:t>
            </a:r>
            <a:r>
              <a:rPr lang="it-IT" dirty="0" smtClean="0">
                <a:solidFill>
                  <a:srgbClr val="000000"/>
                </a:solidFill>
              </a:rPr>
              <a:t>n </a:t>
            </a:r>
            <a:r>
              <a:rPr lang="it-IT" dirty="0">
                <a:solidFill>
                  <a:srgbClr val="000000"/>
                </a:solidFill>
              </a:rPr>
              <a:t>stretta correlazione con </a:t>
            </a:r>
            <a:r>
              <a:rPr lang="it-IT" b="1" dirty="0">
                <a:solidFill>
                  <a:srgbClr val="000000"/>
                </a:solidFill>
              </a:rPr>
              <a:t>l’Agenda Digitale dell’Umbria, </a:t>
            </a:r>
            <a:r>
              <a:rPr lang="it-IT" dirty="0">
                <a:solidFill>
                  <a:srgbClr val="000000"/>
                </a:solidFill>
              </a:rPr>
              <a:t>vengono definite le linee prioritarie di </a:t>
            </a:r>
            <a:r>
              <a:rPr lang="it-IT" dirty="0" smtClean="0">
                <a:solidFill>
                  <a:srgbClr val="000000"/>
                </a:solidFill>
              </a:rPr>
              <a:t>intervento</a:t>
            </a:r>
            <a:r>
              <a:rPr lang="it-IT" dirty="0">
                <a:solidFill>
                  <a:srgbClr val="000000"/>
                </a:solidFill>
              </a:rPr>
              <a:t>: </a:t>
            </a:r>
            <a:endParaRPr lang="it-IT" dirty="0" smtClean="0">
              <a:solidFill>
                <a:srgbClr val="000000"/>
              </a:solidFill>
            </a:endParaRPr>
          </a:p>
          <a:p>
            <a:endParaRPr lang="it-IT" sz="2000" dirty="0">
              <a:solidFill>
                <a:srgbClr val="000000"/>
              </a:solidFill>
            </a:endParaRPr>
          </a:p>
          <a:p>
            <a:pPr marL="171450" indent="-171450">
              <a:buFont typeface="Arial" panose="020B0604020202020204" pitchFamily="34" charset="0"/>
              <a:buChar char="•"/>
            </a:pPr>
            <a:r>
              <a:rPr lang="it-IT" sz="2400" dirty="0" smtClean="0">
                <a:solidFill>
                  <a:srgbClr val="000000"/>
                </a:solidFill>
              </a:rPr>
              <a:t>una </a:t>
            </a:r>
            <a:r>
              <a:rPr lang="it-IT" sz="2400" b="1" dirty="0">
                <a:solidFill>
                  <a:srgbClr val="000000"/>
                </a:solidFill>
              </a:rPr>
              <a:t>sistematica e diffusa </a:t>
            </a:r>
            <a:r>
              <a:rPr lang="it-IT" sz="2400" dirty="0">
                <a:solidFill>
                  <a:srgbClr val="000000"/>
                </a:solidFill>
              </a:rPr>
              <a:t>realizzazione di </a:t>
            </a:r>
            <a:r>
              <a:rPr lang="it-IT" sz="2400" dirty="0"/>
              <a:t>procedure telematiche </a:t>
            </a:r>
            <a:r>
              <a:rPr lang="it-IT" sz="2400" b="1" dirty="0"/>
              <a:t>semplificate e facilmente accessibili </a:t>
            </a:r>
            <a:r>
              <a:rPr lang="it-IT" sz="2400" dirty="0"/>
              <a:t>per la </a:t>
            </a:r>
            <a:r>
              <a:rPr lang="it-IT" sz="2400" dirty="0">
                <a:solidFill>
                  <a:schemeClr val="accent2"/>
                </a:solidFill>
              </a:rPr>
              <a:t>presentazione di istanze/documenti /dichiarazioni </a:t>
            </a:r>
            <a:r>
              <a:rPr lang="it-IT" sz="2400" b="1" dirty="0">
                <a:solidFill>
                  <a:schemeClr val="accent2"/>
                </a:solidFill>
              </a:rPr>
              <a:t>esclusivamente on-line</a:t>
            </a:r>
            <a:r>
              <a:rPr lang="it-IT" sz="2400" dirty="0">
                <a:solidFill>
                  <a:schemeClr val="accent2"/>
                </a:solidFill>
              </a:rPr>
              <a:t>. </a:t>
            </a:r>
            <a:endParaRPr lang="it-IT" sz="2400" dirty="0" smtClean="0">
              <a:solidFill>
                <a:schemeClr val="accent2"/>
              </a:solidFill>
            </a:endParaRPr>
          </a:p>
          <a:p>
            <a:endParaRPr lang="it-IT" sz="2400" dirty="0">
              <a:solidFill>
                <a:schemeClr val="accent2"/>
              </a:solidFill>
            </a:endParaRPr>
          </a:p>
          <a:p>
            <a:pPr marL="171450" indent="-171450">
              <a:buFont typeface="Arial" panose="020B0604020202020204" pitchFamily="34" charset="0"/>
              <a:buChar char="•"/>
            </a:pPr>
            <a:r>
              <a:rPr lang="it-IT" sz="2400" b="1" dirty="0" smtClean="0">
                <a:solidFill>
                  <a:schemeClr val="accent2"/>
                </a:solidFill>
              </a:rPr>
              <a:t>tracciabilità </a:t>
            </a:r>
            <a:r>
              <a:rPr lang="it-IT" sz="2400" dirty="0">
                <a:solidFill>
                  <a:schemeClr val="accent2"/>
                </a:solidFill>
              </a:rPr>
              <a:t>all’interno dell’amministrazione</a:t>
            </a:r>
            <a:r>
              <a:rPr lang="it-IT" sz="2400" dirty="0">
                <a:solidFill>
                  <a:srgbClr val="000000"/>
                </a:solidFill>
              </a:rPr>
              <a:t>, ove possibile, con servizi di </a:t>
            </a:r>
            <a:r>
              <a:rPr lang="it-IT" sz="2400" b="1" dirty="0">
                <a:solidFill>
                  <a:srgbClr val="000000"/>
                </a:solidFill>
              </a:rPr>
              <a:t>notifica dello stato delle pratiche</a:t>
            </a:r>
            <a:r>
              <a:rPr lang="it-IT" sz="2400" dirty="0">
                <a:solidFill>
                  <a:srgbClr val="000000"/>
                </a:solidFill>
              </a:rPr>
              <a:t>, anche avvalendosi delle applicazioni mobile (APP) intelligenti. </a:t>
            </a:r>
            <a:endParaRPr lang="it-IT" sz="2400" dirty="0" smtClean="0">
              <a:solidFill>
                <a:srgbClr val="000000"/>
              </a:solidFill>
            </a:endParaRPr>
          </a:p>
          <a:p>
            <a:endParaRPr lang="it-IT" sz="2400" dirty="0">
              <a:solidFill>
                <a:srgbClr val="000000"/>
              </a:solidFill>
            </a:endParaRPr>
          </a:p>
          <a:p>
            <a:pPr marL="171450" indent="-171450">
              <a:buFont typeface="Arial" panose="020B0604020202020204" pitchFamily="34" charset="0"/>
              <a:buChar char="•"/>
            </a:pPr>
            <a:r>
              <a:rPr lang="it-IT" sz="2400" b="1" dirty="0" smtClean="0">
                <a:solidFill>
                  <a:schemeClr val="accent2"/>
                </a:solidFill>
              </a:rPr>
              <a:t>azioni </a:t>
            </a:r>
            <a:r>
              <a:rPr lang="it-IT" sz="2400" b="1" dirty="0">
                <a:solidFill>
                  <a:schemeClr val="accent2"/>
                </a:solidFill>
              </a:rPr>
              <a:t>infrastrutturali </a:t>
            </a:r>
            <a:r>
              <a:rPr lang="it-IT" sz="2400" dirty="0">
                <a:solidFill>
                  <a:srgbClr val="000000"/>
                </a:solidFill>
              </a:rPr>
              <a:t>(data center unitario regionale, pin unico di identità digitale, implementazione banda larga, </a:t>
            </a:r>
            <a:r>
              <a:rPr lang="it-IT" sz="2400" dirty="0" err="1">
                <a:solidFill>
                  <a:srgbClr val="000000"/>
                </a:solidFill>
              </a:rPr>
              <a:t>ecc</a:t>
            </a:r>
            <a:r>
              <a:rPr lang="it-IT" sz="2400" dirty="0">
                <a:solidFill>
                  <a:srgbClr val="000000"/>
                </a:solidFill>
              </a:rPr>
              <a:t>…) per garantire servizi all’intero sistema regionale </a:t>
            </a:r>
          </a:p>
        </p:txBody>
      </p:sp>
    </p:spTree>
    <p:extLst>
      <p:ext uri="{BB962C8B-B14F-4D97-AF65-F5344CB8AC3E}">
        <p14:creationId xmlns:p14="http://schemas.microsoft.com/office/powerpoint/2010/main" val="221710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118872" y="137160"/>
            <a:ext cx="10003535" cy="6720840"/>
          </a:xfrm>
        </p:spPr>
        <p:txBody>
          <a:bodyPr>
            <a:normAutofit/>
          </a:bodyPr>
          <a:lstStyle/>
          <a:p>
            <a:endParaRPr lang="it-IT" sz="2000" dirty="0">
              <a:solidFill>
                <a:schemeClr val="accent2"/>
              </a:solidFill>
              <a:latin typeface="Calibri" panose="020F0502020204030204" pitchFamily="34" charset="0"/>
            </a:endParaRPr>
          </a:p>
          <a:p>
            <a:pPr marL="0" indent="0">
              <a:buNone/>
            </a:pPr>
            <a:r>
              <a:rPr lang="it-IT" sz="2400" b="1" dirty="0" smtClean="0">
                <a:solidFill>
                  <a:schemeClr val="accent2"/>
                </a:solidFill>
                <a:latin typeface="Calibri" panose="020F0502020204030204" pitchFamily="34" charset="0"/>
              </a:rPr>
              <a:t>	</a:t>
            </a:r>
            <a:r>
              <a:rPr lang="it-IT" sz="2800" b="1" dirty="0" smtClean="0">
                <a:solidFill>
                  <a:schemeClr val="accent2"/>
                </a:solidFill>
              </a:rPr>
              <a:t>Trasparenza </a:t>
            </a:r>
            <a:r>
              <a:rPr lang="it-IT" sz="2800" b="1" dirty="0">
                <a:solidFill>
                  <a:schemeClr val="accent2"/>
                </a:solidFill>
              </a:rPr>
              <a:t>e Partecipazione </a:t>
            </a:r>
            <a:endParaRPr lang="it-IT" sz="2800" dirty="0">
              <a:solidFill>
                <a:schemeClr val="accent2"/>
              </a:solidFill>
            </a:endParaRPr>
          </a:p>
          <a:p>
            <a:r>
              <a:rPr lang="it-IT" dirty="0">
                <a:solidFill>
                  <a:srgbClr val="000000"/>
                </a:solidFill>
              </a:rPr>
              <a:t>Avere accesso alle informazioni delle Pubbliche Amministrazioni, </a:t>
            </a:r>
            <a:r>
              <a:rPr lang="it-IT" b="1" dirty="0">
                <a:solidFill>
                  <a:srgbClr val="000000"/>
                </a:solidFill>
              </a:rPr>
              <a:t>raccolte e detenute peraltro in nome, per conto e con le risorse dei cittadini</a:t>
            </a:r>
            <a:r>
              <a:rPr lang="it-IT" dirty="0">
                <a:solidFill>
                  <a:srgbClr val="000000"/>
                </a:solidFill>
              </a:rPr>
              <a:t>, è un diritto fondamentale. </a:t>
            </a:r>
          </a:p>
          <a:p>
            <a:r>
              <a:rPr lang="it-IT" dirty="0">
                <a:solidFill>
                  <a:srgbClr val="000000"/>
                </a:solidFill>
              </a:rPr>
              <a:t>Tale diritto consente l’attivazione di </a:t>
            </a:r>
            <a:r>
              <a:rPr lang="it-IT" b="1" dirty="0">
                <a:solidFill>
                  <a:srgbClr val="000000"/>
                </a:solidFill>
              </a:rPr>
              <a:t>forme diffuse di controllo democratico </a:t>
            </a:r>
            <a:r>
              <a:rPr lang="it-IT" dirty="0">
                <a:solidFill>
                  <a:srgbClr val="000000"/>
                </a:solidFill>
              </a:rPr>
              <a:t>sullo svolgimento delle funzioni istituzionali, sull’utilizzo delle risorse e rappresenta il presupposto di una </a:t>
            </a:r>
            <a:r>
              <a:rPr lang="it-IT" b="1" dirty="0">
                <a:solidFill>
                  <a:srgbClr val="000000"/>
                </a:solidFill>
              </a:rPr>
              <a:t>piena partecipazione dei cittadini alla vita democratica ed alla gestione della </a:t>
            </a:r>
            <a:r>
              <a:rPr lang="it-IT" b="1" i="1" dirty="0">
                <a:solidFill>
                  <a:srgbClr val="000000"/>
                </a:solidFill>
              </a:rPr>
              <a:t>res pubblica. </a:t>
            </a:r>
            <a:endParaRPr lang="it-IT" b="1" i="1" dirty="0" smtClean="0">
              <a:solidFill>
                <a:srgbClr val="000000"/>
              </a:solidFill>
            </a:endParaRPr>
          </a:p>
          <a:p>
            <a:endParaRPr lang="it-IT" sz="2000" dirty="0">
              <a:solidFill>
                <a:srgbClr val="000000"/>
              </a:solidFill>
            </a:endParaRPr>
          </a:p>
          <a:p>
            <a:r>
              <a:rPr lang="it-IT" sz="2000" dirty="0">
                <a:solidFill>
                  <a:srgbClr val="000000"/>
                </a:solidFill>
              </a:rPr>
              <a:t>un </a:t>
            </a:r>
            <a:r>
              <a:rPr lang="it-IT" sz="2000" b="1" dirty="0">
                <a:solidFill>
                  <a:srgbClr val="000000"/>
                </a:solidFill>
              </a:rPr>
              <a:t>innalzamento dei livelli di trasparenza </a:t>
            </a:r>
            <a:r>
              <a:rPr lang="it-IT" sz="2000" dirty="0">
                <a:solidFill>
                  <a:srgbClr val="000000"/>
                </a:solidFill>
              </a:rPr>
              <a:t>(es. monitoraggio dei tempi della PA, bilancio interattivo accessibile a tutti, atti amministrativi chiari e comprensibili) </a:t>
            </a:r>
          </a:p>
          <a:p>
            <a:r>
              <a:rPr lang="it-IT" sz="2000" dirty="0" smtClean="0">
                <a:solidFill>
                  <a:srgbClr val="000000"/>
                </a:solidFill>
              </a:rPr>
              <a:t>un </a:t>
            </a:r>
            <a:r>
              <a:rPr lang="it-IT" sz="2000" b="1" dirty="0">
                <a:solidFill>
                  <a:srgbClr val="000000"/>
                </a:solidFill>
              </a:rPr>
              <a:t>aumento dei momenti di partecipazione </a:t>
            </a:r>
            <a:r>
              <a:rPr lang="it-IT" sz="2000" dirty="0">
                <a:solidFill>
                  <a:srgbClr val="000000"/>
                </a:solidFill>
              </a:rPr>
              <a:t>( sportelli on-line di ascolto continui, aumento di sedi di consultazione, on line &amp; off line) al fine di garantire una sempre più </a:t>
            </a:r>
            <a:r>
              <a:rPr lang="it-IT" sz="2000" b="1" dirty="0">
                <a:solidFill>
                  <a:srgbClr val="000000"/>
                </a:solidFill>
              </a:rPr>
              <a:t>qualificata e consapevole partecipazione dei cittadini </a:t>
            </a:r>
            <a:r>
              <a:rPr lang="it-IT" sz="2000" dirty="0">
                <a:solidFill>
                  <a:srgbClr val="000000"/>
                </a:solidFill>
              </a:rPr>
              <a:t>e delle loro rappresentanze all’amministrazione della nostra regione. </a:t>
            </a:r>
          </a:p>
          <a:p>
            <a:r>
              <a:rPr lang="it-IT" sz="2000" dirty="0" smtClean="0">
                <a:solidFill>
                  <a:srgbClr val="000000"/>
                </a:solidFill>
              </a:rPr>
              <a:t>azioni </a:t>
            </a:r>
            <a:r>
              <a:rPr lang="it-IT" sz="2000" dirty="0">
                <a:solidFill>
                  <a:srgbClr val="000000"/>
                </a:solidFill>
              </a:rPr>
              <a:t>di </a:t>
            </a:r>
            <a:r>
              <a:rPr lang="it-IT" sz="2000" b="1" dirty="0">
                <a:solidFill>
                  <a:srgbClr val="000000"/>
                </a:solidFill>
              </a:rPr>
              <a:t>sostegno alla trasparenza degli Enti locali </a:t>
            </a:r>
            <a:r>
              <a:rPr lang="it-IT" sz="2000" dirty="0">
                <a:solidFill>
                  <a:srgbClr val="000000"/>
                </a:solidFill>
              </a:rPr>
              <a:t>(es. diffusione di open data, Piani regolatori on line, gestione associata delle centrali di acquisto) per garantire livelli diffusi di trasparenza dell’intero sistema regionale. </a:t>
            </a:r>
          </a:p>
          <a:p>
            <a:endParaRPr lang="it-IT" dirty="0"/>
          </a:p>
        </p:txBody>
      </p:sp>
    </p:spTree>
    <p:extLst>
      <p:ext uri="{BB962C8B-B14F-4D97-AF65-F5344CB8AC3E}">
        <p14:creationId xmlns:p14="http://schemas.microsoft.com/office/powerpoint/2010/main" val="377936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ttangolo 2"/>
          <p:cNvSpPr>
            <a:spLocks noGrp="1" noChangeArrowheads="1"/>
          </p:cNvSpPr>
          <p:nvPr>
            <p:ph type="title"/>
          </p:nvPr>
        </p:nvSpPr>
        <p:spPr>
          <a:xfrm>
            <a:off x="119727" y="0"/>
            <a:ext cx="8598907" cy="1320800"/>
          </a:xfrm>
        </p:spPr>
        <p:txBody>
          <a:bodyPr>
            <a:noAutofit/>
          </a:bodyPr>
          <a:lstStyle/>
          <a:p>
            <a:r>
              <a:rPr lang="it-IT" dirty="0">
                <a:solidFill>
                  <a:schemeClr val="accent2"/>
                </a:solidFill>
                <a:latin typeface="Calibri" panose="020F0502020204030204" pitchFamily="34" charset="0"/>
              </a:rPr>
              <a:t/>
            </a:r>
            <a:br>
              <a:rPr lang="it-IT" dirty="0">
                <a:solidFill>
                  <a:schemeClr val="accent2"/>
                </a:solidFill>
                <a:latin typeface="Calibri" panose="020F0502020204030204" pitchFamily="34" charset="0"/>
              </a:rPr>
            </a:br>
            <a:r>
              <a:rPr lang="it-IT" b="1" dirty="0">
                <a:solidFill>
                  <a:schemeClr val="accent2"/>
                </a:solidFill>
                <a:latin typeface="+mn-lt"/>
              </a:rPr>
              <a:t>Alleggerire i cittadini </a:t>
            </a:r>
            <a:r>
              <a:rPr lang="it-IT" sz="3200" b="1" dirty="0" smtClean="0">
                <a:solidFill>
                  <a:schemeClr val="accent2"/>
                </a:solidFill>
                <a:latin typeface="+mn-lt"/>
              </a:rPr>
              <a:t/>
            </a:r>
            <a:br>
              <a:rPr lang="it-IT" sz="3200" b="1" dirty="0" smtClean="0">
                <a:solidFill>
                  <a:schemeClr val="accent2"/>
                </a:solidFill>
                <a:latin typeface="+mn-lt"/>
              </a:rPr>
            </a:br>
            <a:r>
              <a:rPr lang="it-IT" sz="3200" dirty="0">
                <a:solidFill>
                  <a:srgbClr val="000000"/>
                </a:solidFill>
                <a:latin typeface="+mn-lt"/>
              </a:rPr>
              <a:t/>
            </a:r>
            <a:br>
              <a:rPr lang="it-IT" sz="3200" dirty="0">
                <a:solidFill>
                  <a:srgbClr val="000000"/>
                </a:solidFill>
                <a:latin typeface="+mn-lt"/>
              </a:rPr>
            </a:br>
            <a:r>
              <a:rPr lang="it-IT" sz="3200" b="1" dirty="0">
                <a:solidFill>
                  <a:srgbClr val="000000"/>
                </a:solidFill>
                <a:latin typeface="+mn-lt"/>
              </a:rPr>
              <a:t>R</a:t>
            </a:r>
            <a:r>
              <a:rPr lang="it-IT" sz="3200" b="1" dirty="0" smtClean="0">
                <a:solidFill>
                  <a:srgbClr val="000000"/>
                </a:solidFill>
                <a:latin typeface="+mn-lt"/>
              </a:rPr>
              <a:t>estituire </a:t>
            </a:r>
            <a:r>
              <a:rPr lang="it-IT" sz="3200" b="1" dirty="0">
                <a:solidFill>
                  <a:srgbClr val="000000"/>
                </a:solidFill>
                <a:latin typeface="+mn-lt"/>
              </a:rPr>
              <a:t>il tempo sottratto ai </a:t>
            </a:r>
            <a:r>
              <a:rPr lang="it-IT" sz="3200" b="1" dirty="0" smtClean="0">
                <a:solidFill>
                  <a:srgbClr val="000000"/>
                </a:solidFill>
                <a:latin typeface="+mn-lt"/>
              </a:rPr>
              <a:t>cittadini</a:t>
            </a:r>
            <a:r>
              <a:rPr lang="it-IT" sz="3200" dirty="0" smtClean="0">
                <a:solidFill>
                  <a:srgbClr val="000000"/>
                </a:solidFill>
                <a:latin typeface="+mn-lt"/>
              </a:rPr>
              <a:t> </a:t>
            </a:r>
            <a:r>
              <a:rPr lang="it-IT" sz="3200" dirty="0">
                <a:solidFill>
                  <a:srgbClr val="000000"/>
                </a:solidFill>
                <a:latin typeface="+mn-lt"/>
              </a:rPr>
              <a:t>da </a:t>
            </a:r>
            <a:r>
              <a:rPr lang="it-IT" sz="3200" dirty="0" smtClean="0">
                <a:solidFill>
                  <a:srgbClr val="000000"/>
                </a:solidFill>
                <a:latin typeface="+mn-lt"/>
              </a:rPr>
              <a:t>adempimenti burocratici,</a:t>
            </a:r>
            <a:r>
              <a:rPr lang="it-IT" sz="3200" dirty="0">
                <a:solidFill>
                  <a:srgbClr val="000000"/>
                </a:solidFill>
                <a:latin typeface="+mn-lt"/>
              </a:rPr>
              <a:t/>
            </a:r>
            <a:br>
              <a:rPr lang="it-IT" sz="3200" dirty="0">
                <a:solidFill>
                  <a:srgbClr val="000000"/>
                </a:solidFill>
                <a:latin typeface="+mn-lt"/>
              </a:rPr>
            </a:br>
            <a:r>
              <a:rPr lang="it-IT" sz="3200" b="1" dirty="0" smtClean="0">
                <a:solidFill>
                  <a:srgbClr val="000000"/>
                </a:solidFill>
                <a:latin typeface="+mn-lt"/>
              </a:rPr>
              <a:t>dagli </a:t>
            </a:r>
            <a:r>
              <a:rPr lang="it-IT" sz="3200" b="1" dirty="0">
                <a:solidFill>
                  <a:srgbClr val="000000"/>
                </a:solidFill>
                <a:latin typeface="+mn-lt"/>
              </a:rPr>
              <a:t>accessi di richieste, adempimenti, oneri </a:t>
            </a:r>
            <a:r>
              <a:rPr lang="it-IT" sz="3200" b="1" dirty="0" smtClean="0">
                <a:solidFill>
                  <a:srgbClr val="000000"/>
                </a:solidFill>
                <a:latin typeface="+mn-lt"/>
              </a:rPr>
              <a:t>amministrativi e </a:t>
            </a:r>
            <a:r>
              <a:rPr lang="it-IT" sz="3200" b="1" dirty="0">
                <a:solidFill>
                  <a:srgbClr val="000000"/>
                </a:solidFill>
                <a:latin typeface="+mn-lt"/>
              </a:rPr>
              <a:t>tempi di attesa</a:t>
            </a:r>
            <a:r>
              <a:rPr lang="it-IT" sz="3200" dirty="0">
                <a:solidFill>
                  <a:srgbClr val="000000"/>
                </a:solidFill>
                <a:latin typeface="+mn-lt"/>
              </a:rPr>
              <a:t>. </a:t>
            </a:r>
            <a:r>
              <a:rPr lang="it-IT" sz="3200" dirty="0" smtClean="0">
                <a:solidFill>
                  <a:srgbClr val="000000"/>
                </a:solidFill>
                <a:latin typeface="+mn-lt"/>
              </a:rPr>
              <a:t/>
            </a:r>
            <a:br>
              <a:rPr lang="it-IT" sz="3200" dirty="0" smtClean="0">
                <a:solidFill>
                  <a:srgbClr val="000000"/>
                </a:solidFill>
                <a:latin typeface="+mn-lt"/>
              </a:rPr>
            </a:br>
            <a:r>
              <a:rPr lang="it-IT" sz="3200" dirty="0">
                <a:solidFill>
                  <a:srgbClr val="000000"/>
                </a:solidFill>
                <a:latin typeface="+mn-lt"/>
              </a:rPr>
              <a:t/>
            </a:r>
            <a:br>
              <a:rPr lang="it-IT" sz="3200" dirty="0">
                <a:solidFill>
                  <a:srgbClr val="000000"/>
                </a:solidFill>
                <a:latin typeface="+mn-lt"/>
              </a:rPr>
            </a:br>
            <a:r>
              <a:rPr lang="it-IT" sz="3200" dirty="0">
                <a:solidFill>
                  <a:srgbClr val="000000"/>
                </a:solidFill>
                <a:latin typeface="+mn-lt"/>
              </a:rPr>
              <a:t>Particolare attenzione </a:t>
            </a:r>
            <a:r>
              <a:rPr lang="it-IT" sz="3200" dirty="0" smtClean="0">
                <a:solidFill>
                  <a:srgbClr val="000000"/>
                </a:solidFill>
                <a:latin typeface="+mn-lt"/>
              </a:rPr>
              <a:t>all</a:t>
            </a:r>
            <a:r>
              <a:rPr lang="it-IT" sz="3200" dirty="0">
                <a:solidFill>
                  <a:srgbClr val="000000"/>
                </a:solidFill>
                <a:latin typeface="+mn-lt"/>
              </a:rPr>
              <a:t>’ </a:t>
            </a:r>
            <a:r>
              <a:rPr lang="it-IT" sz="3200" b="1" dirty="0">
                <a:solidFill>
                  <a:schemeClr val="accent2"/>
                </a:solidFill>
                <a:latin typeface="+mn-lt"/>
              </a:rPr>
              <a:t>erogazione digitale dei </a:t>
            </a:r>
            <a:r>
              <a:rPr lang="it-IT" sz="3200" b="1" dirty="0" smtClean="0">
                <a:solidFill>
                  <a:schemeClr val="accent2"/>
                </a:solidFill>
                <a:latin typeface="+mn-lt"/>
              </a:rPr>
              <a:t>servizi </a:t>
            </a:r>
            <a:r>
              <a:rPr lang="it-IT" sz="3200" b="1" dirty="0" smtClean="0">
                <a:solidFill>
                  <a:srgbClr val="000000"/>
                </a:solidFill>
                <a:latin typeface="+mn-lt"/>
              </a:rPr>
              <a:t>e agli </a:t>
            </a:r>
            <a:r>
              <a:rPr lang="it-IT" sz="3200" b="1" dirty="0" smtClean="0">
                <a:solidFill>
                  <a:schemeClr val="accent2"/>
                </a:solidFill>
                <a:latin typeface="+mn-lt"/>
              </a:rPr>
              <a:t>sportelli unici</a:t>
            </a:r>
            <a:endParaRPr lang="it-IT" sz="3200" noProof="1">
              <a:solidFill>
                <a:schemeClr val="accent2"/>
              </a:solidFill>
              <a:latin typeface="+mn-lt"/>
            </a:endParaRPr>
          </a:p>
        </p:txBody>
      </p:sp>
    </p:spTree>
    <p:extLst>
      <p:ext uri="{BB962C8B-B14F-4D97-AF65-F5344CB8AC3E}">
        <p14:creationId xmlns:p14="http://schemas.microsoft.com/office/powerpoint/2010/main" val="335173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30623" y="304358"/>
            <a:ext cx="9682641" cy="6261034"/>
          </a:xfrm>
        </p:spPr>
        <p:txBody>
          <a:bodyPr>
            <a:normAutofit fontScale="55000" lnSpcReduction="20000"/>
          </a:bodyPr>
          <a:lstStyle/>
          <a:p>
            <a:pPr marL="0" indent="0">
              <a:buNone/>
            </a:pPr>
            <a:r>
              <a:rPr lang="it-IT" sz="6500" b="1" dirty="0">
                <a:solidFill>
                  <a:schemeClr val="accent2"/>
                </a:solidFill>
              </a:rPr>
              <a:t>Meno </a:t>
            </a:r>
            <a:r>
              <a:rPr lang="it-IT" sz="6500" b="1" dirty="0" smtClean="0">
                <a:solidFill>
                  <a:schemeClr val="accent2"/>
                </a:solidFill>
              </a:rPr>
              <a:t>costi</a:t>
            </a:r>
          </a:p>
          <a:p>
            <a:pPr marL="0" indent="0">
              <a:buNone/>
            </a:pPr>
            <a:r>
              <a:rPr lang="it-IT" sz="3600" dirty="0" smtClean="0"/>
              <a:t>Definire una </a:t>
            </a:r>
            <a:r>
              <a:rPr lang="it-IT" sz="3600" dirty="0"/>
              <a:t>pubblica amministrazione regionale più semplice, meno costosa e in grado di dare risposte rapide ai bisogni di imprese e cittadini, riducendo il carico burocratico eccessivo ed evitando l’introduzione di nuovi oneri non necessari nelle procedure di erogazione dei servizi.</a:t>
            </a:r>
          </a:p>
          <a:p>
            <a:pPr marL="0" indent="0">
              <a:buNone/>
            </a:pPr>
            <a:r>
              <a:rPr lang="it-IT" sz="3600" dirty="0" smtClean="0"/>
              <a:t>	Come </a:t>
            </a:r>
            <a:r>
              <a:rPr lang="it-IT" sz="3600" dirty="0"/>
              <a:t>si riduce il carico burocratico?</a:t>
            </a:r>
          </a:p>
          <a:p>
            <a:r>
              <a:rPr lang="it-IT" sz="3600" dirty="0"/>
              <a:t>1. </a:t>
            </a:r>
            <a:r>
              <a:rPr lang="it-IT" sz="3600" b="1" dirty="0" smtClean="0">
                <a:solidFill>
                  <a:srgbClr val="000000"/>
                </a:solidFill>
              </a:rPr>
              <a:t>Misurando </a:t>
            </a:r>
            <a:r>
              <a:rPr lang="it-IT" sz="3600" dirty="0">
                <a:solidFill>
                  <a:srgbClr val="000000"/>
                </a:solidFill>
              </a:rPr>
              <a:t>con tecniche oggettive (c.d. MOA), </a:t>
            </a:r>
            <a:r>
              <a:rPr lang="it-IT" sz="3600" b="1" dirty="0">
                <a:solidFill>
                  <a:srgbClr val="000000"/>
                </a:solidFill>
              </a:rPr>
              <a:t>il tempo necessario a cittadini ed imprese per qualunque adempimento </a:t>
            </a:r>
            <a:r>
              <a:rPr lang="it-IT" sz="3600" dirty="0">
                <a:solidFill>
                  <a:srgbClr val="000000"/>
                </a:solidFill>
              </a:rPr>
              <a:t>richiesto dalle pubbliche amministrazioni che comportino la raccolta, l'elaborazione, la trasmissione, la conservazione e la produzione di informazioni e documenti; </a:t>
            </a:r>
          </a:p>
          <a:p>
            <a:r>
              <a:rPr lang="it-IT" sz="3600" dirty="0">
                <a:solidFill>
                  <a:srgbClr val="000000"/>
                </a:solidFill>
              </a:rPr>
              <a:t>2. </a:t>
            </a:r>
            <a:r>
              <a:rPr lang="it-IT" sz="3600" b="1" dirty="0">
                <a:solidFill>
                  <a:srgbClr val="000000"/>
                </a:solidFill>
              </a:rPr>
              <a:t>Trasformando questo tempo in costi </a:t>
            </a:r>
            <a:r>
              <a:rPr lang="it-IT" sz="3600" dirty="0">
                <a:solidFill>
                  <a:srgbClr val="000000"/>
                </a:solidFill>
              </a:rPr>
              <a:t>(c.d. oneri amministrativi) sulla base di costi medi standard (costi interni del personale impiegato e costi esterni per consulenti e intermediari) che le imprese e i cittadini sostengono per svolgere ogni attività amministrativa richiesta per l’ottenimento di servizi dalla P.A.; </a:t>
            </a:r>
          </a:p>
          <a:p>
            <a:r>
              <a:rPr lang="it-IT" sz="3600" dirty="0">
                <a:solidFill>
                  <a:srgbClr val="000000"/>
                </a:solidFill>
              </a:rPr>
              <a:t>3. </a:t>
            </a:r>
            <a:r>
              <a:rPr lang="it-IT" sz="3600" b="1" dirty="0">
                <a:solidFill>
                  <a:srgbClr val="000000"/>
                </a:solidFill>
              </a:rPr>
              <a:t>Intervenendo con politiche di semplificazione </a:t>
            </a:r>
            <a:r>
              <a:rPr lang="it-IT" sz="3600" dirty="0">
                <a:solidFill>
                  <a:srgbClr val="000000"/>
                </a:solidFill>
              </a:rPr>
              <a:t>che, agendo su diversi livelli (normativo, organizzativo e procedurale), tramite il ridisegno dei processi, la digitalizzazione e l’utilizzo di nuove tecnologie ( es. </a:t>
            </a:r>
            <a:r>
              <a:rPr lang="it-IT" sz="3600" dirty="0" err="1">
                <a:solidFill>
                  <a:srgbClr val="000000"/>
                </a:solidFill>
              </a:rPr>
              <a:t>cloud</a:t>
            </a:r>
            <a:r>
              <a:rPr lang="it-IT" sz="3600" dirty="0">
                <a:solidFill>
                  <a:srgbClr val="000000"/>
                </a:solidFill>
              </a:rPr>
              <a:t> </a:t>
            </a:r>
            <a:r>
              <a:rPr lang="it-IT" sz="3600" dirty="0" err="1">
                <a:solidFill>
                  <a:srgbClr val="000000"/>
                </a:solidFill>
              </a:rPr>
              <a:t>computing</a:t>
            </a:r>
            <a:r>
              <a:rPr lang="it-IT" sz="3600" dirty="0">
                <a:solidFill>
                  <a:srgbClr val="000000"/>
                </a:solidFill>
              </a:rPr>
              <a:t>, ), riducano al minimo le attività amministrative e le informazioni richieste e quindi gli oneri subiti. </a:t>
            </a:r>
          </a:p>
          <a:p>
            <a:endParaRPr lang="it-IT" dirty="0"/>
          </a:p>
        </p:txBody>
      </p:sp>
    </p:spTree>
    <p:extLst>
      <p:ext uri="{BB962C8B-B14F-4D97-AF65-F5344CB8AC3E}">
        <p14:creationId xmlns:p14="http://schemas.microsoft.com/office/powerpoint/2010/main" val="324544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5175" y="106680"/>
            <a:ext cx="8598907" cy="1320800"/>
          </a:xfrm>
        </p:spPr>
        <p:txBody>
          <a:bodyPr>
            <a:normAutofit fontScale="90000"/>
          </a:bodyPr>
          <a:lstStyle/>
          <a:p>
            <a:r>
              <a:rPr lang="it-IT" sz="4000" dirty="0">
                <a:solidFill>
                  <a:schemeClr val="accent2"/>
                </a:solidFill>
                <a:latin typeface="Calibri" panose="020F0502020204030204" pitchFamily="34" charset="0"/>
              </a:rPr>
              <a:t/>
            </a:r>
            <a:br>
              <a:rPr lang="it-IT" sz="4000" dirty="0">
                <a:solidFill>
                  <a:schemeClr val="accent2"/>
                </a:solidFill>
                <a:latin typeface="Calibri" panose="020F0502020204030204" pitchFamily="34" charset="0"/>
              </a:rPr>
            </a:br>
            <a:r>
              <a:rPr lang="it-IT" sz="4400" b="1" dirty="0">
                <a:solidFill>
                  <a:schemeClr val="accent2"/>
                </a:solidFill>
                <a:latin typeface="Calibri" panose="020F0502020204030204" pitchFamily="34" charset="0"/>
              </a:rPr>
              <a:t>Sbloccare le imprese </a:t>
            </a:r>
            <a:r>
              <a:rPr lang="it-IT" sz="4400" dirty="0">
                <a:solidFill>
                  <a:schemeClr val="accent2"/>
                </a:solidFill>
                <a:latin typeface="Calibri" panose="020F0502020204030204" pitchFamily="34" charset="0"/>
              </a:rPr>
              <a:t/>
            </a:r>
            <a:br>
              <a:rPr lang="it-IT" sz="4400" dirty="0">
                <a:solidFill>
                  <a:schemeClr val="accent2"/>
                </a:solidFill>
                <a:latin typeface="Calibri" panose="020F0502020204030204" pitchFamily="34" charset="0"/>
              </a:rPr>
            </a:br>
            <a:r>
              <a:rPr lang="it-IT" b="1" dirty="0" smtClean="0">
                <a:solidFill>
                  <a:srgbClr val="000000"/>
                </a:solidFill>
                <a:latin typeface="Calibri" panose="020F0502020204030204" pitchFamily="34" charset="0"/>
              </a:rPr>
              <a:t>Sciogliere </a:t>
            </a:r>
            <a:r>
              <a:rPr lang="it-IT" b="1" dirty="0">
                <a:solidFill>
                  <a:srgbClr val="000000"/>
                </a:solidFill>
                <a:latin typeface="Calibri" panose="020F0502020204030204" pitchFamily="34" charset="0"/>
              </a:rPr>
              <a:t>una serie di nodi legislativi</a:t>
            </a:r>
            <a:r>
              <a:rPr lang="it-IT" dirty="0">
                <a:solidFill>
                  <a:srgbClr val="000000"/>
                </a:solidFill>
                <a:latin typeface="Calibri" panose="020F0502020204030204" pitchFamily="34" charset="0"/>
              </a:rPr>
              <a:t>, amministrativi, organizzativi , </a:t>
            </a:r>
            <a:r>
              <a:rPr lang="it-IT" b="1" dirty="0">
                <a:solidFill>
                  <a:srgbClr val="000000"/>
                </a:solidFill>
                <a:latin typeface="Calibri" panose="020F0502020204030204" pitchFamily="34" charset="0"/>
              </a:rPr>
              <a:t>cioè l’eccesso di carico burocratico, </a:t>
            </a:r>
            <a:r>
              <a:rPr lang="it-IT" dirty="0">
                <a:solidFill>
                  <a:srgbClr val="000000"/>
                </a:solidFill>
                <a:latin typeface="Calibri" panose="020F0502020204030204" pitchFamily="34" charset="0"/>
              </a:rPr>
              <a:t>che rallentano, complicano e a volte </a:t>
            </a:r>
            <a:r>
              <a:rPr lang="it-IT" b="1" dirty="0">
                <a:solidFill>
                  <a:srgbClr val="000000"/>
                </a:solidFill>
                <a:latin typeface="Calibri" panose="020F0502020204030204" pitchFamily="34" charset="0"/>
              </a:rPr>
              <a:t>bloccano lo svolgimento ordinario della attività di impresa</a:t>
            </a:r>
            <a:r>
              <a:rPr lang="it-IT" dirty="0">
                <a:solidFill>
                  <a:srgbClr val="000000"/>
                </a:solidFill>
                <a:latin typeface="Calibri" panose="020F0502020204030204" pitchFamily="34" charset="0"/>
              </a:rPr>
              <a:t>. A ciò deve conseguire anche un notevole ricorso alle potenzialità offerte dalle nuove tecnologie, che offrono sostanziali cambiamenti nelle modalità operative e rilevanti accelerazioni nello svolgimento delle procedure, oltre a garantire </a:t>
            </a:r>
            <a:r>
              <a:rPr lang="it-IT" b="1" dirty="0">
                <a:solidFill>
                  <a:srgbClr val="000000"/>
                </a:solidFill>
                <a:latin typeface="Calibri" panose="020F0502020204030204" pitchFamily="34" charset="0"/>
              </a:rPr>
              <a:t>maggiore trasparenza ed accessibilità ai servizi della PA. </a:t>
            </a:r>
            <a:endParaRPr lang="en-US" dirty="0"/>
          </a:p>
        </p:txBody>
      </p:sp>
    </p:spTree>
    <p:extLst>
      <p:ext uri="{BB962C8B-B14F-4D97-AF65-F5344CB8AC3E}">
        <p14:creationId xmlns:p14="http://schemas.microsoft.com/office/powerpoint/2010/main" val="2925438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ttangolo 2"/>
          <p:cNvSpPr>
            <a:spLocks noGrp="1" noChangeArrowheads="1"/>
          </p:cNvSpPr>
          <p:nvPr>
            <p:ph type="title"/>
          </p:nvPr>
        </p:nvSpPr>
        <p:spPr>
          <a:xfrm>
            <a:off x="503775" y="198120"/>
            <a:ext cx="8598907" cy="1320800"/>
          </a:xfrm>
        </p:spPr>
        <p:txBody>
          <a:bodyPr>
            <a:normAutofit/>
          </a:bodyPr>
          <a:lstStyle/>
          <a:p>
            <a:r>
              <a:rPr lang="it-IT" noProof="1"/>
              <a:t>Tra le azioni prioritarie: </a:t>
            </a:r>
          </a:p>
        </p:txBody>
      </p:sp>
      <p:sp>
        <p:nvSpPr>
          <p:cNvPr id="100355" name="Rettangolo 3"/>
          <p:cNvSpPr>
            <a:spLocks noGrp="1" noChangeArrowheads="1"/>
          </p:cNvSpPr>
          <p:nvPr>
            <p:ph idx="1"/>
          </p:nvPr>
        </p:nvSpPr>
        <p:spPr>
          <a:xfrm>
            <a:off x="192879" y="858520"/>
            <a:ext cx="9262017" cy="5807456"/>
          </a:xfrm>
        </p:spPr>
        <p:txBody>
          <a:bodyPr>
            <a:normAutofit lnSpcReduction="10000"/>
          </a:bodyPr>
          <a:lstStyle/>
          <a:p>
            <a:r>
              <a:rPr lang="it-IT" sz="2000" dirty="0">
                <a:solidFill>
                  <a:srgbClr val="000000"/>
                </a:solidFill>
                <a:latin typeface="Calibri" panose="020F0502020204030204" pitchFamily="34" charset="0"/>
              </a:rPr>
              <a:t>V</a:t>
            </a:r>
            <a:r>
              <a:rPr lang="it-IT" sz="2000" dirty="0" smtClean="0">
                <a:solidFill>
                  <a:srgbClr val="000000"/>
                </a:solidFill>
                <a:latin typeface="Calibri" panose="020F0502020204030204" pitchFamily="34" charset="0"/>
              </a:rPr>
              <a:t>erifica </a:t>
            </a:r>
            <a:r>
              <a:rPr lang="it-IT" sz="2000" dirty="0">
                <a:solidFill>
                  <a:srgbClr val="000000"/>
                </a:solidFill>
                <a:latin typeface="Calibri" panose="020F0502020204030204" pitchFamily="34" charset="0"/>
              </a:rPr>
              <a:t>di tutti i </a:t>
            </a:r>
            <a:r>
              <a:rPr lang="it-IT" sz="2000" b="1" dirty="0">
                <a:solidFill>
                  <a:srgbClr val="000000"/>
                </a:solidFill>
                <a:latin typeface="Calibri" panose="020F0502020204030204" pitchFamily="34" charset="0"/>
              </a:rPr>
              <a:t>regimi autorizzativi </a:t>
            </a:r>
            <a:r>
              <a:rPr lang="it-IT" sz="2000" b="1" dirty="0" err="1" smtClean="0">
                <a:solidFill>
                  <a:srgbClr val="000000"/>
                </a:solidFill>
                <a:latin typeface="Calibri" panose="020F0502020204030204" pitchFamily="34" charset="0"/>
              </a:rPr>
              <a:t>regionali</a:t>
            </a:r>
            <a:r>
              <a:rPr lang="it-IT" sz="2000" dirty="0" err="1" smtClean="0">
                <a:solidFill>
                  <a:srgbClr val="000000"/>
                </a:solidFill>
                <a:latin typeface="Calibri" panose="020F0502020204030204" pitchFamily="34" charset="0"/>
              </a:rPr>
              <a:t>,al</a:t>
            </a:r>
            <a:r>
              <a:rPr lang="it-IT" sz="2000" dirty="0" smtClean="0">
                <a:solidFill>
                  <a:srgbClr val="000000"/>
                </a:solidFill>
                <a:latin typeface="Calibri" panose="020F0502020204030204" pitchFamily="34" charset="0"/>
              </a:rPr>
              <a:t> </a:t>
            </a:r>
            <a:r>
              <a:rPr lang="it-IT" sz="2000" dirty="0">
                <a:solidFill>
                  <a:srgbClr val="000000"/>
                </a:solidFill>
                <a:latin typeface="Calibri" panose="020F0502020204030204" pitchFamily="34" charset="0"/>
              </a:rPr>
              <a:t>fine di ridisegnare i processi, semplificandoli e digitalizzandoli, </a:t>
            </a:r>
            <a:r>
              <a:rPr lang="it-IT" sz="2000" b="1" dirty="0">
                <a:solidFill>
                  <a:srgbClr val="000000"/>
                </a:solidFill>
                <a:latin typeface="Calibri" panose="020F0502020204030204" pitchFamily="34" charset="0"/>
              </a:rPr>
              <a:t>per ridurre gli adempimenti richiesti ed accelerare i tempi di rilascio</a:t>
            </a:r>
            <a:r>
              <a:rPr lang="it-IT" sz="2000" dirty="0">
                <a:solidFill>
                  <a:srgbClr val="000000"/>
                </a:solidFill>
                <a:latin typeface="Calibri" panose="020F0502020204030204" pitchFamily="34" charset="0"/>
              </a:rPr>
              <a:t>. SEMPLIFICARE </a:t>
            </a:r>
            <a:r>
              <a:rPr lang="it-IT" sz="2000" dirty="0" smtClean="0">
                <a:solidFill>
                  <a:srgbClr val="000000"/>
                </a:solidFill>
                <a:latin typeface="Calibri" panose="020F0502020204030204" pitchFamily="34" charset="0"/>
              </a:rPr>
              <a:t>LE AUTORIZZAZIONI AMBIENTALI a </a:t>
            </a:r>
            <a:r>
              <a:rPr lang="it-IT" sz="2000" dirty="0">
                <a:solidFill>
                  <a:srgbClr val="000000"/>
                </a:solidFill>
                <a:latin typeface="Calibri" panose="020F0502020204030204" pitchFamily="34" charset="0"/>
              </a:rPr>
              <a:t>partire da A.U.A.</a:t>
            </a:r>
            <a:endParaRPr lang="it-IT" sz="2000" dirty="0">
              <a:solidFill>
                <a:srgbClr val="000000"/>
              </a:solidFill>
              <a:latin typeface="Symbol" panose="05050102010706020507" pitchFamily="18" charset="2"/>
            </a:endParaRPr>
          </a:p>
          <a:p>
            <a:r>
              <a:rPr lang="it-IT" sz="2000" dirty="0">
                <a:solidFill>
                  <a:srgbClr val="000000"/>
                </a:solidFill>
                <a:latin typeface="Calibri" panose="020F0502020204030204" pitchFamily="34" charset="0"/>
              </a:rPr>
              <a:t>R</a:t>
            </a:r>
            <a:r>
              <a:rPr lang="it-IT" sz="2000" dirty="0" smtClean="0">
                <a:solidFill>
                  <a:srgbClr val="000000"/>
                </a:solidFill>
                <a:latin typeface="Calibri" panose="020F0502020204030204" pitchFamily="34" charset="0"/>
              </a:rPr>
              <a:t>iordino </a:t>
            </a:r>
            <a:r>
              <a:rPr lang="it-IT" sz="2000" dirty="0">
                <a:solidFill>
                  <a:srgbClr val="000000"/>
                </a:solidFill>
                <a:latin typeface="Calibri" panose="020F0502020204030204" pitchFamily="34" charset="0"/>
              </a:rPr>
              <a:t>del </a:t>
            </a:r>
            <a:r>
              <a:rPr lang="it-IT" sz="2000" b="1" dirty="0">
                <a:solidFill>
                  <a:srgbClr val="000000"/>
                </a:solidFill>
                <a:latin typeface="Calibri" panose="020F0502020204030204" pitchFamily="34" charset="0"/>
              </a:rPr>
              <a:t>Portale regionale dello Sportello Unico </a:t>
            </a:r>
            <a:r>
              <a:rPr lang="it-IT" sz="2000" dirty="0">
                <a:solidFill>
                  <a:srgbClr val="000000"/>
                </a:solidFill>
                <a:latin typeface="Calibri" panose="020F0502020204030204" pitchFamily="34" charset="0"/>
              </a:rPr>
              <a:t>per il potenziamento e la funzionalità degli Sportelli Unici per le Attività Produttive e per l’ Edilizia con implementazione e ridefinizione della banca dati regionale </a:t>
            </a:r>
            <a:r>
              <a:rPr lang="it-IT" sz="2000" b="1" dirty="0" smtClean="0">
                <a:solidFill>
                  <a:srgbClr val="000000"/>
                </a:solidFill>
                <a:latin typeface="Calibri" panose="020F0502020204030204" pitchFamily="34" charset="0"/>
              </a:rPr>
              <a:t>SUAPE</a:t>
            </a:r>
            <a:r>
              <a:rPr lang="it-IT" sz="2000" dirty="0">
                <a:solidFill>
                  <a:srgbClr val="000000"/>
                </a:solidFill>
                <a:latin typeface="Calibri" panose="020F0502020204030204" pitchFamily="34" charset="0"/>
              </a:rPr>
              <a:t>.</a:t>
            </a:r>
          </a:p>
          <a:p>
            <a:r>
              <a:rPr lang="it-IT" sz="2000" b="1" dirty="0">
                <a:solidFill>
                  <a:srgbClr val="000000"/>
                </a:solidFill>
                <a:latin typeface="Calibri" panose="020F0502020204030204" pitchFamily="34" charset="0"/>
              </a:rPr>
              <a:t>Maggiore collaborazione tra le pubbliche </a:t>
            </a:r>
            <a:r>
              <a:rPr lang="it-IT" sz="2000" b="1" dirty="0" smtClean="0">
                <a:solidFill>
                  <a:srgbClr val="000000"/>
                </a:solidFill>
                <a:latin typeface="Calibri" panose="020F0502020204030204" pitchFamily="34" charset="0"/>
              </a:rPr>
              <a:t>amministrazioni: accordi </a:t>
            </a:r>
            <a:r>
              <a:rPr lang="it-IT" sz="2000" b="1" dirty="0">
                <a:solidFill>
                  <a:srgbClr val="000000"/>
                </a:solidFill>
                <a:latin typeface="Calibri" panose="020F0502020204030204" pitchFamily="34" charset="0"/>
              </a:rPr>
              <a:t>con le pubbliche amministrazioni </a:t>
            </a:r>
            <a:r>
              <a:rPr lang="it-IT" sz="2000" dirty="0">
                <a:solidFill>
                  <a:srgbClr val="000000"/>
                </a:solidFill>
                <a:latin typeface="Calibri" panose="020F0502020204030204" pitchFamily="34" charset="0"/>
              </a:rPr>
              <a:t>operanti nel territorio regionale per agevolare lo svolgimento di procedimenti complessi </a:t>
            </a:r>
            <a:r>
              <a:rPr lang="it-IT" sz="2000" b="1" dirty="0">
                <a:solidFill>
                  <a:srgbClr val="000000"/>
                </a:solidFill>
                <a:latin typeface="Calibri" panose="020F0502020204030204" pitchFamily="34" charset="0"/>
              </a:rPr>
              <a:t>e massima interoperabilità tra sistemi informativi </a:t>
            </a:r>
            <a:r>
              <a:rPr lang="it-IT" sz="2000" dirty="0">
                <a:solidFill>
                  <a:srgbClr val="000000"/>
                </a:solidFill>
                <a:latin typeface="Calibri" panose="020F0502020204030204" pitchFamily="34" charset="0"/>
              </a:rPr>
              <a:t>e banche </a:t>
            </a:r>
            <a:r>
              <a:rPr lang="it-IT" sz="2000" dirty="0" smtClean="0">
                <a:solidFill>
                  <a:srgbClr val="000000"/>
                </a:solidFill>
                <a:latin typeface="Calibri" panose="020F0502020204030204" pitchFamily="34" charset="0"/>
              </a:rPr>
              <a:t>dati.</a:t>
            </a:r>
            <a:r>
              <a:rPr lang="it-IT" dirty="0"/>
              <a:t> </a:t>
            </a:r>
            <a:endParaRPr lang="it-IT" sz="2000" dirty="0" smtClean="0">
              <a:solidFill>
                <a:srgbClr val="000000"/>
              </a:solidFill>
              <a:latin typeface="Calibri" panose="020F0502020204030204" pitchFamily="34" charset="0"/>
            </a:endParaRPr>
          </a:p>
          <a:p>
            <a:r>
              <a:rPr lang="it-IT" sz="2000" dirty="0" smtClean="0">
                <a:solidFill>
                  <a:srgbClr val="000000"/>
                </a:solidFill>
                <a:latin typeface="Calibri" panose="020F0502020204030204" pitchFamily="34" charset="0"/>
              </a:rPr>
              <a:t>Interventi </a:t>
            </a:r>
            <a:r>
              <a:rPr lang="it-IT" sz="2000" dirty="0">
                <a:solidFill>
                  <a:srgbClr val="000000"/>
                </a:solidFill>
                <a:latin typeface="Calibri" panose="020F0502020204030204" pitchFamily="34" charset="0"/>
              </a:rPr>
              <a:t>di </a:t>
            </a:r>
            <a:r>
              <a:rPr lang="it-IT" sz="2000" b="1" dirty="0">
                <a:solidFill>
                  <a:srgbClr val="000000"/>
                </a:solidFill>
                <a:latin typeface="Calibri" panose="020F0502020204030204" pitchFamily="34" charset="0"/>
              </a:rPr>
              <a:t>semplificazione e digitalizzazione delle procedure per l’erogazione di finanziamenti </a:t>
            </a:r>
            <a:r>
              <a:rPr lang="it-IT" sz="2000" dirty="0" smtClean="0">
                <a:solidFill>
                  <a:srgbClr val="000000"/>
                </a:solidFill>
                <a:latin typeface="Calibri" panose="020F0502020204030204" pitchFamily="34" charset="0"/>
              </a:rPr>
              <a:t>comunitari. BANDI EU: Favorire standardizzazione modelli</a:t>
            </a:r>
            <a:r>
              <a:rPr lang="it-IT" sz="2000" dirty="0">
                <a:solidFill>
                  <a:srgbClr val="000000"/>
                </a:solidFill>
                <a:latin typeface="Calibri" panose="020F0502020204030204" pitchFamily="34" charset="0"/>
              </a:rPr>
              <a:t>, modalità e procedure </a:t>
            </a:r>
          </a:p>
          <a:p>
            <a:r>
              <a:rPr lang="it-IT" sz="2000" dirty="0" smtClean="0">
                <a:solidFill>
                  <a:srgbClr val="000000"/>
                </a:solidFill>
                <a:latin typeface="Calibri" panose="020F0502020204030204" pitchFamily="34" charset="0"/>
              </a:rPr>
              <a:t>LIBERALIZZAZIONE ATTIVITA’: Incremento </a:t>
            </a:r>
            <a:r>
              <a:rPr lang="it-IT" sz="2000" dirty="0">
                <a:solidFill>
                  <a:srgbClr val="000000"/>
                </a:solidFill>
                <a:latin typeface="Calibri" panose="020F0502020204030204" pitchFamily="34" charset="0"/>
              </a:rPr>
              <a:t>uso </a:t>
            </a:r>
            <a:r>
              <a:rPr lang="it-IT" sz="2000" dirty="0" smtClean="0">
                <a:solidFill>
                  <a:srgbClr val="000000"/>
                </a:solidFill>
                <a:latin typeface="Calibri" panose="020F0502020204030204" pitchFamily="34" charset="0"/>
              </a:rPr>
              <a:t>SCIA</a:t>
            </a:r>
          </a:p>
          <a:p>
            <a:r>
              <a:rPr lang="it-IT" sz="2000" dirty="0">
                <a:solidFill>
                  <a:srgbClr val="000000"/>
                </a:solidFill>
                <a:latin typeface="Calibri" panose="020F0502020204030204" pitchFamily="34" charset="0"/>
              </a:rPr>
              <a:t>I</a:t>
            </a:r>
            <a:r>
              <a:rPr lang="it-IT" sz="2000" dirty="0" smtClean="0">
                <a:solidFill>
                  <a:srgbClr val="000000"/>
                </a:solidFill>
                <a:latin typeface="Calibri" panose="020F0502020204030204" pitchFamily="34" charset="0"/>
              </a:rPr>
              <a:t>nterventi </a:t>
            </a:r>
            <a:r>
              <a:rPr lang="it-IT" sz="2000" dirty="0">
                <a:solidFill>
                  <a:srgbClr val="000000"/>
                </a:solidFill>
                <a:latin typeface="Calibri" panose="020F0502020204030204" pitchFamily="34" charset="0"/>
              </a:rPr>
              <a:t>di </a:t>
            </a:r>
            <a:r>
              <a:rPr lang="it-IT" sz="2000" b="1" dirty="0">
                <a:solidFill>
                  <a:srgbClr val="000000"/>
                </a:solidFill>
                <a:latin typeface="Calibri" panose="020F0502020204030204" pitchFamily="34" charset="0"/>
              </a:rPr>
              <a:t>semplificazione e coordinamento dei controlli sulle imprese</a:t>
            </a:r>
            <a:r>
              <a:rPr lang="it-IT" sz="2000" dirty="0">
                <a:solidFill>
                  <a:srgbClr val="000000"/>
                </a:solidFill>
                <a:latin typeface="Calibri" panose="020F0502020204030204" pitchFamily="34" charset="0"/>
              </a:rPr>
              <a:t>; </a:t>
            </a:r>
          </a:p>
          <a:p>
            <a:r>
              <a:rPr lang="it-IT" sz="2000" dirty="0" smtClean="0">
                <a:solidFill>
                  <a:srgbClr val="000000"/>
                </a:solidFill>
                <a:latin typeface="Calibri" panose="020F0502020204030204" pitchFamily="34" charset="0"/>
              </a:rPr>
              <a:t>definizione </a:t>
            </a:r>
            <a:r>
              <a:rPr lang="it-IT" sz="2000" dirty="0">
                <a:solidFill>
                  <a:srgbClr val="000000"/>
                </a:solidFill>
                <a:latin typeface="Calibri" panose="020F0502020204030204" pitchFamily="34" charset="0"/>
              </a:rPr>
              <a:t>del sistema di </a:t>
            </a:r>
            <a:r>
              <a:rPr lang="it-IT" sz="2000" b="1" dirty="0">
                <a:solidFill>
                  <a:srgbClr val="000000"/>
                </a:solidFill>
                <a:latin typeface="Calibri" panose="020F0502020204030204" pitchFamily="34" charset="0"/>
              </a:rPr>
              <a:t>e-</a:t>
            </a:r>
            <a:r>
              <a:rPr lang="it-IT" sz="2000" b="1" dirty="0" err="1">
                <a:solidFill>
                  <a:srgbClr val="000000"/>
                </a:solidFill>
                <a:latin typeface="Calibri" panose="020F0502020204030204" pitchFamily="34" charset="0"/>
              </a:rPr>
              <a:t>procurement</a:t>
            </a:r>
            <a:r>
              <a:rPr lang="it-IT" sz="2000" b="1" dirty="0">
                <a:solidFill>
                  <a:srgbClr val="000000"/>
                </a:solidFill>
                <a:latin typeface="Calibri" panose="020F0502020204030204" pitchFamily="34" charset="0"/>
              </a:rPr>
              <a:t> </a:t>
            </a:r>
            <a:r>
              <a:rPr lang="it-IT" sz="2000" b="1" dirty="0" smtClean="0">
                <a:solidFill>
                  <a:srgbClr val="000000"/>
                </a:solidFill>
                <a:latin typeface="Calibri" panose="020F0502020204030204" pitchFamily="34" charset="0"/>
              </a:rPr>
              <a:t>regionale</a:t>
            </a:r>
            <a:r>
              <a:rPr lang="it-IT" sz="2000" dirty="0">
                <a:solidFill>
                  <a:srgbClr val="000000"/>
                </a:solidFill>
                <a:latin typeface="Calibri" panose="020F0502020204030204" pitchFamily="34" charset="0"/>
              </a:rPr>
              <a:t> (incremento aste </a:t>
            </a:r>
            <a:r>
              <a:rPr lang="it-IT" sz="2000" dirty="0" smtClean="0">
                <a:solidFill>
                  <a:srgbClr val="000000"/>
                </a:solidFill>
                <a:latin typeface="Calibri" panose="020F0502020204030204" pitchFamily="34" charset="0"/>
              </a:rPr>
              <a:t>elettroniche)</a:t>
            </a:r>
            <a:endParaRPr lang="it-IT" sz="2000" dirty="0">
              <a:solidFill>
                <a:srgbClr val="000000"/>
              </a:solidFill>
              <a:latin typeface="Calibri" panose="020F0502020204030204" pitchFamily="34" charset="0"/>
            </a:endParaRPr>
          </a:p>
          <a:p>
            <a:endParaRPr lang="it-IT"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6358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9455" y="66614"/>
            <a:ext cx="8598907" cy="6014146"/>
          </a:xfrm>
        </p:spPr>
        <p:txBody>
          <a:bodyPr>
            <a:normAutofit/>
          </a:bodyPr>
          <a:lstStyle/>
          <a:p>
            <a:pPr marL="0" indent="0" fontAlgn="t">
              <a:lnSpc>
                <a:spcPct val="115000"/>
              </a:lnSpc>
              <a:spcBef>
                <a:spcPts val="0"/>
              </a:spcBef>
              <a:buNone/>
            </a:pPr>
            <a:endParaRPr lang="it-IT" sz="2000" dirty="0">
              <a:latin typeface="Arial" panose="020B0604020202020204" pitchFamily="34" charset="0"/>
            </a:endParaRPr>
          </a:p>
          <a:p>
            <a:pPr marL="0" indent="0" fontAlgn="t">
              <a:lnSpc>
                <a:spcPct val="115000"/>
              </a:lnSpc>
              <a:spcBef>
                <a:spcPts val="0"/>
              </a:spcBef>
              <a:buNone/>
            </a:pPr>
            <a:r>
              <a:rPr lang="it-IT" sz="2400" b="1" dirty="0">
                <a:solidFill>
                  <a:schemeClr val="tx1"/>
                </a:solidFill>
                <a:ea typeface="Calibri" panose="020F0502020204030204" pitchFamily="34" charset="0"/>
                <a:cs typeface="Times New Roman" panose="02020603050405020304" pitchFamily="18" charset="0"/>
              </a:rPr>
              <a:t>LA SEMPLIFICAZIONE AL SERVIZIO DELLE IMPRESE E LA RIDUZIONE DEGLI ONERI AMMINISTRATIVI</a:t>
            </a:r>
            <a:endParaRPr lang="it-IT" sz="2400" dirty="0">
              <a:solidFill>
                <a:schemeClr val="tx1"/>
              </a:solidFill>
            </a:endParaRPr>
          </a:p>
          <a:p>
            <a:pPr marL="0" indent="0" fontAlgn="t">
              <a:lnSpc>
                <a:spcPct val="115000"/>
              </a:lnSpc>
              <a:spcBef>
                <a:spcPts val="0"/>
              </a:spcBef>
              <a:buNone/>
            </a:pPr>
            <a:r>
              <a:rPr lang="it-IT" sz="2400" b="1" dirty="0">
                <a:solidFill>
                  <a:srgbClr val="1F497D"/>
                </a:solidFill>
                <a:ea typeface="Calibri" panose="020F0502020204030204" pitchFamily="34" charset="0"/>
                <a:cs typeface="Times New Roman" panose="02020603050405020304" pitchFamily="18" charset="0"/>
              </a:rPr>
              <a:t> </a:t>
            </a:r>
            <a:endParaRPr lang="it-IT" sz="2400" dirty="0"/>
          </a:p>
          <a:p>
            <a:pPr marL="0" indent="0" fontAlgn="t">
              <a:lnSpc>
                <a:spcPct val="115000"/>
              </a:lnSpc>
              <a:spcBef>
                <a:spcPts val="0"/>
              </a:spcBef>
              <a:buNone/>
            </a:pPr>
            <a:r>
              <a:rPr lang="it-IT" sz="2400" b="1" dirty="0">
                <a:solidFill>
                  <a:srgbClr val="1F497D"/>
                </a:solidFill>
                <a:ea typeface="Calibri" panose="020F0502020204030204" pitchFamily="34" charset="0"/>
                <a:cs typeface="Times New Roman" panose="02020603050405020304" pitchFamily="18" charset="0"/>
              </a:rPr>
              <a:t>Linea guida:</a:t>
            </a:r>
            <a:endParaRPr lang="it-IT" sz="2400" dirty="0"/>
          </a:p>
          <a:p>
            <a:pPr marL="0" indent="0" fontAlgn="t">
              <a:lnSpc>
                <a:spcPct val="115000"/>
              </a:lnSpc>
              <a:spcBef>
                <a:spcPts val="0"/>
              </a:spcBef>
              <a:buNone/>
            </a:pPr>
            <a:r>
              <a:rPr lang="it-IT" sz="2400" b="1" dirty="0">
                <a:solidFill>
                  <a:srgbClr val="1F497D"/>
                </a:solidFill>
                <a:ea typeface="Calibri" panose="020F0502020204030204" pitchFamily="34" charset="0"/>
                <a:cs typeface="Times New Roman" panose="02020603050405020304" pitchFamily="18" charset="0"/>
              </a:rPr>
              <a:t>S</a:t>
            </a:r>
            <a:r>
              <a:rPr lang="it-IT" sz="2400" b="1" dirty="0" smtClean="0">
                <a:solidFill>
                  <a:srgbClr val="1F497D"/>
                </a:solidFill>
                <a:ea typeface="Calibri" panose="020F0502020204030204" pitchFamily="34" charset="0"/>
                <a:cs typeface="Times New Roman" panose="02020603050405020304" pitchFamily="18" charset="0"/>
              </a:rPr>
              <a:t>BLOCCARE </a:t>
            </a:r>
            <a:r>
              <a:rPr lang="it-IT" sz="2400" b="1" dirty="0">
                <a:solidFill>
                  <a:srgbClr val="1F497D"/>
                </a:solidFill>
                <a:ea typeface="Calibri" panose="020F0502020204030204" pitchFamily="34" charset="0"/>
                <a:cs typeface="Times New Roman" panose="02020603050405020304" pitchFamily="18" charset="0"/>
              </a:rPr>
              <a:t>LE IMPRESE</a:t>
            </a:r>
            <a:endParaRPr lang="it-IT" sz="2400" dirty="0"/>
          </a:p>
          <a:p>
            <a:pPr marL="0" indent="0" fontAlgn="t">
              <a:lnSpc>
                <a:spcPct val="115000"/>
              </a:lnSpc>
              <a:spcBef>
                <a:spcPts val="0"/>
              </a:spcBef>
              <a:buNone/>
            </a:pPr>
            <a:r>
              <a:rPr lang="it-IT" sz="2400" b="1" dirty="0">
                <a:solidFill>
                  <a:srgbClr val="1F497D"/>
                </a:solidFill>
                <a:ea typeface="Calibri" panose="020F0502020204030204" pitchFamily="34" charset="0"/>
                <a:cs typeface="Times New Roman" panose="02020603050405020304" pitchFamily="18" charset="0"/>
              </a:rPr>
              <a:t> </a:t>
            </a:r>
            <a:endParaRPr lang="it-IT" sz="2400" dirty="0"/>
          </a:p>
          <a:p>
            <a:pPr marL="0" indent="0" fontAlgn="t">
              <a:lnSpc>
                <a:spcPct val="115000"/>
              </a:lnSpc>
              <a:spcBef>
                <a:spcPts val="0"/>
              </a:spcBef>
              <a:buNone/>
            </a:pPr>
            <a:r>
              <a:rPr lang="it-IT" sz="2400" b="1" dirty="0">
                <a:solidFill>
                  <a:srgbClr val="1F497D"/>
                </a:solidFill>
                <a:ea typeface="Calibri" panose="020F0502020204030204" pitchFamily="34" charset="0"/>
                <a:cs typeface="Times New Roman" panose="02020603050405020304" pitchFamily="18" charset="0"/>
              </a:rPr>
              <a:t>Linea guida:</a:t>
            </a:r>
            <a:endParaRPr lang="it-IT" sz="2400" dirty="0"/>
          </a:p>
          <a:p>
            <a:pPr marL="0" indent="0" fontAlgn="t">
              <a:lnSpc>
                <a:spcPct val="115000"/>
              </a:lnSpc>
              <a:spcBef>
                <a:spcPts val="0"/>
              </a:spcBef>
              <a:buNone/>
            </a:pPr>
            <a:r>
              <a:rPr lang="it-IT" sz="2400" b="1" dirty="0">
                <a:solidFill>
                  <a:srgbClr val="1F497D"/>
                </a:solidFill>
                <a:ea typeface="Calibri" panose="020F0502020204030204" pitchFamily="34" charset="0"/>
                <a:cs typeface="Times New Roman" panose="02020603050405020304" pitchFamily="18" charset="0"/>
              </a:rPr>
              <a:t>MENO COSTI</a:t>
            </a:r>
            <a:endParaRPr lang="it-IT" sz="2400" dirty="0"/>
          </a:p>
          <a:p>
            <a:pPr marL="0" indent="0" fontAlgn="t">
              <a:lnSpc>
                <a:spcPct val="115000"/>
              </a:lnSpc>
              <a:spcBef>
                <a:spcPts val="0"/>
              </a:spcBef>
              <a:buNone/>
            </a:pPr>
            <a:r>
              <a:rPr lang="it-IT" sz="2400" dirty="0">
                <a:solidFill>
                  <a:srgbClr val="000000"/>
                </a:solidFill>
                <a:ea typeface="Calibri" panose="020F0502020204030204" pitchFamily="34" charset="0"/>
                <a:cs typeface="Times New Roman" panose="02020603050405020304" pitchFamily="18" charset="0"/>
              </a:rPr>
              <a:t> </a:t>
            </a:r>
            <a:endParaRPr lang="it-IT" sz="2400" dirty="0"/>
          </a:p>
          <a:p>
            <a:pPr marL="0" indent="0" fontAlgn="t">
              <a:lnSpc>
                <a:spcPct val="115000"/>
              </a:lnSpc>
              <a:spcBef>
                <a:spcPts val="0"/>
              </a:spcBef>
              <a:buNone/>
            </a:pPr>
            <a:r>
              <a:rPr lang="it-IT" sz="2400" dirty="0">
                <a:solidFill>
                  <a:srgbClr val="000000"/>
                </a:solidFill>
                <a:ea typeface="Calibri" panose="020F0502020204030204" pitchFamily="34" charset="0"/>
                <a:cs typeface="Times New Roman" panose="02020603050405020304" pitchFamily="18" charset="0"/>
              </a:rPr>
              <a:t> </a:t>
            </a:r>
            <a:r>
              <a:rPr lang="it-IT" sz="2400" b="1" dirty="0" smtClean="0">
                <a:solidFill>
                  <a:srgbClr val="000000"/>
                </a:solidFill>
                <a:ea typeface="Calibri" panose="020F0502020204030204" pitchFamily="34" charset="0"/>
                <a:cs typeface="Times New Roman" panose="02020603050405020304" pitchFamily="18" charset="0"/>
              </a:rPr>
              <a:t>Ing</a:t>
            </a:r>
            <a:r>
              <a:rPr lang="it-IT" sz="2400" b="1" dirty="0">
                <a:solidFill>
                  <a:srgbClr val="000000"/>
                </a:solidFill>
                <a:ea typeface="Calibri" panose="020F0502020204030204" pitchFamily="34" charset="0"/>
                <a:cs typeface="Times New Roman" panose="02020603050405020304" pitchFamily="18" charset="0"/>
              </a:rPr>
              <a:t>. MAURO </a:t>
            </a:r>
            <a:r>
              <a:rPr lang="it-IT" sz="2400" b="1" dirty="0" smtClean="0">
                <a:solidFill>
                  <a:srgbClr val="000000"/>
                </a:solidFill>
                <a:ea typeface="Calibri" panose="020F0502020204030204" pitchFamily="34" charset="0"/>
                <a:cs typeface="Times New Roman" panose="02020603050405020304" pitchFamily="18" charset="0"/>
              </a:rPr>
              <a:t>ORSINI</a:t>
            </a:r>
            <a:endParaRPr lang="it-IT" sz="2400" dirty="0" smtClean="0"/>
          </a:p>
          <a:p>
            <a:pPr marL="0" indent="0" fontAlgn="t">
              <a:lnSpc>
                <a:spcPct val="115000"/>
              </a:lnSpc>
              <a:spcBef>
                <a:spcPts val="0"/>
              </a:spcBef>
              <a:buNone/>
            </a:pPr>
            <a:r>
              <a:rPr lang="it-IT" sz="2400" dirty="0" smtClean="0">
                <a:solidFill>
                  <a:srgbClr val="000000"/>
                </a:solidFill>
                <a:ea typeface="Calibri" panose="020F0502020204030204" pitchFamily="34" charset="0"/>
                <a:cs typeface="Times New Roman" panose="02020603050405020304" pitchFamily="18" charset="0"/>
              </a:rPr>
              <a:t>Presidente </a:t>
            </a:r>
            <a:r>
              <a:rPr lang="it-IT" sz="2400" dirty="0">
                <a:solidFill>
                  <a:srgbClr val="000000"/>
                </a:solidFill>
                <a:ea typeface="Calibri" panose="020F0502020204030204" pitchFamily="34" charset="0"/>
                <a:cs typeface="Times New Roman" panose="02020603050405020304" pitchFamily="18" charset="0"/>
              </a:rPr>
              <a:t>dell’Associazione delle Piccole e Medie Imprese dell’Umbria (APMI)</a:t>
            </a:r>
            <a:endParaRPr lang="it-IT" sz="2400" dirty="0"/>
          </a:p>
          <a:p>
            <a:endParaRPr lang="it-IT" dirty="0"/>
          </a:p>
        </p:txBody>
      </p:sp>
    </p:spTree>
    <p:extLst>
      <p:ext uri="{BB962C8B-B14F-4D97-AF65-F5344CB8AC3E}">
        <p14:creationId xmlns:p14="http://schemas.microsoft.com/office/powerpoint/2010/main" val="206260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2955144703"/>
              </p:ext>
            </p:extLst>
          </p:nvPr>
        </p:nvGraphicFramePr>
        <p:xfrm>
          <a:off x="1919536" y="1060389"/>
          <a:ext cx="8496944" cy="5818632"/>
        </p:xfrm>
        <a:graphic>
          <a:graphicData uri="http://schemas.openxmlformats.org/drawingml/2006/table">
            <a:tbl>
              <a:tblPr firstRow="1" firstCol="1" bandRow="1"/>
              <a:tblGrid>
                <a:gridCol w="1212386">
                  <a:extLst>
                    <a:ext uri="{9D8B030D-6E8A-4147-A177-3AD203B41FA5}">
                      <a16:colId xmlns:a16="http://schemas.microsoft.com/office/drawing/2014/main" xmlns="" val="20000"/>
                    </a:ext>
                  </a:extLst>
                </a:gridCol>
                <a:gridCol w="3066623">
                  <a:extLst>
                    <a:ext uri="{9D8B030D-6E8A-4147-A177-3AD203B41FA5}">
                      <a16:colId xmlns:a16="http://schemas.microsoft.com/office/drawing/2014/main" xmlns="" val="20001"/>
                    </a:ext>
                  </a:extLst>
                </a:gridCol>
                <a:gridCol w="2567404">
                  <a:extLst>
                    <a:ext uri="{9D8B030D-6E8A-4147-A177-3AD203B41FA5}">
                      <a16:colId xmlns:a16="http://schemas.microsoft.com/office/drawing/2014/main" xmlns="" val="20002"/>
                    </a:ext>
                  </a:extLst>
                </a:gridCol>
                <a:gridCol w="1650531">
                  <a:extLst>
                    <a:ext uri="{9D8B030D-6E8A-4147-A177-3AD203B41FA5}">
                      <a16:colId xmlns:a16="http://schemas.microsoft.com/office/drawing/2014/main" xmlns="" val="20003"/>
                    </a:ext>
                  </a:extLst>
                </a:gridCol>
              </a:tblGrid>
              <a:tr h="567219">
                <a:tc>
                  <a:txBody>
                    <a:bodyPr/>
                    <a:lstStyle/>
                    <a:p>
                      <a:pPr algn="ctr">
                        <a:lnSpc>
                          <a:spcPct val="115000"/>
                        </a:lnSpc>
                        <a:spcAft>
                          <a:spcPts val="0"/>
                        </a:spcAft>
                      </a:pPr>
                      <a:r>
                        <a:rPr lang="it-IT" sz="1400" b="1" dirty="0">
                          <a:solidFill>
                            <a:srgbClr val="1F497D"/>
                          </a:solidFill>
                          <a:effectLst/>
                          <a:latin typeface="Garamond"/>
                          <a:ea typeface="Calibri"/>
                          <a:cs typeface="Times New Roman"/>
                        </a:rPr>
                        <a:t> </a:t>
                      </a:r>
                      <a:endParaRPr lang="it-IT" sz="1400" dirty="0">
                        <a:effectLst/>
                        <a:latin typeface="Calibri"/>
                        <a:ea typeface="Calibri"/>
                        <a:cs typeface="Times New Roman"/>
                      </a:endParaRPr>
                    </a:p>
                    <a:p>
                      <a:pPr algn="ctr">
                        <a:lnSpc>
                          <a:spcPct val="115000"/>
                        </a:lnSpc>
                        <a:spcAft>
                          <a:spcPts val="0"/>
                        </a:spcAft>
                      </a:pPr>
                      <a:r>
                        <a:rPr lang="it-IT" sz="1400" b="1" dirty="0">
                          <a:effectLst/>
                          <a:latin typeface="Garamond"/>
                          <a:ea typeface="Calibri"/>
                          <a:cs typeface="Times New Roman"/>
                        </a:rPr>
                        <a:t>DATA</a:t>
                      </a:r>
                      <a:endParaRPr lang="it-IT" sz="1400" dirty="0">
                        <a:effectLst/>
                        <a:latin typeface="Calibri"/>
                        <a:ea typeface="Calibri"/>
                        <a:cs typeface="Times New Roman"/>
                      </a:endParaRPr>
                    </a:p>
                    <a:p>
                      <a:pPr algn="ctr">
                        <a:lnSpc>
                          <a:spcPct val="115000"/>
                        </a:lnSpc>
                        <a:spcAft>
                          <a:spcPts val="0"/>
                        </a:spcAft>
                      </a:pPr>
                      <a:r>
                        <a:rPr lang="it-IT" sz="1400" b="1" dirty="0">
                          <a:solidFill>
                            <a:srgbClr val="1F497D"/>
                          </a:solidFill>
                          <a:effectLst/>
                          <a:latin typeface="Garamond"/>
                          <a:ea typeface="Calibri"/>
                          <a:cs typeface="Times New Roman"/>
                        </a:rPr>
                        <a:t> </a:t>
                      </a:r>
                      <a:endParaRPr lang="it-IT" sz="1400" dirty="0">
                        <a:effectLst/>
                        <a:latin typeface="Calibri"/>
                        <a:ea typeface="Calibri"/>
                        <a:cs typeface="Times New Roman"/>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ctr">
                        <a:lnSpc>
                          <a:spcPct val="115000"/>
                        </a:lnSpc>
                        <a:spcAft>
                          <a:spcPts val="0"/>
                        </a:spcAft>
                      </a:pPr>
                      <a:r>
                        <a:rPr lang="it-IT" sz="1400" b="1" dirty="0">
                          <a:solidFill>
                            <a:srgbClr val="1F497D"/>
                          </a:solidFill>
                          <a:effectLst/>
                          <a:latin typeface="Garamond"/>
                          <a:ea typeface="Calibri"/>
                          <a:cs typeface="Times New Roman"/>
                        </a:rPr>
                        <a:t> </a:t>
                      </a:r>
                      <a:endParaRPr lang="it-IT" sz="1400" dirty="0">
                        <a:effectLst/>
                        <a:latin typeface="Calibri"/>
                        <a:ea typeface="Calibri"/>
                        <a:cs typeface="Times New Roman"/>
                      </a:endParaRPr>
                    </a:p>
                    <a:p>
                      <a:pPr marL="457200" algn="ctr">
                        <a:lnSpc>
                          <a:spcPct val="115000"/>
                        </a:lnSpc>
                        <a:spcAft>
                          <a:spcPts val="0"/>
                        </a:spcAft>
                      </a:pPr>
                      <a:r>
                        <a:rPr lang="it-IT" sz="1400" b="1" dirty="0">
                          <a:solidFill>
                            <a:srgbClr val="1F497D"/>
                          </a:solidFill>
                          <a:effectLst/>
                          <a:latin typeface="Garamond"/>
                          <a:ea typeface="Calibri"/>
                          <a:cs typeface="Times New Roman"/>
                        </a:rPr>
                        <a:t>ARGOMENTO  </a:t>
                      </a:r>
                      <a:endParaRPr lang="it-IT" sz="1400" dirty="0">
                        <a:effectLst/>
                        <a:latin typeface="Calibri"/>
                        <a:ea typeface="Calibri"/>
                        <a:cs typeface="Times New Roman"/>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a:lnSpc>
                          <a:spcPct val="115000"/>
                        </a:lnSpc>
                        <a:spcAft>
                          <a:spcPts val="0"/>
                        </a:spcAft>
                      </a:pPr>
                      <a:r>
                        <a:rPr lang="it-IT" sz="1400" b="1">
                          <a:solidFill>
                            <a:srgbClr val="1F497D"/>
                          </a:solidFill>
                          <a:effectLst/>
                          <a:latin typeface="Garamond"/>
                          <a:ea typeface="Calibri"/>
                          <a:cs typeface="Times New Roman"/>
                        </a:rPr>
                        <a:t> </a:t>
                      </a:r>
                      <a:endParaRPr lang="it-IT" sz="1400">
                        <a:effectLst/>
                        <a:latin typeface="Calibri"/>
                        <a:ea typeface="Calibri"/>
                        <a:cs typeface="Times New Roman"/>
                      </a:endParaRPr>
                    </a:p>
                    <a:p>
                      <a:pPr algn="ctr">
                        <a:lnSpc>
                          <a:spcPct val="115000"/>
                        </a:lnSpc>
                        <a:spcAft>
                          <a:spcPts val="0"/>
                        </a:spcAft>
                      </a:pPr>
                      <a:r>
                        <a:rPr lang="it-IT" sz="1400" b="1">
                          <a:effectLst/>
                          <a:latin typeface="Garamond"/>
                          <a:ea typeface="Calibri"/>
                          <a:cs typeface="Times New Roman"/>
                        </a:rPr>
                        <a:t>INTERVERRANO </a:t>
                      </a:r>
                      <a:endParaRPr lang="it-IT" sz="1400">
                        <a:effectLst/>
                        <a:latin typeface="Calibri"/>
                        <a:ea typeface="Calibri"/>
                        <a:cs typeface="Times New Roman"/>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080418">
                <a:tc rowSpan="2">
                  <a:txBody>
                    <a:bodyPr/>
                    <a:lstStyle/>
                    <a:p>
                      <a:pPr algn="ctr">
                        <a:lnSpc>
                          <a:spcPct val="115000"/>
                        </a:lnSpc>
                        <a:spcAft>
                          <a:spcPts val="0"/>
                        </a:spcAft>
                      </a:pPr>
                      <a:r>
                        <a:rPr lang="it-IT" sz="1400" dirty="0">
                          <a:effectLst/>
                          <a:latin typeface="Garamond"/>
                          <a:ea typeface="Calibri"/>
                          <a:cs typeface="Times New Roman"/>
                        </a:rPr>
                        <a:t> </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 </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 </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VENERDÌ</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16.03.2018</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 </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ORE </a:t>
                      </a:r>
                      <a:r>
                        <a:rPr lang="it-IT" sz="1400" dirty="0" smtClean="0">
                          <a:effectLst/>
                          <a:latin typeface="Garamond"/>
                          <a:ea typeface="Calibri"/>
                          <a:cs typeface="Times New Roman"/>
                        </a:rPr>
                        <a:t>14,30/16,30</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 </a:t>
                      </a:r>
                      <a:endParaRPr lang="it-IT" sz="1400" dirty="0">
                        <a:effectLst/>
                        <a:latin typeface="Calibri"/>
                        <a:ea typeface="Calibri"/>
                        <a:cs typeface="Times New Roman"/>
                      </a:endParaRPr>
                    </a:p>
                    <a:p>
                      <a:pPr algn="ctr">
                        <a:lnSpc>
                          <a:spcPct val="115000"/>
                        </a:lnSpc>
                        <a:spcAft>
                          <a:spcPts val="0"/>
                        </a:spcAft>
                      </a:pPr>
                      <a:r>
                        <a:rPr lang="it-IT" sz="1400" dirty="0">
                          <a:effectLst/>
                          <a:latin typeface="Garamond"/>
                          <a:ea typeface="Calibri"/>
                          <a:cs typeface="Times New Roman"/>
                        </a:rPr>
                        <a:t>AULA </a:t>
                      </a:r>
                      <a:r>
                        <a:rPr lang="it-IT" sz="1400" dirty="0" smtClean="0">
                          <a:effectLst/>
                          <a:latin typeface="Garamond"/>
                          <a:ea typeface="Calibri"/>
                          <a:cs typeface="Times New Roman"/>
                        </a:rPr>
                        <a:t>D</a:t>
                      </a:r>
                      <a:endParaRPr lang="it-IT" sz="1400" dirty="0">
                        <a:effectLst/>
                        <a:latin typeface="Calibri"/>
                        <a:ea typeface="Calibri"/>
                        <a:cs typeface="Times New Roman"/>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“UMBRIA SEMPLICE” </a:t>
                      </a:r>
                      <a:endParaRPr lang="it-IT" sz="1600" dirty="0">
                        <a:effectLst/>
                        <a:latin typeface="Times New Roman" panose="02020603050405020304" pitchFamily="18" charset="0"/>
                        <a:ea typeface="Calibri"/>
                        <a:cs typeface="Times New Roman" panose="02020603050405020304" pitchFamily="18" charset="0"/>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500" b="1">
                          <a:solidFill>
                            <a:srgbClr val="1F497D"/>
                          </a:solidFill>
                          <a:effectLst/>
                          <a:latin typeface="Times New Roman" panose="02020603050405020304" pitchFamily="18" charset="0"/>
                          <a:ea typeface="Calibri"/>
                          <a:cs typeface="Times New Roman" panose="02020603050405020304" pitchFamily="18" charset="0"/>
                        </a:rPr>
                        <a:t>Presentazione del Piano triennale di semplificazione della Regione Umbria, Agenda 2016-2018.</a:t>
                      </a:r>
                      <a:endParaRPr lang="it-IT" sz="150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500">
                          <a:solidFill>
                            <a:srgbClr val="1F497D"/>
                          </a:solidFill>
                          <a:effectLst/>
                          <a:latin typeface="Times New Roman" panose="02020603050405020304" pitchFamily="18" charset="0"/>
                          <a:ea typeface="Calibri"/>
                          <a:cs typeface="Times New Roman" panose="02020603050405020304" pitchFamily="18" charset="0"/>
                        </a:rPr>
                        <a:t> </a:t>
                      </a:r>
                      <a:endParaRPr lang="it-IT" sz="1500">
                        <a:effectLst/>
                        <a:latin typeface="Times New Roman" panose="02020603050405020304" pitchFamily="18" charset="0"/>
                        <a:ea typeface="Calibri"/>
                        <a:cs typeface="Times New Roman" panose="02020603050405020304" pitchFamily="18" charset="0"/>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600" dirty="0">
                          <a:effectLst/>
                          <a:latin typeface="Times New Roman" panose="02020603050405020304" pitchFamily="18" charset="0"/>
                          <a:ea typeface="Calibri"/>
                          <a:cs typeface="Times New Roman" panose="02020603050405020304" pitchFamily="18" charset="0"/>
                        </a:rPr>
                        <a:t> </a:t>
                      </a:r>
                    </a:p>
                    <a:p>
                      <a:pPr>
                        <a:lnSpc>
                          <a:spcPct val="115000"/>
                        </a:lnSpc>
                        <a:spcAft>
                          <a:spcPts val="0"/>
                        </a:spcAft>
                      </a:pPr>
                      <a:r>
                        <a:rPr lang="it-IT" sz="1600" dirty="0">
                          <a:effectLst/>
                          <a:latin typeface="Times New Roman" panose="02020603050405020304" pitchFamily="18" charset="0"/>
                          <a:ea typeface="Calibri"/>
                          <a:cs typeface="Times New Roman" panose="02020603050405020304" pitchFamily="18" charset="0"/>
                        </a:rPr>
                        <a:t>Video di presentazione </a:t>
                      </a:r>
                      <a:r>
                        <a:rPr lang="it-IT" sz="1600" u="sng" dirty="0">
                          <a:solidFill>
                            <a:srgbClr val="0000FF"/>
                          </a:solidFill>
                          <a:effectLst/>
                          <a:latin typeface="Times New Roman" panose="02020603050405020304" pitchFamily="18" charset="0"/>
                          <a:ea typeface="Calibri"/>
                          <a:cs typeface="Times New Roman" panose="02020603050405020304" pitchFamily="18" charset="0"/>
                          <a:hlinkClick r:id="rId2"/>
                        </a:rPr>
                        <a:t>https://youtu.be/Jn9cRfpQuUw</a:t>
                      </a:r>
                      <a:r>
                        <a:rPr lang="it-IT" sz="1600" dirty="0">
                          <a:effectLst/>
                          <a:latin typeface="Times New Roman" panose="02020603050405020304" pitchFamily="18" charset="0"/>
                          <a:ea typeface="Calibri"/>
                          <a:cs typeface="Times New Roman" panose="02020603050405020304" pitchFamily="18" charset="0"/>
                        </a:rPr>
                        <a:t> </a:t>
                      </a: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241254">
                <a:tc vMerge="1">
                  <a:txBody>
                    <a:bodyPr/>
                    <a:lstStyle/>
                    <a:p>
                      <a:endParaRPr lang="it-IT"/>
                    </a:p>
                  </a:txBody>
                  <a:tcPr/>
                </a:tc>
                <a:tc>
                  <a:txBody>
                    <a:bodyPr/>
                    <a:lstStyle/>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LA SEMPLIFICAZIONE AL SERVIZIO DELLE IMPRESE E LA RIDUZIONE DEGLI ONERI AMMINISTRATIVI</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Linea guida:</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SBLOCCARE LE IMPRESE</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Linea guida:</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MENO COSTI</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6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500" b="1" dirty="0">
                          <a:solidFill>
                            <a:srgbClr val="1F497D"/>
                          </a:solidFill>
                          <a:effectLst/>
                          <a:latin typeface="Times New Roman" panose="02020603050405020304" pitchFamily="18" charset="0"/>
                          <a:ea typeface="Calibri"/>
                          <a:cs typeface="Times New Roman" panose="02020603050405020304" pitchFamily="18" charset="0"/>
                        </a:rPr>
                        <a:t> </a:t>
                      </a:r>
                      <a:endParaRPr lang="it-IT" sz="1500" dirty="0">
                        <a:effectLst/>
                        <a:latin typeface="Times New Roman" panose="02020603050405020304" pitchFamily="18" charset="0"/>
                        <a:ea typeface="Calibri"/>
                        <a:cs typeface="Times New Roman" panose="02020603050405020304" pitchFamily="18" charset="0"/>
                      </a:endParaRPr>
                    </a:p>
                    <a:p>
                      <a:pPr>
                        <a:lnSpc>
                          <a:spcPct val="115000"/>
                        </a:lnSpc>
                        <a:spcAft>
                          <a:spcPts val="0"/>
                        </a:spcAft>
                      </a:pPr>
                      <a:r>
                        <a:rPr lang="it-IT" sz="1500" b="1" dirty="0">
                          <a:solidFill>
                            <a:srgbClr val="1F497D"/>
                          </a:solidFill>
                          <a:effectLst/>
                          <a:latin typeface="Times New Roman" panose="02020603050405020304" pitchFamily="18" charset="0"/>
                          <a:ea typeface="Calibri"/>
                          <a:cs typeface="Times New Roman" panose="02020603050405020304" pitchFamily="18" charset="0"/>
                        </a:rPr>
                        <a:t>Come sciogliere i nodi amministrativi e l’eccessivo carico burocratico, che complicano lo svolgimento ordinario della attività di impresa? L’UE ha sottolineato l’importanza di una P.A. meno costosa e in grado di dare risposte rapide ai bisogni di imprese e cittadini, riducendo il carico burocratico eccessivo e gli oneri amministrativi</a:t>
                      </a: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600" dirty="0">
                          <a:effectLst/>
                          <a:latin typeface="Times New Roman" panose="02020603050405020304" pitchFamily="18" charset="0"/>
                          <a:ea typeface="Calibri"/>
                          <a:cs typeface="Times New Roman" panose="02020603050405020304" pitchFamily="18" charset="0"/>
                        </a:rPr>
                        <a:t> </a:t>
                      </a:r>
                    </a:p>
                    <a:p>
                      <a:pPr>
                        <a:lnSpc>
                          <a:spcPct val="115000"/>
                        </a:lnSpc>
                        <a:spcAft>
                          <a:spcPts val="0"/>
                        </a:spcAft>
                      </a:pPr>
                      <a:r>
                        <a:rPr lang="it-IT" sz="1600" dirty="0">
                          <a:effectLst/>
                          <a:latin typeface="Times New Roman" panose="02020603050405020304" pitchFamily="18" charset="0"/>
                          <a:ea typeface="Calibri"/>
                          <a:cs typeface="Times New Roman" panose="02020603050405020304" pitchFamily="18" charset="0"/>
                        </a:rPr>
                        <a:t> </a:t>
                      </a:r>
                    </a:p>
                    <a:p>
                      <a:pPr>
                        <a:lnSpc>
                          <a:spcPct val="115000"/>
                        </a:lnSpc>
                        <a:spcAft>
                          <a:spcPts val="0"/>
                        </a:spcAft>
                      </a:pPr>
                      <a:r>
                        <a:rPr lang="it-IT" sz="1600" dirty="0">
                          <a:effectLst/>
                          <a:latin typeface="Times New Roman" panose="02020603050405020304" pitchFamily="18" charset="0"/>
                          <a:ea typeface="Calibri"/>
                          <a:cs typeface="Times New Roman" panose="02020603050405020304" pitchFamily="18" charset="0"/>
                        </a:rPr>
                        <a:t> </a:t>
                      </a:r>
                    </a:p>
                    <a:p>
                      <a:pPr algn="ctr">
                        <a:lnSpc>
                          <a:spcPct val="115000"/>
                        </a:lnSpc>
                        <a:spcAft>
                          <a:spcPts val="0"/>
                        </a:spcAft>
                      </a:pPr>
                      <a:r>
                        <a:rPr lang="it-IT" sz="1600" b="1" dirty="0">
                          <a:effectLst/>
                          <a:latin typeface="Times New Roman" panose="02020603050405020304" pitchFamily="18" charset="0"/>
                          <a:ea typeface="Calibri"/>
                          <a:cs typeface="Times New Roman" panose="02020603050405020304" pitchFamily="18" charset="0"/>
                        </a:rPr>
                        <a:t>Ing. MAURO ORSINI</a:t>
                      </a:r>
                      <a:endParaRPr lang="it-IT" sz="16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it-IT" sz="1600" b="1" dirty="0">
                          <a:effectLst/>
                          <a:latin typeface="Times New Roman" panose="02020603050405020304" pitchFamily="18" charset="0"/>
                          <a:ea typeface="Calibri"/>
                          <a:cs typeface="Times New Roman" panose="02020603050405020304" pitchFamily="18" charset="0"/>
                        </a:rPr>
                        <a:t> </a:t>
                      </a:r>
                      <a:endParaRPr lang="it-IT" sz="16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it-IT" sz="1600" dirty="0">
                          <a:effectLst/>
                          <a:latin typeface="Times New Roman" panose="02020603050405020304" pitchFamily="18" charset="0"/>
                          <a:ea typeface="Calibri"/>
                          <a:cs typeface="Times New Roman" panose="02020603050405020304" pitchFamily="18" charset="0"/>
                        </a:rPr>
                        <a:t>Presidente dell’Associazione delle Piccole e Medie Imprese dell’Umbria (APMI)</a:t>
                      </a:r>
                    </a:p>
                  </a:txBody>
                  <a:tcPr marL="66428" marR="664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5" name="Rectangle 1"/>
          <p:cNvSpPr>
            <a:spLocks noChangeArrowheads="1"/>
          </p:cNvSpPr>
          <p:nvPr/>
        </p:nvSpPr>
        <p:spPr bwMode="auto">
          <a:xfrm>
            <a:off x="1976120" y="153889"/>
            <a:ext cx="85689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it-IT" altLang="it-IT" sz="1600" b="1" dirty="0">
                <a:solidFill>
                  <a:prstClr val="black"/>
                </a:solidFill>
                <a:latin typeface="Arial" panose="020B0604020202020204" pitchFamily="34" charset="0"/>
                <a:ea typeface="Calibri" pitchFamily="34" charset="0"/>
                <a:cs typeface="Arial" panose="020B0604020202020204" pitchFamily="34" charset="0"/>
              </a:rPr>
              <a:t>II) PARTE II: “IL PIANO DI SEMPLIFICAZIONE”</a:t>
            </a:r>
            <a:r>
              <a:rPr lang="it-IT" altLang="it-IT" sz="1400" b="1" dirty="0">
                <a:solidFill>
                  <a:prstClr val="black"/>
                </a:solidFill>
                <a:latin typeface="Arial" panose="020B0604020202020204" pitchFamily="34" charset="0"/>
                <a:ea typeface="Calibri" pitchFamily="34" charset="0"/>
                <a:cs typeface="Arial" panose="020B0604020202020204" pitchFamily="34" charset="0"/>
              </a:rPr>
              <a:t> Ciclo di incontri per l’analisi e la discussione dei contenuti fondamentali di un  piano di semplificazione, a partire da quanto definito nel Piano triennale di semplificazione della Regione Umbria, Agenda 2016-2018.</a:t>
            </a:r>
            <a:endParaRPr lang="it-IT" altLang="it-IT" sz="1400" dirty="0">
              <a:solidFill>
                <a:prstClr val="black"/>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01835046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Rettangolo 8"/>
          <p:cNvSpPr>
            <a:spLocks noGrp="1" noChangeArrowheads="1"/>
          </p:cNvSpPr>
          <p:nvPr>
            <p:ph type="ctrTitle"/>
          </p:nvPr>
        </p:nvSpPr>
        <p:spPr>
          <a:xfrm>
            <a:off x="823462" y="3501431"/>
            <a:ext cx="8361518" cy="1646302"/>
          </a:xfrm>
        </p:spPr>
        <p:txBody>
          <a:bodyPr/>
          <a:lstStyle/>
          <a:p>
            <a:r>
              <a:rPr lang="it-IT" noProof="1" smtClean="0"/>
              <a:t>IL PIANO TRIENNALE DI SEMPLIFICAZIONE DELLA REGIONE UMBRIA</a:t>
            </a:r>
            <a:br>
              <a:rPr lang="it-IT" noProof="1" smtClean="0"/>
            </a:br>
            <a:r>
              <a:rPr lang="it-IT" noProof="1" smtClean="0"/>
              <a:t> </a:t>
            </a:r>
            <a:br>
              <a:rPr lang="it-IT" noProof="1" smtClean="0"/>
            </a:br>
            <a:r>
              <a:rPr lang="it-IT" noProof="1" smtClean="0"/>
              <a:t>Agenda 2016-2018</a:t>
            </a:r>
            <a:endParaRPr lang="it-IT" noProof="1"/>
          </a:p>
        </p:txBody>
      </p:sp>
    </p:spTree>
    <p:extLst>
      <p:ext uri="{BB962C8B-B14F-4D97-AF65-F5344CB8AC3E}">
        <p14:creationId xmlns:p14="http://schemas.microsoft.com/office/powerpoint/2010/main" val="238795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Grp="1" noChangeArrowheads="1"/>
          </p:cNvSpPr>
          <p:nvPr>
            <p:ph type="title"/>
          </p:nvPr>
        </p:nvSpPr>
        <p:spPr>
          <a:xfrm>
            <a:off x="677511" y="609600"/>
            <a:ext cx="8598907" cy="670560"/>
          </a:xfrm>
        </p:spPr>
        <p:txBody>
          <a:bodyPr/>
          <a:lstStyle/>
          <a:p>
            <a:r>
              <a:rPr lang="it-IT" noProof="1" smtClean="0"/>
              <a:t>Riepilogo generale</a:t>
            </a:r>
            <a:endParaRPr lang="it-IT" noProof="1"/>
          </a:p>
        </p:txBody>
      </p:sp>
      <p:sp>
        <p:nvSpPr>
          <p:cNvPr id="86019" name="Rettangolo 3"/>
          <p:cNvSpPr>
            <a:spLocks noGrp="1" noChangeArrowheads="1"/>
          </p:cNvSpPr>
          <p:nvPr>
            <p:ph idx="1"/>
          </p:nvPr>
        </p:nvSpPr>
        <p:spPr>
          <a:xfrm>
            <a:off x="220311" y="1392494"/>
            <a:ext cx="9783225" cy="4788850"/>
          </a:xfrm>
        </p:spPr>
        <p:txBody>
          <a:bodyPr>
            <a:normAutofit lnSpcReduction="10000"/>
          </a:bodyPr>
          <a:lstStyle/>
          <a:p>
            <a:r>
              <a:rPr lang="it-IT" sz="2000" noProof="1" smtClean="0"/>
              <a:t>OBIETTIVO: una Pubblica Amministrazione più efficiente,meno burocratica, più moderna, più snella</a:t>
            </a:r>
          </a:p>
          <a:p>
            <a:endParaRPr lang="it-IT" sz="2000" noProof="1"/>
          </a:p>
          <a:p>
            <a:r>
              <a:rPr lang="it-IT" sz="2000" noProof="1" smtClean="0"/>
              <a:t>Fonte </a:t>
            </a:r>
            <a:r>
              <a:rPr lang="it-IT" sz="2000" noProof="1"/>
              <a:t>di riferimento: Regione </a:t>
            </a:r>
            <a:r>
              <a:rPr lang="it-IT" sz="2000" noProof="1" smtClean="0"/>
              <a:t>Umbria, </a:t>
            </a:r>
            <a:r>
              <a:rPr lang="it-IT" sz="2000" b="1" u="sng" noProof="1" smtClean="0"/>
              <a:t>LEGGE </a:t>
            </a:r>
            <a:r>
              <a:rPr lang="it-IT" sz="2000" b="1" u="sng" noProof="1"/>
              <a:t>REGIONALE </a:t>
            </a:r>
            <a:r>
              <a:rPr lang="it-IT" sz="2000" b="1" u="sng" noProof="1" smtClean="0"/>
              <a:t>16 </a:t>
            </a:r>
            <a:r>
              <a:rPr lang="it-IT" sz="2000" b="1" u="sng" noProof="1"/>
              <a:t>settembre </a:t>
            </a:r>
            <a:r>
              <a:rPr lang="it-IT" sz="2000" b="1" u="sng" noProof="1" smtClean="0"/>
              <a:t>2011, </a:t>
            </a:r>
            <a:r>
              <a:rPr lang="it-IT" sz="2000" b="1" u="sng" noProof="1"/>
              <a:t>n. 8 </a:t>
            </a:r>
            <a:r>
              <a:rPr lang="it-IT" sz="2000" b="1" u="sng" noProof="1" smtClean="0"/>
              <a:t>«Semplificazione </a:t>
            </a:r>
            <a:r>
              <a:rPr lang="it-IT" sz="2000" b="1" u="sng" noProof="1"/>
              <a:t>amministrativa e normativa dell'ordinamento regionale e degli Enti locali territoriali</a:t>
            </a:r>
            <a:r>
              <a:rPr lang="it-IT" sz="2000" b="1" noProof="1"/>
              <a:t>» : </a:t>
            </a:r>
            <a:r>
              <a:rPr lang="it-IT" sz="2000" b="1" noProof="1" smtClean="0"/>
              <a:t>azioni sistematiche di semplificazione, in linea con l’Europa e con le politiche nazionali</a:t>
            </a:r>
          </a:p>
          <a:p>
            <a:endParaRPr lang="it-IT" sz="2000" b="1" noProof="1" smtClean="0"/>
          </a:p>
          <a:p>
            <a:r>
              <a:rPr lang="it-IT" sz="2000" noProof="1" smtClean="0"/>
              <a:t>Poi, mediante i </a:t>
            </a:r>
            <a:r>
              <a:rPr lang="it-IT" sz="2000" b="1" noProof="1" smtClean="0"/>
              <a:t>Piani Triennali di Semplificazione</a:t>
            </a:r>
            <a:r>
              <a:rPr lang="it-IT" sz="2000" noProof="1" smtClean="0"/>
              <a:t>, approvati dall’Assemblea legislativa,  viene definita la linea di intervento ed il modo sia organizzativo che tecnologico per poter raggiungere finalità e obiettivi.</a:t>
            </a:r>
          </a:p>
          <a:p>
            <a:endParaRPr lang="it-IT" sz="2000" noProof="1" smtClean="0"/>
          </a:p>
          <a:p>
            <a:r>
              <a:rPr lang="it-IT" sz="2000" noProof="1"/>
              <a:t>L’ultimo piano triennale è stato approvato nel 2016 per il trienno 2016-2018</a:t>
            </a:r>
          </a:p>
          <a:p>
            <a:endParaRPr lang="it-IT" sz="2000" noProof="1" smtClean="0"/>
          </a:p>
        </p:txBody>
      </p:sp>
    </p:spTree>
    <p:extLst>
      <p:ext uri="{BB962C8B-B14F-4D97-AF65-F5344CB8AC3E}">
        <p14:creationId xmlns:p14="http://schemas.microsoft.com/office/powerpoint/2010/main" val="1450568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Ritaglio schermat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012" y="402336"/>
            <a:ext cx="9500085" cy="6025896"/>
          </a:xfrm>
        </p:spPr>
      </p:pic>
    </p:spTree>
    <p:extLst>
      <p:ext uri="{BB962C8B-B14F-4D97-AF65-F5344CB8AC3E}">
        <p14:creationId xmlns:p14="http://schemas.microsoft.com/office/powerpoint/2010/main" val="697695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9495" y="148910"/>
            <a:ext cx="8598907" cy="3880773"/>
          </a:xfrm>
        </p:spPr>
        <p:txBody>
          <a:bodyPr>
            <a:normAutofit/>
          </a:bodyPr>
          <a:lstStyle/>
          <a:p>
            <a:r>
              <a:rPr lang="it-IT" b="1" noProof="1" smtClean="0"/>
              <a:t>Consultazione </a:t>
            </a:r>
            <a:r>
              <a:rPr lang="it-IT" noProof="1" smtClean="0"/>
              <a:t>dei</a:t>
            </a:r>
            <a:r>
              <a:rPr lang="it-IT" b="1" noProof="1" smtClean="0"/>
              <a:t> </a:t>
            </a:r>
            <a:r>
              <a:rPr lang="it-IT" noProof="1" smtClean="0"/>
              <a:t>rappresentanti dei </a:t>
            </a:r>
            <a:r>
              <a:rPr lang="it-IT" noProof="1"/>
              <a:t>diversi	</a:t>
            </a:r>
            <a:r>
              <a:rPr lang="it-IT" noProof="1" smtClean="0"/>
              <a:t>portatori di interessi per acquisire</a:t>
            </a:r>
            <a:r>
              <a:rPr lang="it-IT" noProof="1"/>
              <a:t>	</a:t>
            </a:r>
            <a:r>
              <a:rPr lang="it-IT" noProof="1" smtClean="0"/>
              <a:t>criticità</a:t>
            </a:r>
            <a:r>
              <a:rPr lang="it-IT" noProof="1"/>
              <a:t>	  </a:t>
            </a:r>
            <a:r>
              <a:rPr lang="it-IT" noProof="1" smtClean="0"/>
              <a:t>e</a:t>
            </a:r>
            <a:r>
              <a:rPr lang="it-IT" noProof="1"/>
              <a:t>	</a:t>
            </a:r>
            <a:r>
              <a:rPr lang="it-IT" noProof="1" smtClean="0"/>
              <a:t>proposte</a:t>
            </a:r>
            <a:endParaRPr lang="it-IT" noProof="1"/>
          </a:p>
          <a:p>
            <a:r>
              <a:rPr lang="it-IT" noProof="1"/>
              <a:t>Coinvolgimento dei destinatari, Cittadini e Imprese, attraverso un </a:t>
            </a:r>
            <a:r>
              <a:rPr lang="it-IT" b="1" dirty="0"/>
              <a:t>BLOG dedicato, </a:t>
            </a:r>
            <a:r>
              <a:rPr lang="it-IT" dirty="0"/>
              <a:t>denominato </a:t>
            </a:r>
            <a:r>
              <a:rPr lang="it-IT" b="1" dirty="0"/>
              <a:t>#</a:t>
            </a:r>
            <a:r>
              <a:rPr lang="it-IT" b="1" dirty="0" err="1"/>
              <a:t>UmbriaSemplice</a:t>
            </a:r>
            <a:r>
              <a:rPr lang="it-IT" b="1" dirty="0"/>
              <a:t>. </a:t>
            </a:r>
            <a:r>
              <a:rPr lang="it-IT" dirty="0"/>
              <a:t>È stato aperto alla discussione  fino al 20 febbraio 2016.</a:t>
            </a:r>
            <a:endParaRPr lang="it-IT" noProof="1"/>
          </a:p>
          <a:p>
            <a:r>
              <a:rPr lang="it-IT" noProof="1"/>
              <a:t>Improntato su 5 linee </a:t>
            </a:r>
            <a:r>
              <a:rPr lang="it-IT" noProof="1" smtClean="0"/>
              <a:t>guida</a:t>
            </a:r>
            <a:endParaRPr lang="it-IT" noProof="1"/>
          </a:p>
        </p:txBody>
      </p:sp>
      <p:pic>
        <p:nvPicPr>
          <p:cNvPr id="4" name="Immagine 3" descr="Ritaglio schermat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 y="2696525"/>
            <a:ext cx="8166520" cy="3225966"/>
          </a:xfrm>
          <a:prstGeom prst="rect">
            <a:avLst/>
          </a:prstGeom>
        </p:spPr>
      </p:pic>
    </p:spTree>
    <p:extLst>
      <p:ext uri="{BB962C8B-B14F-4D97-AF65-F5344CB8AC3E}">
        <p14:creationId xmlns:p14="http://schemas.microsoft.com/office/powerpoint/2010/main" val="3386975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LE CONSULTAZIONI</a:t>
            </a:r>
            <a:endParaRPr lang="it-IT" dirty="0"/>
          </a:p>
        </p:txBody>
      </p:sp>
      <p:pic>
        <p:nvPicPr>
          <p:cNvPr id="4" name="Segnaposto contenuto 3" descr="Ritaglio schermat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960" y="1241194"/>
            <a:ext cx="7586460" cy="5223613"/>
          </a:xfrm>
        </p:spPr>
      </p:pic>
    </p:spTree>
    <p:extLst>
      <p:ext uri="{BB962C8B-B14F-4D97-AF65-F5344CB8AC3E}">
        <p14:creationId xmlns:p14="http://schemas.microsoft.com/office/powerpoint/2010/main" val="1492969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584" y="210312"/>
            <a:ext cx="9093539" cy="6510528"/>
          </a:xfrm>
        </p:spPr>
        <p:txBody>
          <a:bodyPr>
            <a:noAutofit/>
          </a:bodyPr>
          <a:lstStyle/>
          <a:p>
            <a:pPr marL="0" indent="0">
              <a:buNone/>
            </a:pPr>
            <a:r>
              <a:rPr lang="it-IT" sz="1600" b="1" dirty="0" smtClean="0">
                <a:solidFill>
                  <a:schemeClr val="accent2"/>
                </a:solidFill>
              </a:rPr>
              <a:t>IL COINVOLGIMENTO E LA PARTECIPAZIONE MEDIANTE IL BLOG</a:t>
            </a:r>
          </a:p>
          <a:p>
            <a:pPr marL="0" indent="0">
              <a:buNone/>
            </a:pPr>
            <a:r>
              <a:rPr lang="it-IT" sz="1600" dirty="0" smtClean="0"/>
              <a:t>Sul </a:t>
            </a:r>
            <a:r>
              <a:rPr lang="it-IT" sz="1600" dirty="0"/>
              <a:t>lato destro del blog, all’indirizzo umbriasemplice.ideascale.com, trovate 5 categorie che illustrano le 5 linee guida che indirizzeranno le azioni del Piano Triennale di Semplificazione. Potete leggerle, inviare vostre idee/proposte o votare e commentare idee e proposte di altri. </a:t>
            </a:r>
            <a:br>
              <a:rPr lang="it-IT" sz="1600" dirty="0"/>
            </a:br>
            <a:r>
              <a:rPr lang="it-IT" sz="1600" dirty="0"/>
              <a:t/>
            </a:r>
            <a:br>
              <a:rPr lang="it-IT" sz="1600" dirty="0"/>
            </a:br>
            <a:r>
              <a:rPr lang="it-IT" sz="1600" dirty="0"/>
              <a:t>Per inviare la vostra idea, cliccate su “</a:t>
            </a:r>
            <a:r>
              <a:rPr lang="it-IT" sz="1600" b="1" dirty="0"/>
              <a:t>invia la tua idea</a:t>
            </a:r>
            <a:r>
              <a:rPr lang="it-IT" sz="1600" dirty="0"/>
              <a:t>” in alto a destra sulla pagina e scegliete la categoria alla quale si riferisce.</a:t>
            </a:r>
            <a:br>
              <a:rPr lang="it-IT" sz="1600" dirty="0"/>
            </a:br>
            <a:r>
              <a:rPr lang="it-IT" sz="1600" dirty="0"/>
              <a:t/>
            </a:r>
            <a:br>
              <a:rPr lang="it-IT" sz="1600" dirty="0"/>
            </a:br>
            <a:r>
              <a:rPr lang="it-IT" sz="1600" dirty="0"/>
              <a:t>Per commentare idee di altri, una volta effettuato l’accesso, basta cliccare su “commenta”. E’ possibile anche </a:t>
            </a:r>
            <a:r>
              <a:rPr lang="it-IT" sz="1600" b="1" dirty="0"/>
              <a:t>rispondere/commentare altri commenti cliccando il tasto “rispondi</a:t>
            </a:r>
            <a:r>
              <a:rPr lang="it-IT" sz="1600" dirty="0"/>
              <a:t>”.</a:t>
            </a:r>
            <a:br>
              <a:rPr lang="it-IT" sz="1600" dirty="0"/>
            </a:br>
            <a:r>
              <a:rPr lang="it-IT" sz="1600" dirty="0"/>
              <a:t/>
            </a:r>
            <a:br>
              <a:rPr lang="it-IT" sz="1600" dirty="0"/>
            </a:br>
            <a:r>
              <a:rPr lang="it-IT" sz="1600" dirty="0"/>
              <a:t>Per votare o in alternativa cassare un’idea/proposta, basta cliccare sul tasto “</a:t>
            </a:r>
            <a:r>
              <a:rPr lang="it-IT" sz="1600" b="1" dirty="0"/>
              <a:t>vota</a:t>
            </a:r>
            <a:r>
              <a:rPr lang="it-IT" sz="1600" dirty="0"/>
              <a:t>” che si trova di fianco l’idea che avete selezionato. Se siete d’accordo con la proposta visualizzata basta cliccare la freccia verso l’alto alla quale corrisponde il comando “sono d’accordo”. Se invece non siete d’accordo l’idea proposta o semplicemente non siete in linea con essa, basta cliccare la freccia verso il basso al quale corrisponde il comando “ non sono d’accordo”</a:t>
            </a:r>
            <a:br>
              <a:rPr lang="it-IT" sz="1600" dirty="0"/>
            </a:br>
            <a:r>
              <a:rPr lang="it-IT" sz="1600" dirty="0"/>
              <a:t/>
            </a:r>
            <a:br>
              <a:rPr lang="it-IT" sz="1600" dirty="0"/>
            </a:br>
            <a:r>
              <a:rPr lang="it-IT" sz="1600" dirty="0"/>
              <a:t>L’Amministrazione Regionale valuterà i contributi sulla base dei seguenti criteri: </a:t>
            </a:r>
            <a:r>
              <a:rPr lang="it-IT" sz="1600" b="1" dirty="0"/>
              <a:t>congruità </a:t>
            </a:r>
            <a:r>
              <a:rPr lang="it-IT" sz="1600" dirty="0"/>
              <a:t>rispetto all’impianto strategico del Piano Triennale di Semplificazione e dei documenti programmatici regionali; </a:t>
            </a:r>
            <a:r>
              <a:rPr lang="it-IT" sz="1600" b="1" dirty="0"/>
              <a:t>coerenza e compatibilità </a:t>
            </a:r>
            <a:r>
              <a:rPr lang="it-IT" sz="1600" dirty="0"/>
              <a:t>con le linee di intervento individuate.</a:t>
            </a:r>
            <a:br>
              <a:rPr lang="it-IT" sz="1600" dirty="0"/>
            </a:br>
            <a:r>
              <a:rPr lang="it-IT" sz="1600" dirty="0"/>
              <a:t/>
            </a:r>
            <a:br>
              <a:rPr lang="it-IT" sz="1600" dirty="0"/>
            </a:br>
            <a:r>
              <a:rPr lang="it-IT" sz="1600" dirty="0"/>
              <a:t>Tutte le proposte sono benvenute, purché attinenti ai temi del Piano Triennale di Semplificazione. Ogni commento offensivo, razzista, sessista o lesivo della dignità altrui, oppure contenente informazioni personali, contenuti molesti o di minaccia verso terze persone o istituzioni, verrà rimosso.</a:t>
            </a:r>
          </a:p>
        </p:txBody>
      </p:sp>
    </p:spTree>
    <p:extLst>
      <p:ext uri="{BB962C8B-B14F-4D97-AF65-F5344CB8AC3E}">
        <p14:creationId xmlns:p14="http://schemas.microsoft.com/office/powerpoint/2010/main" val="4285558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6927" y="807278"/>
            <a:ext cx="8598907" cy="3880773"/>
          </a:xfrm>
        </p:spPr>
        <p:txBody>
          <a:bodyPr>
            <a:noAutofit/>
          </a:bodyPr>
          <a:lstStyle/>
          <a:p>
            <a:r>
              <a:rPr lang="it-IT" sz="2400" dirty="0" smtClean="0"/>
              <a:t>Il risultato</a:t>
            </a:r>
            <a:r>
              <a:rPr lang="it-IT" sz="2400" dirty="0"/>
              <a:t>	   </a:t>
            </a:r>
            <a:r>
              <a:rPr lang="it-IT" sz="2400" dirty="0" smtClean="0"/>
              <a:t>di un mese</a:t>
            </a:r>
            <a:r>
              <a:rPr lang="it-IT" sz="2400" dirty="0"/>
              <a:t>	</a:t>
            </a:r>
            <a:r>
              <a:rPr lang="it-IT" sz="2400" dirty="0" smtClean="0"/>
              <a:t>di consultazione ha portato</a:t>
            </a:r>
            <a:r>
              <a:rPr lang="it-IT" sz="2400" dirty="0"/>
              <a:t>	</a:t>
            </a:r>
            <a:r>
              <a:rPr lang="it-IT" sz="2400" dirty="0" smtClean="0"/>
              <a:t>alla raccolta di </a:t>
            </a:r>
            <a:r>
              <a:rPr lang="it-IT" sz="2400" b="1" dirty="0" smtClean="0"/>
              <a:t>48 nuove </a:t>
            </a:r>
            <a:r>
              <a:rPr lang="it-IT" sz="2400" b="1" dirty="0"/>
              <a:t>idee	</a:t>
            </a:r>
            <a:r>
              <a:rPr lang="it-IT" sz="2400" b="1" dirty="0" smtClean="0"/>
              <a:t>e numerosi </a:t>
            </a:r>
            <a:r>
              <a:rPr lang="it-IT" sz="2400" b="1" dirty="0"/>
              <a:t>commenti	   e	   voti	 </a:t>
            </a:r>
            <a:r>
              <a:rPr lang="it-IT" sz="2400" b="1" dirty="0" smtClean="0"/>
              <a:t> di  apprezzamento delle idee  </a:t>
            </a:r>
            <a:r>
              <a:rPr lang="it-IT" sz="2400" b="1" dirty="0"/>
              <a:t>proposte</a:t>
            </a:r>
            <a:r>
              <a:rPr lang="it-IT" sz="2400" dirty="0"/>
              <a:t>,	   con	   una	 </a:t>
            </a:r>
            <a:r>
              <a:rPr lang="it-IT" sz="2400" dirty="0" smtClean="0"/>
              <a:t>netta</a:t>
            </a:r>
            <a:r>
              <a:rPr lang="it-IT" sz="2400" dirty="0"/>
              <a:t>	</a:t>
            </a:r>
            <a:r>
              <a:rPr lang="it-IT" sz="2400" dirty="0" smtClean="0"/>
              <a:t> prevalenza  di  </a:t>
            </a:r>
            <a:r>
              <a:rPr lang="it-IT" sz="2400" dirty="0"/>
              <a:t>interventi	</a:t>
            </a:r>
            <a:r>
              <a:rPr lang="it-IT" sz="2400" dirty="0" smtClean="0"/>
              <a:t> sui temi riferiti a:</a:t>
            </a:r>
          </a:p>
          <a:p>
            <a:endParaRPr lang="it-IT" sz="2400" dirty="0" smtClean="0"/>
          </a:p>
          <a:p>
            <a:pPr lvl="1"/>
            <a:r>
              <a:rPr lang="it-IT" sz="2400" b="1" dirty="0" smtClean="0"/>
              <a:t>Trasparenza e partecipazione</a:t>
            </a:r>
            <a:r>
              <a:rPr lang="it-IT" sz="2400" b="1" dirty="0"/>
              <a:t>	 </a:t>
            </a:r>
            <a:endParaRPr lang="it-IT" sz="2400" b="1" dirty="0" smtClean="0"/>
          </a:p>
          <a:p>
            <a:pPr lvl="1"/>
            <a:r>
              <a:rPr lang="it-IT" sz="2400" b="1" dirty="0" smtClean="0"/>
              <a:t>Riduzione</a:t>
            </a:r>
            <a:r>
              <a:rPr lang="it-IT" sz="2400" b="1" dirty="0"/>
              <a:t>	</a:t>
            </a:r>
            <a:r>
              <a:rPr lang="it-IT" sz="2400" b="1" dirty="0" smtClean="0"/>
              <a:t>di carichi burocratici ed oneri gravanti sui </a:t>
            </a:r>
            <a:r>
              <a:rPr lang="it-IT" sz="2400" b="1" dirty="0"/>
              <a:t>cittadini</a:t>
            </a:r>
            <a:r>
              <a:rPr lang="it-IT" sz="2400" b="1" dirty="0" smtClean="0"/>
              <a:t>.</a:t>
            </a:r>
          </a:p>
          <a:p>
            <a:pPr lvl="1"/>
            <a:endParaRPr lang="it-IT" sz="2400" b="1" dirty="0"/>
          </a:p>
          <a:p>
            <a:pPr marL="457200" lvl="1" indent="0">
              <a:buNone/>
            </a:pPr>
            <a:endParaRPr lang="it-IT" sz="2400" b="1" dirty="0" smtClean="0"/>
          </a:p>
          <a:p>
            <a:pPr lvl="1"/>
            <a:r>
              <a:rPr lang="it-IT" sz="2400" b="1" dirty="0"/>
              <a:t>Video di presentazione </a:t>
            </a:r>
            <a:r>
              <a:rPr lang="it-IT" sz="2400" b="1" dirty="0">
                <a:hlinkClick r:id="rId2"/>
              </a:rPr>
              <a:t>https://</a:t>
            </a:r>
            <a:r>
              <a:rPr lang="it-IT" sz="2400" b="1" dirty="0" smtClean="0">
                <a:hlinkClick r:id="rId2"/>
              </a:rPr>
              <a:t>youtu.be/Jn9cRfpQuUw</a:t>
            </a:r>
            <a:r>
              <a:rPr lang="it-IT" sz="2400" b="1" dirty="0" smtClean="0"/>
              <a:t> </a:t>
            </a:r>
            <a:endParaRPr lang="it-IT" sz="2400" b="1" dirty="0"/>
          </a:p>
          <a:p>
            <a:pPr marL="457200" lvl="1" indent="0">
              <a:buNone/>
            </a:pPr>
            <a:endParaRPr lang="it-IT" sz="2400" b="1" dirty="0"/>
          </a:p>
        </p:txBody>
      </p:sp>
    </p:spTree>
    <p:extLst>
      <p:ext uri="{BB962C8B-B14F-4D97-AF65-F5344CB8AC3E}">
        <p14:creationId xmlns:p14="http://schemas.microsoft.com/office/powerpoint/2010/main" val="3439986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lesStrategy_FacetGreenTheme_16x9_TP103418064" id="{EF63EC82-F06F-44A0-9CD9-D50A7DE1234E}" vid="{B0C5A796-2755-4FBF-BFC3-204371835A50}"/>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strategia di vendita, tema sfaccettato (widescreen)</Template>
  <TotalTime>302</TotalTime>
  <Words>644</Words>
  <Application>Microsoft Office PowerPoint</Application>
  <PresentationFormat>Widescreen</PresentationFormat>
  <Paragraphs>128</Paragraphs>
  <Slides>18</Slides>
  <Notes>1</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18</vt:i4>
      </vt:variant>
    </vt:vector>
  </HeadingPairs>
  <TitlesOfParts>
    <vt:vector size="28" baseType="lpstr">
      <vt:lpstr>Arial</vt:lpstr>
      <vt:lpstr>Calibri</vt:lpstr>
      <vt:lpstr>Garamond</vt:lpstr>
      <vt:lpstr>Symbol</vt:lpstr>
      <vt:lpstr>Tahoma</vt:lpstr>
      <vt:lpstr>Times New Roman</vt:lpstr>
      <vt:lpstr>Trebuchet MS</vt:lpstr>
      <vt:lpstr>Wingdings 3</vt:lpstr>
      <vt:lpstr>Sfaccettatura</vt:lpstr>
      <vt:lpstr>1_Tema di Office</vt:lpstr>
      <vt:lpstr>Cattedra Jean Monnet  The implementation of EU policies by Regional and Local authorities (EUREL)  a.a. 2017/2018</vt:lpstr>
      <vt:lpstr>Presentazione standard di PowerPoint</vt:lpstr>
      <vt:lpstr>IL PIANO TRIENNALE DI SEMPLIFICAZIONE DELLA REGIONE UMBRIA   Agenda 2016-2018</vt:lpstr>
      <vt:lpstr>Riepilogo generale</vt:lpstr>
      <vt:lpstr>Presentazione standard di PowerPoint</vt:lpstr>
      <vt:lpstr>Presentazione standard di PowerPoint</vt:lpstr>
      <vt:lpstr>LE CONSULTAZIONI</vt:lpstr>
      <vt:lpstr>Presentazione standard di PowerPoint</vt:lpstr>
      <vt:lpstr>Presentazione standard di PowerPoint</vt:lpstr>
      <vt:lpstr>ALCUNE MISURE IN SINTESI</vt:lpstr>
      <vt:lpstr>LE 5 LINEE GUIDA</vt:lpstr>
      <vt:lpstr>Presentazione standard di PowerPoint</vt:lpstr>
      <vt:lpstr>Presentazione standard di PowerPoint</vt:lpstr>
      <vt:lpstr> Alleggerire i cittadini   Restituire il tempo sottratto ai cittadini da adempimenti burocratici, dagli accessi di richieste, adempimenti, oneri amministrativi e tempi di attesa.   Particolare attenzione all’ erogazione digitale dei servizi e agli sportelli unici</vt:lpstr>
      <vt:lpstr>Presentazione standard di PowerPoint</vt:lpstr>
      <vt:lpstr> Sbloccare le imprese  Sciogliere una serie di nodi legislativi, amministrativi, organizzativi , cioè l’eccesso di carico burocratico, che rallentano, complicano e a volte bloccano lo svolgimento ordinario della attività di impresa. A ciò deve conseguire anche un notevole ricorso alle potenzialità offerte dalle nuove tecnologie, che offrono sostanziali cambiamenti nelle modalità operative e rilevanti accelerazioni nello svolgimento delle procedure, oltre a garantire maggiore trasparenza ed accessibilità ai servizi della PA. </vt:lpstr>
      <vt:lpstr>Tra le azioni prioritarie: </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laura berionni</dc:creator>
  <cp:keywords/>
  <cp:lastModifiedBy>laura berionni</cp:lastModifiedBy>
  <cp:revision>17</cp:revision>
  <dcterms:created xsi:type="dcterms:W3CDTF">2018-03-13T09:17:34Z</dcterms:created>
  <dcterms:modified xsi:type="dcterms:W3CDTF">2018-03-16T11:47:56Z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